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85" r:id="rId2"/>
    <p:sldId id="401" r:id="rId3"/>
    <p:sldId id="287" r:id="rId4"/>
    <p:sldId id="393" r:id="rId5"/>
    <p:sldId id="288" r:id="rId6"/>
    <p:sldId id="364" r:id="rId7"/>
    <p:sldId id="334" r:id="rId8"/>
    <p:sldId id="392" r:id="rId9"/>
    <p:sldId id="344" r:id="rId10"/>
    <p:sldId id="360" r:id="rId11"/>
    <p:sldId id="397" r:id="rId12"/>
    <p:sldId id="398" r:id="rId13"/>
    <p:sldId id="409" r:id="rId14"/>
    <p:sldId id="411" r:id="rId15"/>
    <p:sldId id="378" r:id="rId16"/>
    <p:sldId id="363" r:id="rId17"/>
    <p:sldId id="400" r:id="rId18"/>
    <p:sldId id="355" r:id="rId19"/>
    <p:sldId id="366" r:id="rId20"/>
    <p:sldId id="309" r:id="rId21"/>
    <p:sldId id="348" r:id="rId22"/>
    <p:sldId id="353" r:id="rId23"/>
    <p:sldId id="373" r:id="rId24"/>
    <p:sldId id="374" r:id="rId25"/>
    <p:sldId id="352" r:id="rId26"/>
    <p:sldId id="372" r:id="rId27"/>
    <p:sldId id="338" r:id="rId28"/>
    <p:sldId id="385" r:id="rId29"/>
    <p:sldId id="376" r:id="rId30"/>
    <p:sldId id="375" r:id="rId31"/>
    <p:sldId id="377" r:id="rId32"/>
    <p:sldId id="406" r:id="rId33"/>
    <p:sldId id="407" r:id="rId34"/>
    <p:sldId id="381" r:id="rId35"/>
    <p:sldId id="394" r:id="rId36"/>
    <p:sldId id="395" r:id="rId37"/>
    <p:sldId id="365" r:id="rId38"/>
    <p:sldId id="304" r:id="rId39"/>
    <p:sldId id="305" r:id="rId40"/>
    <p:sldId id="402" r:id="rId41"/>
    <p:sldId id="306" r:id="rId42"/>
    <p:sldId id="307" r:id="rId43"/>
    <p:sldId id="308" r:id="rId44"/>
    <p:sldId id="371" r:id="rId45"/>
    <p:sldId id="311" r:id="rId46"/>
    <p:sldId id="382" r:id="rId47"/>
    <p:sldId id="391" r:id="rId48"/>
    <p:sldId id="313" r:id="rId49"/>
    <p:sldId id="314" r:id="rId50"/>
    <p:sldId id="403" r:id="rId51"/>
    <p:sldId id="404" r:id="rId52"/>
    <p:sldId id="317" r:id="rId53"/>
    <p:sldId id="318" r:id="rId54"/>
    <p:sldId id="321" r:id="rId55"/>
    <p:sldId id="322" r:id="rId56"/>
    <p:sldId id="323" r:id="rId57"/>
    <p:sldId id="396" r:id="rId58"/>
    <p:sldId id="367" r:id="rId59"/>
    <p:sldId id="319" r:id="rId60"/>
    <p:sldId id="354" r:id="rId61"/>
    <p:sldId id="387" r:id="rId62"/>
    <p:sldId id="388" r:id="rId63"/>
    <p:sldId id="389" r:id="rId64"/>
    <p:sldId id="32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LIA Stefano (EACEA)" initials="DS(" lastIdx="9" clrIdx="0">
    <p:extLst>
      <p:ext uri="{19B8F6BF-5375-455C-9EA6-DF929625EA0E}">
        <p15:presenceInfo xmlns:p15="http://schemas.microsoft.com/office/powerpoint/2012/main" userId="S-1-5-21-1606980848-2025429265-839522115-2840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89" autoAdjust="0"/>
    <p:restoredTop sz="72871" autoAdjust="0"/>
  </p:normalViewPr>
  <p:slideViewPr>
    <p:cSldViewPr snapToGrid="0">
      <p:cViewPr varScale="1">
        <p:scale>
          <a:sx n="54" d="100"/>
          <a:sy n="54" d="100"/>
        </p:scale>
        <p:origin x="1896" y="66"/>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307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27T15:13:39.236" idx="4">
    <p:pos x="10" y="10"/>
    <p:text>print screen not very readable</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16/02/2022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16/02/2022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307F50-A2A5-4502-81B5-02B40B59A137}"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61173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377690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361385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Stress no staff </a:t>
            </a:r>
            <a:r>
              <a:rPr lang="fr-BE" dirty="0" err="1" smtClean="0"/>
              <a:t>costs</a:t>
            </a:r>
            <a:r>
              <a:rPr lang="fr-BE" dirty="0" smtClean="0"/>
              <a:t> or </a:t>
            </a:r>
            <a:r>
              <a:rPr lang="fr-BE" dirty="0" err="1" smtClean="0"/>
              <a:t>travel</a:t>
            </a:r>
            <a:r>
              <a:rPr lang="fr-BE" dirty="0" smtClean="0"/>
              <a:t> – budget – Stefano </a:t>
            </a:r>
            <a:r>
              <a:rPr lang="fr-BE" dirty="0" err="1" smtClean="0"/>
              <a:t>will</a:t>
            </a:r>
            <a:r>
              <a:rPr lang="fr-BE" dirty="0" smtClean="0"/>
              <a:t> show how</a:t>
            </a:r>
            <a:r>
              <a:rPr lang="fr-BE" baseline="0" dirty="0" smtClean="0"/>
              <a:t> to </a:t>
            </a:r>
            <a:r>
              <a:rPr lang="fr-BE" baseline="0" dirty="0" err="1" smtClean="0"/>
              <a:t>fill</a:t>
            </a:r>
            <a:r>
              <a:rPr lang="fr-BE" baseline="0" dirty="0" smtClean="0"/>
              <a:t> in the budget section – </a:t>
            </a:r>
            <a:r>
              <a:rPr lang="fr-BE" baseline="0" dirty="0" err="1" smtClean="0"/>
              <a:t>only</a:t>
            </a:r>
            <a:r>
              <a:rPr lang="fr-BE" baseline="0" dirty="0" smtClean="0"/>
              <a:t> </a:t>
            </a:r>
            <a:r>
              <a:rPr lang="fr-BE" baseline="0" dirty="0" err="1" smtClean="0"/>
              <a:t>costs</a:t>
            </a:r>
            <a:r>
              <a:rPr lang="fr-BE" baseline="0" dirty="0" smtClean="0"/>
              <a:t> for ‘o’ to </a:t>
            </a:r>
            <a:r>
              <a:rPr lang="fr-BE" baseline="0" dirty="0" err="1" smtClean="0"/>
              <a:t>be</a:t>
            </a:r>
            <a:r>
              <a:rPr lang="fr-BE" baseline="0" dirty="0" smtClean="0"/>
              <a:t> </a:t>
            </a:r>
            <a:r>
              <a:rPr lang="fr-BE" baseline="0" dirty="0" err="1" smtClean="0"/>
              <a:t>encoded</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294686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74838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 stop recording</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126700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BE" dirty="0" err="1" smtClean="0"/>
              <a:t>Practical</a:t>
            </a:r>
            <a:r>
              <a:rPr lang="fr-BE" baseline="0" dirty="0" smtClean="0"/>
              <a:t> arrangements: </a:t>
            </a:r>
            <a:r>
              <a:rPr lang="fr-BE" baseline="0" dirty="0" err="1" smtClean="0"/>
              <a:t>please</a:t>
            </a:r>
            <a:r>
              <a:rPr lang="fr-BE" baseline="0" dirty="0" smtClean="0"/>
              <a:t> </a:t>
            </a:r>
            <a:r>
              <a:rPr lang="fr-BE" baseline="0" dirty="0" err="1" smtClean="0"/>
              <a:t>ask</a:t>
            </a:r>
            <a:r>
              <a:rPr lang="fr-BE" baseline="0" dirty="0" smtClean="0"/>
              <a:t> </a:t>
            </a:r>
            <a:r>
              <a:rPr lang="fr-BE" baseline="0" dirty="0" err="1" smtClean="0"/>
              <a:t>your</a:t>
            </a:r>
            <a:r>
              <a:rPr lang="fr-BE" baseline="0" dirty="0" smtClean="0"/>
              <a:t> questions in the </a:t>
            </a:r>
            <a:r>
              <a:rPr lang="fr-BE" baseline="0" dirty="0" err="1" smtClean="0"/>
              <a:t>Webex</a:t>
            </a:r>
            <a:r>
              <a:rPr lang="fr-BE" baseline="0" dirty="0" smtClean="0"/>
              <a:t> chat, </a:t>
            </a:r>
            <a:r>
              <a:rPr lang="fr-BE" baseline="0" dirty="0" err="1" smtClean="0"/>
              <a:t>we</a:t>
            </a:r>
            <a:r>
              <a:rPr lang="fr-BE" baseline="0" dirty="0" smtClean="0"/>
              <a:t> </a:t>
            </a:r>
            <a:r>
              <a:rPr lang="fr-BE" baseline="0" dirty="0" err="1" smtClean="0"/>
              <a:t>will</a:t>
            </a:r>
            <a:r>
              <a:rPr lang="fr-BE" baseline="0" dirty="0" smtClean="0"/>
              <a:t> </a:t>
            </a:r>
            <a:r>
              <a:rPr lang="fr-BE" baseline="0" dirty="0" err="1" smtClean="0"/>
              <a:t>reply</a:t>
            </a:r>
            <a:r>
              <a:rPr lang="fr-BE" baseline="0" dirty="0" smtClean="0"/>
              <a:t> to </a:t>
            </a:r>
            <a:r>
              <a:rPr lang="fr-BE" baseline="0" dirty="0" err="1" smtClean="0"/>
              <a:t>them</a:t>
            </a:r>
            <a:r>
              <a:rPr lang="fr-BE" baseline="0" dirty="0" smtClean="0"/>
              <a:t> and to oral questions at the end of </a:t>
            </a:r>
            <a:r>
              <a:rPr lang="fr-BE" baseline="0" dirty="0" err="1" smtClean="0"/>
              <a:t>this</a:t>
            </a:r>
            <a:r>
              <a:rPr lang="fr-BE" baseline="0" dirty="0" smtClean="0"/>
              <a:t> </a:t>
            </a:r>
            <a:r>
              <a:rPr lang="fr-BE" baseline="0" dirty="0" err="1" smtClean="0"/>
              <a:t>presentation</a:t>
            </a:r>
            <a:r>
              <a:rPr lang="fr-BE" baseline="0" dirty="0" smtClean="0"/>
              <a:t>.</a:t>
            </a:r>
          </a:p>
          <a:p>
            <a:r>
              <a:rPr lang="fr-BE" baseline="0" dirty="0" err="1" smtClean="0"/>
              <a:t>We</a:t>
            </a:r>
            <a:r>
              <a:rPr lang="fr-BE" baseline="0" dirty="0" smtClean="0"/>
              <a:t> </a:t>
            </a:r>
            <a:r>
              <a:rPr lang="fr-BE" baseline="0" dirty="0" err="1" smtClean="0"/>
              <a:t>will</a:t>
            </a:r>
            <a:r>
              <a:rPr lang="fr-BE" baseline="0" dirty="0" smtClean="0"/>
              <a:t> record the </a:t>
            </a:r>
            <a:r>
              <a:rPr lang="fr-BE" baseline="0" dirty="0" err="1" smtClean="0"/>
              <a:t>presentation</a:t>
            </a:r>
            <a:r>
              <a:rPr lang="fr-BE" baseline="0" dirty="0" smtClean="0"/>
              <a:t>, but not the Q&amp;A session for </a:t>
            </a:r>
            <a:r>
              <a:rPr lang="fr-BE" baseline="0" dirty="0" err="1" smtClean="0"/>
              <a:t>privacy</a:t>
            </a:r>
            <a:r>
              <a:rPr lang="fr-BE" baseline="0" dirty="0" smtClean="0"/>
              <a:t> </a:t>
            </a:r>
            <a:r>
              <a:rPr lang="fr-BE" baseline="0" dirty="0" err="1" smtClean="0"/>
              <a:t>reasons</a:t>
            </a:r>
            <a:r>
              <a:rPr lang="fr-BE" baseline="0" dirty="0" smtClean="0"/>
              <a:t>. </a:t>
            </a:r>
          </a:p>
          <a:p>
            <a:r>
              <a:rPr lang="fr-BE" baseline="0" dirty="0" smtClean="0"/>
              <a:t>The </a:t>
            </a:r>
            <a:r>
              <a:rPr lang="fr-BE" baseline="0" dirty="0" err="1" smtClean="0"/>
              <a:t>recording</a:t>
            </a:r>
            <a:r>
              <a:rPr lang="fr-BE" baseline="0" dirty="0" smtClean="0"/>
              <a:t> and the slides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available</a:t>
            </a:r>
            <a:r>
              <a:rPr lang="fr-BE" baseline="0" dirty="0" smtClean="0"/>
              <a:t> on the </a:t>
            </a:r>
            <a:r>
              <a:rPr lang="fr-BE" baseline="0" dirty="0" err="1" smtClean="0"/>
              <a:t>website</a:t>
            </a:r>
            <a:r>
              <a:rPr lang="fr-BE" baseline="0" dirty="0" smtClean="0"/>
              <a:t> of the </a:t>
            </a:r>
            <a:r>
              <a:rPr lang="fr-BE" baseline="0" dirty="0" err="1" smtClean="0"/>
              <a:t>Education</a:t>
            </a:r>
            <a:r>
              <a:rPr lang="fr-BE" baseline="0" dirty="0" smtClean="0"/>
              <a:t> </a:t>
            </a:r>
            <a:r>
              <a:rPr lang="fr-BE" baseline="0" dirty="0" err="1" smtClean="0"/>
              <a:t>Audiovisual</a:t>
            </a:r>
            <a:r>
              <a:rPr lang="fr-BE" baseline="0" dirty="0" smtClean="0"/>
              <a:t> and Culture </a:t>
            </a:r>
            <a:r>
              <a:rPr lang="fr-BE" baseline="0" dirty="0" err="1" smtClean="0"/>
              <a:t>Executive</a:t>
            </a:r>
            <a:r>
              <a:rPr lang="fr-BE" baseline="0" dirty="0" smtClean="0"/>
              <a:t> Agency. The </a:t>
            </a:r>
            <a:r>
              <a:rPr lang="fr-BE" baseline="0" dirty="0" err="1" smtClean="0"/>
              <a:t>link</a:t>
            </a:r>
            <a:r>
              <a:rPr lang="fr-BE" baseline="0" dirty="0" smtClean="0"/>
              <a:t> to </a:t>
            </a:r>
            <a:r>
              <a:rPr lang="fr-BE" baseline="0" dirty="0" err="1" smtClean="0"/>
              <a:t>this</a:t>
            </a:r>
            <a:r>
              <a:rPr lang="fr-BE" baseline="0" dirty="0" smtClean="0"/>
              <a:t> page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available</a:t>
            </a:r>
            <a:r>
              <a:rPr lang="fr-BE" baseline="0" dirty="0" smtClean="0"/>
              <a:t> </a:t>
            </a:r>
            <a:r>
              <a:rPr lang="fr-BE" baseline="0" dirty="0" err="1" smtClean="0"/>
              <a:t>through</a:t>
            </a:r>
            <a:r>
              <a:rPr lang="fr-BE" baseline="0" dirty="0" smtClean="0"/>
              <a:t> the </a:t>
            </a:r>
            <a:r>
              <a:rPr lang="fr-BE" baseline="0" dirty="0" err="1" smtClean="0"/>
              <a:t>Funding</a:t>
            </a:r>
            <a:r>
              <a:rPr lang="fr-BE" baseline="0" dirty="0" smtClean="0"/>
              <a:t> and Tender Portal news page.</a:t>
            </a:r>
          </a:p>
          <a:p>
            <a:r>
              <a:rPr lang="fr-BE" baseline="0" dirty="0" err="1" smtClean="0"/>
              <a:t>Also</a:t>
            </a:r>
            <a:r>
              <a:rPr lang="fr-BE" baseline="0" dirty="0" smtClean="0"/>
              <a:t>, </a:t>
            </a:r>
            <a:r>
              <a:rPr lang="fr-BE" baseline="0" dirty="0" err="1" smtClean="0"/>
              <a:t>please</a:t>
            </a:r>
            <a:r>
              <a:rPr lang="fr-BE" baseline="0" dirty="0" smtClean="0"/>
              <a:t> mute </a:t>
            </a:r>
            <a:r>
              <a:rPr lang="fr-BE" baseline="0" dirty="0" err="1" smtClean="0"/>
              <a:t>your</a:t>
            </a:r>
            <a:r>
              <a:rPr lang="fr-BE" baseline="0" dirty="0" smtClean="0"/>
              <a:t> microphone and </a:t>
            </a:r>
            <a:r>
              <a:rPr lang="fr-BE" baseline="0" dirty="0" err="1" smtClean="0"/>
              <a:t>deactivate</a:t>
            </a:r>
            <a:r>
              <a:rPr lang="fr-BE" baseline="0" dirty="0" smtClean="0"/>
              <a:t> </a:t>
            </a:r>
            <a:r>
              <a:rPr lang="fr-BE" baseline="0" dirty="0" err="1" smtClean="0"/>
              <a:t>your</a:t>
            </a:r>
            <a:r>
              <a:rPr lang="fr-BE" baseline="0" dirty="0" smtClean="0"/>
              <a:t> camera </a:t>
            </a:r>
            <a:r>
              <a:rPr lang="fr-BE" baseline="0" dirty="0" err="1" smtClean="0"/>
              <a:t>during</a:t>
            </a:r>
            <a:r>
              <a:rPr lang="fr-BE" baseline="0" dirty="0" smtClean="0"/>
              <a:t> the </a:t>
            </a:r>
            <a:r>
              <a:rPr lang="fr-BE" baseline="0" dirty="0" err="1" smtClean="0"/>
              <a:t>presentation</a:t>
            </a:r>
            <a:r>
              <a:rPr lang="fr-BE" baseline="0" dirty="0" smtClean="0"/>
              <a:t>.</a:t>
            </a:r>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307F50-A2A5-4502-81B5-02B40B59A137}"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15431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familiar with project</a:t>
            </a:r>
            <a:r>
              <a:rPr lang="en-GB" baseline="0" dirty="0" smtClean="0"/>
              <a:t> structure!</a:t>
            </a:r>
            <a:endParaRPr lang="en-GB" dirty="0" smtClean="0"/>
          </a:p>
          <a:p>
            <a:r>
              <a:rPr lang="en-GB" dirty="0" smtClean="0"/>
              <a:t>Part A (administrative</a:t>
            </a:r>
            <a:r>
              <a:rPr lang="en-GB" baseline="0" dirty="0" smtClean="0"/>
              <a:t> forms)</a:t>
            </a:r>
            <a:endParaRPr lang="en-GB" dirty="0" smtClean="0"/>
          </a:p>
          <a:p>
            <a:r>
              <a:rPr lang="en-GB" dirty="0" smtClean="0"/>
              <a:t>B (Description of Action, max 70 pp -&gt; excess pages will be blanked</a:t>
            </a:r>
            <a:r>
              <a:rPr lang="en-GB" baseline="0" dirty="0" smtClean="0"/>
              <a:t> out</a:t>
            </a:r>
            <a:r>
              <a:rPr lang="en-GB" dirty="0" smtClean="0"/>
              <a:t>)</a:t>
            </a:r>
          </a:p>
          <a:p>
            <a:r>
              <a:rPr lang="en-GB" dirty="0" smtClean="0"/>
              <a:t>C (eligibility</a:t>
            </a:r>
            <a:r>
              <a:rPr lang="en-GB" baseline="0" dirty="0" smtClean="0"/>
              <a:t> info)</a:t>
            </a:r>
          </a:p>
          <a:p>
            <a:endParaRPr lang="en-GB" baseline="0" dirty="0" smtClean="0"/>
          </a:p>
          <a:p>
            <a:r>
              <a:rPr lang="en-GB" baseline="0" dirty="0" smtClean="0"/>
              <a:t>Online manual + IT how to</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919277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specify original language</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3473036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Change in the allocation of points </a:t>
            </a:r>
            <a:r>
              <a:rPr lang="fr-BE" dirty="0" err="1" smtClean="0"/>
              <a:t>compared</a:t>
            </a:r>
            <a:r>
              <a:rPr lang="fr-BE" dirty="0" smtClean="0"/>
              <a:t> to </a:t>
            </a:r>
            <a:r>
              <a:rPr lang="fr-BE" dirty="0" err="1" smtClean="0"/>
              <a:t>Automatic</a:t>
            </a:r>
            <a:r>
              <a:rPr lang="fr-BE" dirty="0" smtClean="0"/>
              <a:t> </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380812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58907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a:t>
            </a:fld>
            <a:endParaRPr lang="en-GB" dirty="0"/>
          </a:p>
        </p:txBody>
      </p:sp>
    </p:spTree>
    <p:extLst>
      <p:ext uri="{BB962C8B-B14F-4D97-AF65-F5344CB8AC3E}">
        <p14:creationId xmlns:p14="http://schemas.microsoft.com/office/powerpoint/2010/main" val="121734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3409212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Budget</a:t>
            </a:r>
            <a:r>
              <a:rPr lang="en-GB" baseline="0" dirty="0" smtClean="0"/>
              <a:t> is both in part A and B – make sure it is consistent!</a:t>
            </a:r>
          </a:p>
          <a:p>
            <a:endParaRPr lang="en-GB" baseline="0" dirty="0" smtClean="0"/>
          </a:p>
          <a:p>
            <a:r>
              <a:rPr lang="en-GB" baseline="0" dirty="0" smtClean="0"/>
              <a:t>Some parts are automatically calculated by the system</a:t>
            </a:r>
          </a:p>
          <a:p>
            <a:endParaRPr lang="fr-BE" baseline="0" dirty="0" smtClean="0"/>
          </a:p>
          <a:p>
            <a:r>
              <a:rPr lang="fr-BE" baseline="0" dirty="0" err="1" smtClean="0"/>
              <a:t>Please</a:t>
            </a:r>
            <a:r>
              <a:rPr lang="fr-BE" baseline="0" dirty="0" smtClean="0"/>
              <a:t> </a:t>
            </a:r>
            <a:r>
              <a:rPr lang="fr-BE" baseline="0" dirty="0" err="1" smtClean="0"/>
              <a:t>add</a:t>
            </a:r>
            <a:r>
              <a:rPr lang="fr-BE" baseline="0" dirty="0" smtClean="0"/>
              <a:t> the </a:t>
            </a:r>
            <a:r>
              <a:rPr lang="fr-BE" baseline="0" dirty="0" err="1" smtClean="0"/>
              <a:t>amount</a:t>
            </a:r>
            <a:r>
              <a:rPr lang="fr-BE" baseline="0" dirty="0" smtClean="0"/>
              <a:t> of </a:t>
            </a:r>
            <a:r>
              <a:rPr lang="fr-BE" baseline="0" dirty="0" err="1" smtClean="0"/>
              <a:t>costs</a:t>
            </a:r>
            <a:r>
              <a:rPr lang="fr-BE" baseline="0" dirty="0" smtClean="0"/>
              <a:t> (</a:t>
            </a:r>
            <a:r>
              <a:rPr lang="fr-BE" baseline="0" dirty="0" err="1" smtClean="0"/>
              <a:t>generated</a:t>
            </a:r>
            <a:r>
              <a:rPr lang="fr-BE" baseline="0" dirty="0" smtClean="0"/>
              <a:t> </a:t>
            </a:r>
            <a:r>
              <a:rPr lang="fr-BE" baseline="0" dirty="0" err="1" smtClean="0"/>
              <a:t>fund</a:t>
            </a:r>
            <a:r>
              <a:rPr lang="fr-BE" baseline="0" dirty="0" smtClean="0"/>
              <a:t>) </a:t>
            </a:r>
            <a:r>
              <a:rPr lang="fr-BE" baseline="0" dirty="0" err="1" smtClean="0"/>
              <a:t>calculated</a:t>
            </a:r>
            <a:r>
              <a:rPr lang="fr-BE" baseline="0" dirty="0" smtClean="0"/>
              <a:t> by the </a:t>
            </a:r>
            <a:r>
              <a:rPr lang="fr-BE" baseline="0" dirty="0" err="1" smtClean="0"/>
              <a:t>database</a:t>
            </a:r>
            <a:r>
              <a:rPr lang="fr-BE" baseline="0" dirty="0" smtClean="0"/>
              <a:t> (swap </a:t>
            </a:r>
            <a:r>
              <a:rPr lang="fr-BE" baseline="0" dirty="0" err="1" smtClean="0"/>
              <a:t>colour</a:t>
            </a:r>
            <a:r>
              <a:rPr lang="fr-BE" baseline="0" dirty="0" smtClean="0"/>
              <a:t> of </a:t>
            </a:r>
            <a:r>
              <a:rPr lang="fr-BE" baseline="0" dirty="0" err="1" smtClean="0"/>
              <a:t>column</a:t>
            </a:r>
            <a:r>
              <a:rPr lang="fr-BE" baseline="0" dirty="0" smtClean="0"/>
              <a:t> L and M)</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35</a:t>
            </a:fld>
            <a:endParaRPr lang="en-GB" dirty="0"/>
          </a:p>
        </p:txBody>
      </p:sp>
    </p:spTree>
    <p:extLst>
      <p:ext uri="{BB962C8B-B14F-4D97-AF65-F5344CB8AC3E}">
        <p14:creationId xmlns:p14="http://schemas.microsoft.com/office/powerpoint/2010/main" val="134099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 stop recording</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1428081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BE" dirty="0" err="1" smtClean="0"/>
              <a:t>Practical</a:t>
            </a:r>
            <a:r>
              <a:rPr lang="fr-BE" baseline="0" dirty="0" smtClean="0"/>
              <a:t> arrangements: </a:t>
            </a:r>
            <a:r>
              <a:rPr lang="fr-BE" baseline="0" dirty="0" err="1" smtClean="0"/>
              <a:t>please</a:t>
            </a:r>
            <a:r>
              <a:rPr lang="fr-BE" baseline="0" dirty="0" smtClean="0"/>
              <a:t> </a:t>
            </a:r>
            <a:r>
              <a:rPr lang="fr-BE" baseline="0" dirty="0" err="1" smtClean="0"/>
              <a:t>ask</a:t>
            </a:r>
            <a:r>
              <a:rPr lang="fr-BE" baseline="0" dirty="0" smtClean="0"/>
              <a:t> </a:t>
            </a:r>
            <a:r>
              <a:rPr lang="fr-BE" baseline="0" dirty="0" err="1" smtClean="0"/>
              <a:t>your</a:t>
            </a:r>
            <a:r>
              <a:rPr lang="fr-BE" baseline="0" dirty="0" smtClean="0"/>
              <a:t> questions </a:t>
            </a:r>
            <a:r>
              <a:rPr lang="fr-BE" baseline="0" dirty="0" err="1" smtClean="0"/>
              <a:t>only</a:t>
            </a:r>
            <a:r>
              <a:rPr lang="fr-BE" baseline="0" dirty="0" smtClean="0"/>
              <a:t> in the </a:t>
            </a:r>
            <a:r>
              <a:rPr lang="fr-BE" baseline="0" dirty="0" err="1" smtClean="0"/>
              <a:t>Webex</a:t>
            </a:r>
            <a:r>
              <a:rPr lang="fr-BE" baseline="0" dirty="0" smtClean="0"/>
              <a:t> chat, </a:t>
            </a:r>
            <a:r>
              <a:rPr lang="fr-BE" baseline="0" dirty="0" err="1" smtClean="0"/>
              <a:t>we</a:t>
            </a:r>
            <a:r>
              <a:rPr lang="fr-BE" baseline="0" dirty="0" smtClean="0"/>
              <a:t> </a:t>
            </a:r>
            <a:r>
              <a:rPr lang="fr-BE" baseline="0" dirty="0" err="1" smtClean="0"/>
              <a:t>will</a:t>
            </a:r>
            <a:r>
              <a:rPr lang="fr-BE" baseline="0" dirty="0" smtClean="0"/>
              <a:t> </a:t>
            </a:r>
            <a:r>
              <a:rPr lang="fr-BE" baseline="0" dirty="0" err="1" smtClean="0"/>
              <a:t>reply</a:t>
            </a:r>
            <a:r>
              <a:rPr lang="fr-BE" baseline="0" dirty="0" smtClean="0"/>
              <a:t> to </a:t>
            </a:r>
            <a:r>
              <a:rPr lang="fr-BE" baseline="0" dirty="0" err="1" smtClean="0"/>
              <a:t>them</a:t>
            </a:r>
            <a:r>
              <a:rPr lang="fr-BE" baseline="0" dirty="0" smtClean="0"/>
              <a:t> and to oral questions at the end of </a:t>
            </a:r>
            <a:r>
              <a:rPr lang="fr-BE" baseline="0" dirty="0" err="1" smtClean="0"/>
              <a:t>this</a:t>
            </a:r>
            <a:r>
              <a:rPr lang="fr-BE" baseline="0" dirty="0" smtClean="0"/>
              <a:t> </a:t>
            </a:r>
            <a:r>
              <a:rPr lang="fr-BE" baseline="0" dirty="0" err="1" smtClean="0"/>
              <a:t>presentation</a:t>
            </a:r>
            <a:r>
              <a:rPr lang="fr-BE" baseline="0" dirty="0" smtClean="0"/>
              <a:t>.</a:t>
            </a:r>
          </a:p>
          <a:p>
            <a:r>
              <a:rPr lang="fr-BE" baseline="0" dirty="0" err="1" smtClean="0"/>
              <a:t>We</a:t>
            </a:r>
            <a:r>
              <a:rPr lang="fr-BE" baseline="0" dirty="0" smtClean="0"/>
              <a:t> </a:t>
            </a:r>
            <a:r>
              <a:rPr lang="fr-BE" baseline="0" dirty="0" err="1" smtClean="0"/>
              <a:t>will</a:t>
            </a:r>
            <a:r>
              <a:rPr lang="fr-BE" baseline="0" dirty="0" smtClean="0"/>
              <a:t> record the </a:t>
            </a:r>
            <a:r>
              <a:rPr lang="fr-BE" baseline="0" dirty="0" err="1" smtClean="0"/>
              <a:t>presentation</a:t>
            </a:r>
            <a:r>
              <a:rPr lang="fr-BE" baseline="0" dirty="0" smtClean="0"/>
              <a:t>, but not the Q&amp;A session for </a:t>
            </a:r>
            <a:r>
              <a:rPr lang="fr-BE" baseline="0" dirty="0" err="1" smtClean="0"/>
              <a:t>privacy</a:t>
            </a:r>
            <a:r>
              <a:rPr lang="fr-BE" baseline="0" dirty="0" smtClean="0"/>
              <a:t> </a:t>
            </a:r>
            <a:r>
              <a:rPr lang="fr-BE" baseline="0" dirty="0" err="1" smtClean="0"/>
              <a:t>reasons</a:t>
            </a:r>
            <a:r>
              <a:rPr lang="fr-BE" baseline="0" dirty="0" smtClean="0"/>
              <a:t>. </a:t>
            </a:r>
          </a:p>
          <a:p>
            <a:r>
              <a:rPr lang="fr-BE" baseline="0" dirty="0" smtClean="0"/>
              <a:t>The </a:t>
            </a:r>
            <a:r>
              <a:rPr lang="fr-BE" baseline="0" dirty="0" err="1" smtClean="0"/>
              <a:t>recording</a:t>
            </a:r>
            <a:r>
              <a:rPr lang="fr-BE" baseline="0" dirty="0" smtClean="0"/>
              <a:t> and the slides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available</a:t>
            </a:r>
            <a:r>
              <a:rPr lang="fr-BE" baseline="0" dirty="0" smtClean="0"/>
              <a:t> on the </a:t>
            </a:r>
            <a:r>
              <a:rPr lang="fr-BE" baseline="0" dirty="0" err="1" smtClean="0"/>
              <a:t>website</a:t>
            </a:r>
            <a:r>
              <a:rPr lang="fr-BE" baseline="0" dirty="0" smtClean="0"/>
              <a:t> of the </a:t>
            </a:r>
            <a:r>
              <a:rPr lang="fr-BE" baseline="0" dirty="0" err="1" smtClean="0"/>
              <a:t>Education</a:t>
            </a:r>
            <a:r>
              <a:rPr lang="fr-BE" baseline="0" dirty="0" smtClean="0"/>
              <a:t> </a:t>
            </a:r>
            <a:r>
              <a:rPr lang="fr-BE" baseline="0" dirty="0" err="1" smtClean="0"/>
              <a:t>Audiovisual</a:t>
            </a:r>
            <a:r>
              <a:rPr lang="fr-BE" baseline="0" dirty="0" smtClean="0"/>
              <a:t> and Culture </a:t>
            </a:r>
            <a:r>
              <a:rPr lang="fr-BE" baseline="0" dirty="0" err="1" smtClean="0"/>
              <a:t>Executive</a:t>
            </a:r>
            <a:r>
              <a:rPr lang="fr-BE" baseline="0" dirty="0" smtClean="0"/>
              <a:t> Agency. </a:t>
            </a:r>
          </a:p>
          <a:p>
            <a:r>
              <a:rPr lang="fr-BE" baseline="0" dirty="0" err="1" smtClean="0"/>
              <a:t>Also</a:t>
            </a:r>
            <a:r>
              <a:rPr lang="fr-BE" baseline="0" dirty="0" smtClean="0"/>
              <a:t>, </a:t>
            </a:r>
            <a:r>
              <a:rPr lang="fr-BE" baseline="0" dirty="0" err="1" smtClean="0"/>
              <a:t>please</a:t>
            </a:r>
            <a:r>
              <a:rPr lang="fr-BE" baseline="0" dirty="0" smtClean="0"/>
              <a:t> mute </a:t>
            </a:r>
            <a:r>
              <a:rPr lang="fr-BE" baseline="0" dirty="0" err="1" smtClean="0"/>
              <a:t>your</a:t>
            </a:r>
            <a:r>
              <a:rPr lang="fr-BE" baseline="0" dirty="0" smtClean="0"/>
              <a:t> microphone and </a:t>
            </a:r>
            <a:r>
              <a:rPr lang="fr-BE" baseline="0" dirty="0" err="1" smtClean="0"/>
              <a:t>deactivate</a:t>
            </a:r>
            <a:r>
              <a:rPr lang="fr-BE" baseline="0" dirty="0" smtClean="0"/>
              <a:t> </a:t>
            </a:r>
            <a:r>
              <a:rPr lang="fr-BE" baseline="0" dirty="0" err="1" smtClean="0"/>
              <a:t>your</a:t>
            </a:r>
            <a:r>
              <a:rPr lang="fr-BE" baseline="0" dirty="0" smtClean="0"/>
              <a:t> camera </a:t>
            </a:r>
            <a:r>
              <a:rPr lang="fr-BE" baseline="0" dirty="0" err="1" smtClean="0"/>
              <a:t>during</a:t>
            </a:r>
            <a:r>
              <a:rPr lang="fr-BE" baseline="0" dirty="0" smtClean="0"/>
              <a:t> the </a:t>
            </a:r>
            <a:r>
              <a:rPr lang="fr-BE" baseline="0" dirty="0" err="1" smtClean="0"/>
              <a:t>presentation</a:t>
            </a:r>
            <a:r>
              <a:rPr lang="fr-BE" baseline="0" dirty="0" smtClean="0"/>
              <a:t>.</a:t>
            </a:r>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307F50-A2A5-4502-81B5-02B40B59A137}"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1274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Find FTOP via the EACEA website</a:t>
            </a:r>
            <a:r>
              <a:rPr lang="en-GB" baseline="0" dirty="0" smtClean="0"/>
              <a:t> or just Google “funding and tenders”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Let’s follow the link and see a step by step</a:t>
            </a:r>
          </a:p>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337703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sure all filters are correctly chosen (status, programming</a:t>
            </a:r>
            <a:r>
              <a:rPr lang="en-GB" baseline="0" dirty="0" smtClean="0"/>
              <a:t> period…)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390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parts</a:t>
            </a:r>
            <a:r>
              <a:rPr lang="en-GB" baseline="0" dirty="0" smtClean="0"/>
              <a:t> of the proposal can be found both in the call page in FTOP and in the submission page</a:t>
            </a:r>
          </a:p>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435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 selecting a call for proposal,</a:t>
            </a:r>
            <a:r>
              <a:rPr lang="en-GB" baseline="0" dirty="0" smtClean="0"/>
              <a:t> you can start the electronic submission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060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ClrTx/>
              <a:buNone/>
            </a:pPr>
            <a:r>
              <a:rPr lang="en-GB" sz="1200" b="1" i="0" kern="0" dirty="0" smtClean="0"/>
              <a:t>Before you can access the submission system and start your submission there are two prerequisites:</a:t>
            </a:r>
          </a:p>
          <a:p>
            <a:pPr algn="just">
              <a:buClrTx/>
              <a:buFont typeface="+mj-lt"/>
              <a:buAutoNum type="arabicPeriod"/>
            </a:pPr>
            <a:r>
              <a:rPr lang="en-GB" sz="1200" i="0" kern="0" dirty="0" smtClean="0"/>
              <a:t>The coordinator of the project, have a </a:t>
            </a:r>
            <a:r>
              <a:rPr lang="en-GB" sz="1200" b="1" i="0" u="sng" kern="0" dirty="0" smtClean="0"/>
              <a:t>valid EU Login</a:t>
            </a:r>
          </a:p>
          <a:p>
            <a:pPr algn="just">
              <a:buClrTx/>
              <a:buFont typeface="+mj-lt"/>
              <a:buAutoNum type="arabicPeriod"/>
            </a:pPr>
            <a:r>
              <a:rPr lang="en-GB" sz="1200" i="0" kern="0" dirty="0" smtClean="0"/>
              <a:t>The coordinator’s Organization has a </a:t>
            </a:r>
            <a:r>
              <a:rPr lang="en-GB" sz="1200" b="1" i="0" u="sng" kern="0" dirty="0" smtClean="0"/>
              <a:t>9-digit PIC </a:t>
            </a:r>
            <a:r>
              <a:rPr lang="en-GB" sz="1200" i="0" kern="0" dirty="0" smtClean="0"/>
              <a:t>(</a:t>
            </a:r>
            <a:r>
              <a:rPr lang="en-GB" sz="1200" b="1" i="0" kern="0" dirty="0" smtClean="0"/>
              <a:t>Participant Identification Code</a:t>
            </a:r>
            <a:r>
              <a:rPr lang="en-GB" sz="1200" i="0" kern="0" dirty="0" smtClean="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372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Monobeneficiary</a:t>
            </a:r>
            <a:r>
              <a:rPr lang="fr-BE" baseline="0" dirty="0" smtClean="0"/>
              <a:t> action, </a:t>
            </a:r>
            <a:r>
              <a:rPr lang="fr-BE" baseline="0" dirty="0" err="1" smtClean="0"/>
              <a:t>therefore</a:t>
            </a:r>
            <a:r>
              <a:rPr lang="fr-BE" baseline="0" dirty="0" smtClean="0"/>
              <a:t> </a:t>
            </a:r>
            <a:r>
              <a:rPr lang="fr-BE" baseline="0" dirty="0" err="1" smtClean="0"/>
              <a:t>partners</a:t>
            </a:r>
            <a:r>
              <a:rPr lang="fr-BE" baseline="0" dirty="0" smtClean="0"/>
              <a:t> are not possible, the </a:t>
            </a:r>
            <a:r>
              <a:rPr lang="fr-BE" baseline="0" dirty="0" err="1" smtClean="0"/>
              <a:t>function</a:t>
            </a:r>
            <a:r>
              <a:rPr lang="fr-BE" baseline="0" dirty="0" smtClean="0"/>
              <a:t> ‘</a:t>
            </a:r>
            <a:r>
              <a:rPr lang="fr-BE" baseline="0" dirty="0" err="1" smtClean="0"/>
              <a:t>add</a:t>
            </a:r>
            <a:r>
              <a:rPr lang="fr-BE" baseline="0" dirty="0" smtClean="0"/>
              <a:t> </a:t>
            </a:r>
            <a:r>
              <a:rPr lang="fr-BE" baseline="0" dirty="0" err="1" smtClean="0"/>
              <a:t>partner</a:t>
            </a:r>
            <a:r>
              <a:rPr lang="fr-BE" baseline="0" dirty="0" smtClean="0"/>
              <a:t>’ </a:t>
            </a:r>
            <a:r>
              <a:rPr lang="fr-BE" baseline="0" dirty="0" err="1" smtClean="0"/>
              <a:t>is</a:t>
            </a:r>
            <a:r>
              <a:rPr lang="fr-BE" baseline="0" dirty="0" smtClean="0"/>
              <a:t> </a:t>
            </a:r>
            <a:r>
              <a:rPr lang="fr-BE" baseline="0" dirty="0" err="1" smtClean="0"/>
              <a:t>disabled</a:t>
            </a:r>
            <a:endParaRPr lang="fr-BE" baseline="0" dirty="0" smtClean="0"/>
          </a:p>
          <a:p>
            <a:r>
              <a:rPr lang="fr-BE" baseline="0" dirty="0" err="1" smtClean="0"/>
              <a:t>We</a:t>
            </a:r>
            <a:r>
              <a:rPr lang="fr-BE" baseline="0" dirty="0" smtClean="0"/>
              <a:t> </a:t>
            </a:r>
            <a:r>
              <a:rPr lang="fr-BE" baseline="0" dirty="0" err="1" smtClean="0"/>
              <a:t>suggest</a:t>
            </a:r>
            <a:r>
              <a:rPr lang="fr-BE" baseline="0" dirty="0" smtClean="0"/>
              <a:t> to </a:t>
            </a:r>
            <a:r>
              <a:rPr lang="fr-BE" baseline="0" dirty="0" err="1" smtClean="0"/>
              <a:t>add</a:t>
            </a:r>
            <a:r>
              <a:rPr lang="fr-BE" baseline="0" dirty="0" smtClean="0"/>
              <a:t> as </a:t>
            </a:r>
            <a:r>
              <a:rPr lang="fr-BE" baseline="0" dirty="0" err="1" smtClean="0"/>
              <a:t>many</a:t>
            </a:r>
            <a:r>
              <a:rPr lang="fr-BE" baseline="0" dirty="0" smtClean="0"/>
              <a:t> contact </a:t>
            </a:r>
            <a:r>
              <a:rPr lang="fr-BE" baseline="0" dirty="0" err="1" smtClean="0"/>
              <a:t>persons</a:t>
            </a:r>
            <a:r>
              <a:rPr lang="fr-BE" baseline="0" dirty="0" smtClean="0"/>
              <a:t> as possible, as </a:t>
            </a:r>
            <a:r>
              <a:rPr lang="fr-BE" baseline="0" dirty="0" err="1" smtClean="0"/>
              <a:t>they</a:t>
            </a:r>
            <a:r>
              <a:rPr lang="fr-BE" baseline="0" dirty="0" smtClean="0"/>
              <a:t> </a:t>
            </a:r>
            <a:r>
              <a:rPr lang="fr-BE" baseline="0" dirty="0" err="1" smtClean="0"/>
              <a:t>will</a:t>
            </a:r>
            <a:r>
              <a:rPr lang="fr-BE" baseline="0" dirty="0" smtClean="0"/>
              <a:t> have the chance to </a:t>
            </a:r>
            <a:r>
              <a:rPr lang="fr-BE" baseline="0" dirty="0" err="1" smtClean="0"/>
              <a:t>edit</a:t>
            </a:r>
            <a:r>
              <a:rPr lang="fr-BE" baseline="0" dirty="0" smtClean="0"/>
              <a:t> the </a:t>
            </a:r>
            <a:r>
              <a:rPr lang="fr-BE" baseline="0" dirty="0" err="1" smtClean="0"/>
              <a:t>proposal</a:t>
            </a:r>
            <a:r>
              <a:rPr lang="fr-BE" baseline="0" dirty="0" smtClean="0"/>
              <a:t>.</a:t>
            </a:r>
          </a:p>
          <a:p>
            <a:r>
              <a:rPr lang="fr-BE" baseline="0" dirty="0" err="1" smtClean="0"/>
              <a:t>These</a:t>
            </a:r>
            <a:r>
              <a:rPr lang="fr-BE" baseline="0" dirty="0" smtClean="0"/>
              <a:t> do not correspond to the </a:t>
            </a:r>
            <a:r>
              <a:rPr lang="fr-BE" baseline="0" dirty="0" err="1" smtClean="0"/>
              <a:t>legal</a:t>
            </a:r>
            <a:r>
              <a:rPr lang="fr-BE" baseline="0" dirty="0" smtClean="0"/>
              <a:t> </a:t>
            </a:r>
            <a:r>
              <a:rPr lang="fr-BE" baseline="0" dirty="0" err="1" smtClean="0"/>
              <a:t>representatives</a:t>
            </a:r>
            <a:r>
              <a:rPr lang="fr-BE" baseline="0" dirty="0" smtClean="0"/>
              <a:t> </a:t>
            </a:r>
            <a:r>
              <a:rPr lang="fr-BE" baseline="0" dirty="0" err="1" smtClean="0"/>
              <a:t>that</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defined</a:t>
            </a:r>
            <a:r>
              <a:rPr lang="fr-BE" baseline="0" dirty="0" smtClean="0"/>
              <a:t> </a:t>
            </a:r>
            <a:r>
              <a:rPr lang="fr-BE" baseline="0" dirty="0" err="1" smtClean="0"/>
              <a:t>during</a:t>
            </a:r>
            <a:r>
              <a:rPr lang="fr-BE" baseline="0" dirty="0" smtClean="0"/>
              <a:t> the </a:t>
            </a:r>
            <a:r>
              <a:rPr lang="fr-BE" baseline="0" dirty="0" err="1" smtClean="0"/>
              <a:t>contract</a:t>
            </a:r>
            <a:r>
              <a:rPr lang="fr-BE" baseline="0" dirty="0" smtClean="0"/>
              <a:t> signature </a:t>
            </a:r>
            <a:r>
              <a:rPr lang="fr-BE" baseline="0" dirty="0" err="1" smtClean="0"/>
              <a:t>process</a:t>
            </a:r>
            <a:endParaRPr lang="en-GB" dirty="0" smtClean="0"/>
          </a:p>
          <a:p>
            <a:r>
              <a:rPr lang="en-GB" dirty="0" smtClean="0"/>
              <a:t>Download templates from here</a:t>
            </a:r>
            <a:r>
              <a:rPr lang="en-GB" baseline="0" dirty="0" smtClean="0"/>
              <a:t> or the call page</a:t>
            </a:r>
            <a:r>
              <a:rPr lang="en-GB" dirty="0" smtClean="0"/>
              <a:t>!</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43</a:t>
            </a:fld>
            <a:endParaRPr lang="en-GB" dirty="0"/>
          </a:p>
        </p:txBody>
      </p:sp>
    </p:spTree>
    <p:extLst>
      <p:ext uri="{BB962C8B-B14F-4D97-AF65-F5344CB8AC3E}">
        <p14:creationId xmlns:p14="http://schemas.microsoft.com/office/powerpoint/2010/main" val="75560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Pay</a:t>
            </a:r>
            <a:r>
              <a:rPr lang="en-GB" baseline="0" dirty="0" smtClean="0"/>
              <a:t> attention to the 5pm deadline – every second counts!</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dirty="0"/>
          </a:p>
        </p:txBody>
      </p:sp>
    </p:spTree>
    <p:extLst>
      <p:ext uri="{BB962C8B-B14F-4D97-AF65-F5344CB8AC3E}">
        <p14:creationId xmlns:p14="http://schemas.microsoft.com/office/powerpoint/2010/main" val="1330355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familiar with the different parts</a:t>
            </a:r>
            <a:r>
              <a:rPr lang="en-GB" baseline="0" dirty="0" smtClean="0"/>
              <a:t> of the proposal!</a:t>
            </a:r>
            <a:endParaRPr lang="en-GB" dirty="0" smtClean="0"/>
          </a:p>
          <a:p>
            <a:r>
              <a:rPr lang="en-GB" dirty="0" smtClean="0"/>
              <a:t>A (administrative</a:t>
            </a:r>
            <a:r>
              <a:rPr lang="en-GB" baseline="0" dirty="0" smtClean="0"/>
              <a:t> forms)</a:t>
            </a:r>
            <a:endParaRPr lang="en-GB" dirty="0" smtClean="0"/>
          </a:p>
          <a:p>
            <a:r>
              <a:rPr lang="en-GB" dirty="0" smtClean="0"/>
              <a:t>B (Description of Action, max 70 pp -&gt; excess pages will be blanked</a:t>
            </a:r>
            <a:r>
              <a:rPr lang="en-GB" baseline="0" dirty="0" smtClean="0"/>
              <a:t> out</a:t>
            </a:r>
            <a:r>
              <a:rPr lang="en-GB" dirty="0" smtClean="0"/>
              <a:t>)</a:t>
            </a:r>
          </a:p>
          <a:p>
            <a:r>
              <a:rPr lang="en-GB" dirty="0" smtClean="0"/>
              <a:t>C (Statistics to be filled online)</a:t>
            </a:r>
          </a:p>
          <a:p>
            <a:r>
              <a:rPr lang="en-GB" baseline="0" dirty="0" smtClean="0"/>
              <a:t>Certified admissions: download excel from submission page or from call page in FTOP, upload in .pdf</a:t>
            </a:r>
          </a:p>
          <a:p>
            <a:r>
              <a:rPr lang="en-GB" baseline="0" dirty="0" smtClean="0"/>
              <a:t>Info on independence and ownership and control: download excel from submission page or from call page in FTOP, upload in excel</a:t>
            </a:r>
          </a:p>
          <a:p>
            <a:r>
              <a:rPr lang="en-GB" baseline="0" dirty="0" smtClean="0"/>
              <a:t>MAKE SURE ALL DOCUMENTS UPLOADED AND SUBMITTED ARE READABLE (check print preview)</a:t>
            </a:r>
          </a:p>
          <a:p>
            <a:endParaRPr lang="en-GB" baseline="0"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44</a:t>
            </a:fld>
            <a:endParaRPr lang="en-GB"/>
          </a:p>
        </p:txBody>
      </p:sp>
    </p:spTree>
    <p:extLst>
      <p:ext uri="{BB962C8B-B14F-4D97-AF65-F5344CB8AC3E}">
        <p14:creationId xmlns:p14="http://schemas.microsoft.com/office/powerpoint/2010/main" val="106978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 You Need to Know about Completing the Form </a:t>
            </a:r>
          </a:p>
          <a:p>
            <a:r>
              <a:rPr lang="en-GB" dirty="0" smtClean="0"/>
              <a:t>The main contact can be whoever, and does not</a:t>
            </a:r>
            <a:r>
              <a:rPr lang="en-GB" baseline="0" dirty="0" smtClean="0"/>
              <a:t> have to be the legal signatory</a:t>
            </a:r>
          </a:p>
          <a:p>
            <a:endParaRPr lang="en-GB" baseline="0" dirty="0" smtClean="0"/>
          </a:p>
          <a:p>
            <a:r>
              <a:rPr lang="en-GB" baseline="0" dirty="0" smtClean="0"/>
              <a:t>Specific page on roles</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45</a:t>
            </a:fld>
            <a:endParaRPr lang="en-GB"/>
          </a:p>
        </p:txBody>
      </p:sp>
    </p:spTree>
    <p:extLst>
      <p:ext uri="{BB962C8B-B14F-4D97-AF65-F5344CB8AC3E}">
        <p14:creationId xmlns:p14="http://schemas.microsoft.com/office/powerpoint/2010/main" val="3013901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46</a:t>
            </a:fld>
            <a:endParaRPr lang="en-GB"/>
          </a:p>
        </p:txBody>
      </p:sp>
    </p:spTree>
    <p:extLst>
      <p:ext uri="{BB962C8B-B14F-4D97-AF65-F5344CB8AC3E}">
        <p14:creationId xmlns:p14="http://schemas.microsoft.com/office/powerpoint/2010/main" val="3951614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also</a:t>
            </a:r>
            <a:r>
              <a:rPr lang="en-GB" baseline="0" dirty="0" smtClean="0"/>
              <a:t> indicated in the call document, only one cost category is eligible for this call</a:t>
            </a:r>
            <a:endParaRPr lang="en-GB" dirty="0" smtClean="0"/>
          </a:p>
          <a:p>
            <a:endParaRPr lang="en-GB" dirty="0" smtClean="0"/>
          </a:p>
          <a:p>
            <a:r>
              <a:rPr lang="en-GB" dirty="0" smtClean="0"/>
              <a:t>Zoom out to see all columns</a:t>
            </a:r>
            <a:r>
              <a:rPr lang="en-GB" baseline="0" dirty="0" smtClean="0"/>
              <a:t> on the right (incl. income, contributions,  own resources) that should lead to a balanced budget where total estimated project income should be equal to project costs</a:t>
            </a:r>
          </a:p>
          <a:p>
            <a:endParaRPr lang="en-GB" baseline="0" dirty="0" smtClean="0"/>
          </a:p>
          <a:p>
            <a:r>
              <a:rPr lang="en-GB" baseline="0" dirty="0" smtClean="0"/>
              <a:t>Some parts are automatically calculated by the system</a:t>
            </a:r>
          </a:p>
          <a:p>
            <a:endParaRPr lang="fr-BE" baseline="0" dirty="0" smtClean="0"/>
          </a:p>
          <a:p>
            <a:r>
              <a:rPr lang="fr-BE" baseline="0" dirty="0" err="1" smtClean="0"/>
              <a:t>Please</a:t>
            </a:r>
            <a:r>
              <a:rPr lang="fr-BE" baseline="0" dirty="0" smtClean="0"/>
              <a:t> </a:t>
            </a:r>
            <a:r>
              <a:rPr lang="fr-BE" baseline="0" dirty="0" err="1" smtClean="0"/>
              <a:t>add</a:t>
            </a:r>
            <a:r>
              <a:rPr lang="fr-BE" baseline="0" dirty="0" smtClean="0"/>
              <a:t> the </a:t>
            </a:r>
            <a:r>
              <a:rPr lang="fr-BE" baseline="0" dirty="0" err="1" smtClean="0"/>
              <a:t>amount</a:t>
            </a:r>
            <a:r>
              <a:rPr lang="fr-BE" baseline="0" dirty="0" smtClean="0"/>
              <a:t> of </a:t>
            </a:r>
            <a:r>
              <a:rPr lang="fr-BE" baseline="0" dirty="0" err="1" smtClean="0"/>
              <a:t>costs</a:t>
            </a:r>
            <a:r>
              <a:rPr lang="fr-BE" baseline="0" dirty="0" smtClean="0"/>
              <a:t> (</a:t>
            </a:r>
            <a:r>
              <a:rPr lang="fr-BE" baseline="0" dirty="0" err="1" smtClean="0"/>
              <a:t>generated</a:t>
            </a:r>
            <a:r>
              <a:rPr lang="fr-BE" baseline="0" dirty="0" smtClean="0"/>
              <a:t> </a:t>
            </a:r>
            <a:r>
              <a:rPr lang="fr-BE" baseline="0" dirty="0" err="1" smtClean="0"/>
              <a:t>fund</a:t>
            </a:r>
            <a:r>
              <a:rPr lang="fr-BE" baseline="0" dirty="0" smtClean="0"/>
              <a:t>) </a:t>
            </a:r>
            <a:r>
              <a:rPr lang="fr-BE" baseline="0" dirty="0" err="1" smtClean="0"/>
              <a:t>calculated</a:t>
            </a:r>
            <a:r>
              <a:rPr lang="fr-BE" baseline="0" dirty="0" smtClean="0"/>
              <a:t> by the Media </a:t>
            </a:r>
            <a:r>
              <a:rPr lang="fr-BE" baseline="0" dirty="0" err="1" smtClean="0"/>
              <a:t>database</a:t>
            </a:r>
            <a:r>
              <a:rPr lang="fr-BE" baseline="0" dirty="0" smtClean="0"/>
              <a:t> </a:t>
            </a:r>
          </a:p>
          <a:p>
            <a:endParaRPr lang="fr-BE" baseline="0" dirty="0" smtClean="0"/>
          </a:p>
          <a:p>
            <a:r>
              <a:rPr lang="fr-BE" baseline="0" dirty="0" smtClean="0"/>
              <a:t>Do not </a:t>
            </a:r>
            <a:r>
              <a:rPr lang="fr-BE" baseline="0" dirty="0" err="1" smtClean="0"/>
              <a:t>add</a:t>
            </a:r>
            <a:r>
              <a:rPr lang="fr-BE" baseline="0" dirty="0" smtClean="0"/>
              <a:t> </a:t>
            </a:r>
            <a:r>
              <a:rPr lang="fr-BE" baseline="0" dirty="0" err="1" smtClean="0"/>
              <a:t>any</a:t>
            </a:r>
            <a:r>
              <a:rPr lang="fr-BE" baseline="0" dirty="0" smtClean="0"/>
              <a:t> </a:t>
            </a:r>
            <a:r>
              <a:rPr lang="fr-BE" baseline="0" dirty="0" err="1" smtClean="0"/>
              <a:t>other</a:t>
            </a:r>
            <a:r>
              <a:rPr lang="fr-BE" baseline="0" dirty="0" smtClean="0"/>
              <a:t> </a:t>
            </a:r>
            <a:r>
              <a:rPr lang="fr-BE" baseline="0" dirty="0" err="1" smtClean="0"/>
              <a:t>costs</a:t>
            </a:r>
            <a:r>
              <a:rPr lang="fr-BE" baseline="0" dirty="0" smtClean="0"/>
              <a:t> </a:t>
            </a:r>
            <a:r>
              <a:rPr lang="fr-BE" baseline="0" dirty="0" err="1" smtClean="0"/>
              <a:t>anywhere</a:t>
            </a:r>
            <a:r>
              <a:rPr lang="fr-BE" baseline="0" dirty="0" smtClean="0"/>
              <a:t> </a:t>
            </a:r>
            <a:r>
              <a:rPr lang="fr-BE" baseline="0" dirty="0" err="1" smtClean="0"/>
              <a:t>else</a:t>
            </a:r>
            <a:endParaRPr lang="fr-BE" baseline="0" dirty="0" smtClean="0"/>
          </a:p>
        </p:txBody>
      </p:sp>
      <p:sp>
        <p:nvSpPr>
          <p:cNvPr id="4" name="Slide Number Placeholder 3"/>
          <p:cNvSpPr>
            <a:spLocks noGrp="1"/>
          </p:cNvSpPr>
          <p:nvPr>
            <p:ph type="sldNum" sz="quarter" idx="10"/>
          </p:nvPr>
        </p:nvSpPr>
        <p:spPr/>
        <p:txBody>
          <a:bodyPr/>
          <a:lstStyle/>
          <a:p>
            <a:fld id="{59CF2995-AB43-4B7C-B8CD-9DC7C3692A9C}" type="slidenum">
              <a:rPr lang="en-GB" smtClean="0"/>
              <a:t>47</a:t>
            </a:fld>
            <a:endParaRPr lang="en-GB" dirty="0"/>
          </a:p>
        </p:txBody>
      </p:sp>
    </p:spTree>
    <p:extLst>
      <p:ext uri="{BB962C8B-B14F-4D97-AF65-F5344CB8AC3E}">
        <p14:creationId xmlns:p14="http://schemas.microsoft.com/office/powerpoint/2010/main" val="1547582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5 is</a:t>
            </a:r>
            <a:r>
              <a:rPr lang="en-GB" baseline="0" dirty="0" smtClean="0"/>
              <a:t> a considerable novelty for those who already sent a proposal in past selection processes,</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48</a:t>
            </a:fld>
            <a:endParaRPr lang="en-GB" dirty="0"/>
          </a:p>
        </p:txBody>
      </p:sp>
    </p:spTree>
    <p:extLst>
      <p:ext uri="{BB962C8B-B14F-4D97-AF65-F5344CB8AC3E}">
        <p14:creationId xmlns:p14="http://schemas.microsoft.com/office/powerpoint/2010/main" val="586292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49</a:t>
            </a:fld>
            <a:endParaRPr lang="en-GB"/>
          </a:p>
        </p:txBody>
      </p:sp>
    </p:spTree>
    <p:extLst>
      <p:ext uri="{BB962C8B-B14F-4D97-AF65-F5344CB8AC3E}">
        <p14:creationId xmlns:p14="http://schemas.microsoft.com/office/powerpoint/2010/main" val="2493936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Fill in only previous</a:t>
            </a:r>
            <a:r>
              <a:rPr lang="en-GB" baseline="0" dirty="0" smtClean="0"/>
              <a:t> section and this one</a:t>
            </a:r>
          </a:p>
          <a:p>
            <a:endParaRPr lang="en-GB" baseline="0" dirty="0" smtClean="0"/>
          </a:p>
          <a:p>
            <a:r>
              <a:rPr lang="en-GB" baseline="0" dirty="0" smtClean="0"/>
              <a:t>Don’t fill in anything else</a:t>
            </a:r>
          </a:p>
          <a:p>
            <a:r>
              <a:rPr lang="en-GB" baseline="0" dirty="0" smtClean="0"/>
              <a:t>No milestones / deliverables</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50</a:t>
            </a:fld>
            <a:endParaRPr lang="en-GB"/>
          </a:p>
        </p:txBody>
      </p:sp>
    </p:spTree>
    <p:extLst>
      <p:ext uri="{BB962C8B-B14F-4D97-AF65-F5344CB8AC3E}">
        <p14:creationId xmlns:p14="http://schemas.microsoft.com/office/powerpoint/2010/main" val="93671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Certified admissions: download excel from submission page or from call page in FTOP, upload in .pdf</a:t>
            </a:r>
          </a:p>
        </p:txBody>
      </p:sp>
      <p:sp>
        <p:nvSpPr>
          <p:cNvPr id="4" name="Slide Number Placeholder 3"/>
          <p:cNvSpPr>
            <a:spLocks noGrp="1"/>
          </p:cNvSpPr>
          <p:nvPr>
            <p:ph type="sldNum" sz="quarter" idx="10"/>
          </p:nvPr>
        </p:nvSpPr>
        <p:spPr/>
        <p:txBody>
          <a:bodyPr/>
          <a:lstStyle/>
          <a:p>
            <a:fld id="{59CF2995-AB43-4B7C-B8CD-9DC7C3692A9C}" type="slidenum">
              <a:rPr lang="en-GB" smtClean="0"/>
              <a:t>51</a:t>
            </a:fld>
            <a:endParaRPr lang="en-GB"/>
          </a:p>
        </p:txBody>
      </p:sp>
    </p:spTree>
    <p:extLst>
      <p:ext uri="{BB962C8B-B14F-4D97-AF65-F5344CB8AC3E}">
        <p14:creationId xmlns:p14="http://schemas.microsoft.com/office/powerpoint/2010/main" val="4277926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latin typeface="Arial"/>
              </a:rPr>
              <a:t>B Description of Action download word template and upload .pdf</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52</a:t>
            </a:fld>
            <a:endParaRPr lang="en-GB" dirty="0"/>
          </a:p>
        </p:txBody>
      </p:sp>
    </p:spTree>
    <p:extLst>
      <p:ext uri="{BB962C8B-B14F-4D97-AF65-F5344CB8AC3E}">
        <p14:creationId xmlns:p14="http://schemas.microsoft.com/office/powerpoint/2010/main" val="1212849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a:t>
            </a:r>
            <a:r>
              <a:rPr lang="en-GB" baseline="0" dirty="0"/>
              <a:t> the call deadline:</a:t>
            </a:r>
          </a:p>
          <a:p>
            <a:r>
              <a:rPr lang="en-GB" dirty="0"/>
              <a:t>You can still  edit the proposal as much as you want </a:t>
            </a:r>
            <a:r>
              <a:rPr lang="en-GB" baseline="0" dirty="0"/>
              <a:t>-&gt; don’t create duplicates!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aseline="0" dirty="0"/>
              <a:t>You can also withdraw it </a:t>
            </a:r>
            <a:endParaRPr lang="en-US" dirty="0"/>
          </a:p>
          <a:p>
            <a:endParaRPr lang="en-GB" baseline="0" dirty="0"/>
          </a:p>
          <a:p>
            <a:r>
              <a:rPr lang="en-GB" baseline="0" dirty="0"/>
              <a:t>Download it to make sure it corresponds to what you intended to submit</a:t>
            </a:r>
          </a:p>
          <a:p>
            <a:endParaRPr lang="en-GB" baseline="0" dirty="0"/>
          </a:p>
        </p:txBody>
      </p:sp>
      <p:sp>
        <p:nvSpPr>
          <p:cNvPr id="4" name="Slide Number Placeholder 3"/>
          <p:cNvSpPr>
            <a:spLocks noGrp="1"/>
          </p:cNvSpPr>
          <p:nvPr>
            <p:ph type="sldNum" sz="quarter" idx="10"/>
          </p:nvPr>
        </p:nvSpPr>
        <p:spPr/>
        <p:txBody>
          <a:bodyPr/>
          <a:lstStyle/>
          <a:p>
            <a:fld id="{BDB47BEE-4866-44FB-A088-E87D4B4FA55F}" type="slidenum">
              <a:rPr lang="en-GB" altLang="en-US" smtClean="0"/>
              <a:pPr/>
              <a:t>53</a:t>
            </a:fld>
            <a:endParaRPr lang="en-GB" altLang="en-US"/>
          </a:p>
        </p:txBody>
      </p:sp>
    </p:spTree>
    <p:extLst>
      <p:ext uri="{BB962C8B-B14F-4D97-AF65-F5344CB8AC3E}">
        <p14:creationId xmlns:p14="http://schemas.microsoft.com/office/powerpoint/2010/main" val="192034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307F50-A2A5-4502-81B5-02B40B59A137}"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06498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smtClean="0">
                <a:solidFill>
                  <a:srgbClr val="024B9C"/>
                </a:solidFill>
                <a:latin typeface="+mn-lt"/>
                <a:ea typeface="+mn-ea"/>
                <a:cs typeface="+mn-cs"/>
              </a:rPr>
              <a:t>Grant Management system will be used to</a:t>
            </a:r>
            <a:r>
              <a:rPr lang="en-GB" sz="1200" b="0" baseline="0" dirty="0" smtClean="0">
                <a:solidFill>
                  <a:srgbClr val="024B9C"/>
                </a:solidFill>
                <a:latin typeface="+mn-lt"/>
                <a:ea typeface="+mn-ea"/>
                <a:cs typeface="+mn-cs"/>
              </a:rPr>
              <a:t> cover implementation of the project, including reporting</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54</a:t>
            </a:fld>
            <a:endParaRPr lang="en-GB"/>
          </a:p>
        </p:txBody>
      </p:sp>
    </p:spTree>
    <p:extLst>
      <p:ext uri="{BB962C8B-B14F-4D97-AF65-F5344CB8AC3E}">
        <p14:creationId xmlns:p14="http://schemas.microsoft.com/office/powerpoint/2010/main" val="1417079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09538" y="741363"/>
            <a:ext cx="6578600" cy="3702050"/>
          </a:xfrm>
          <a:ln/>
        </p:spPr>
      </p:sp>
      <p:sp>
        <p:nvSpPr>
          <p:cNvPr id="3" name="Notes Placeholder 2"/>
          <p:cNvSpPr>
            <a:spLocks noGrp="1"/>
          </p:cNvSpPr>
          <p:nvPr>
            <p:ph type="body" idx="1"/>
          </p:nvPr>
        </p:nvSpPr>
        <p:spPr/>
        <p:txBody>
          <a:bodyPr/>
          <a:lstStyle/>
          <a:p>
            <a:pPr>
              <a:defRPr/>
            </a:pPr>
            <a:r>
              <a:rPr lang="en-GB" dirty="0" smtClean="0"/>
              <a:t>Guidance and manuals</a:t>
            </a:r>
          </a:p>
          <a:p>
            <a:pPr>
              <a:defRPr/>
            </a:pPr>
            <a:endParaRPr lang="en-GB" dirty="0" smtClean="0"/>
          </a:p>
          <a:p>
            <a:pPr>
              <a:defRPr/>
            </a:pPr>
            <a:r>
              <a:rPr lang="en-GB" dirty="0" smtClean="0"/>
              <a:t>Reference documents:</a:t>
            </a:r>
            <a:r>
              <a:rPr lang="en-GB" baseline="0" dirty="0" smtClean="0"/>
              <a:t> can be filtered by Programme</a:t>
            </a:r>
            <a:endParaRPr lang="en-GB" dirty="0" smtClean="0"/>
          </a:p>
          <a:p>
            <a:pPr>
              <a:defRPr/>
            </a:pPr>
            <a:endParaRPr lang="en-GB" dirty="0" smtClean="0"/>
          </a:p>
          <a:p>
            <a:pPr>
              <a:defRPr/>
            </a:pPr>
            <a:r>
              <a:rPr lang="en-GB" dirty="0" smtClean="0"/>
              <a:t>FAQ</a:t>
            </a:r>
          </a:p>
          <a:p>
            <a:pPr marL="228600" indent="-228600">
              <a:buFont typeface="+mj-lt"/>
              <a:buAutoNum type="arabicPeriod"/>
              <a:defRPr/>
            </a:pPr>
            <a:r>
              <a:rPr lang="en-GB" dirty="0" smtClean="0"/>
              <a:t>Type</a:t>
            </a:r>
            <a:r>
              <a:rPr lang="en-GB" baseline="0" dirty="0" smtClean="0"/>
              <a:t> your keywords or question, or </a:t>
            </a:r>
            <a:endParaRPr lang="en-GB" dirty="0" smtClean="0"/>
          </a:p>
          <a:p>
            <a:pPr marL="228600" indent="-228600">
              <a:buFont typeface="+mj-lt"/>
              <a:buAutoNum type="arabicPeriod"/>
              <a:defRPr/>
            </a:pPr>
            <a:r>
              <a:rPr lang="en-GB" dirty="0" smtClean="0"/>
              <a:t>Filter by </a:t>
            </a:r>
          </a:p>
          <a:p>
            <a:pPr marL="685800" lvl="1" indent="-228600">
              <a:buFont typeface="Arial" panose="020B0604020202020204" pitchFamily="34" charset="0"/>
              <a:buChar char="•"/>
              <a:defRPr/>
            </a:pPr>
            <a:r>
              <a:rPr lang="en-GB" dirty="0" smtClean="0"/>
              <a:t>Category</a:t>
            </a:r>
          </a:p>
          <a:p>
            <a:pPr marL="685800" lvl="1" indent="-228600">
              <a:buFont typeface="Arial" panose="020B0604020202020204" pitchFamily="34" charset="0"/>
              <a:buChar char="•"/>
              <a:defRPr/>
            </a:pPr>
            <a:r>
              <a:rPr lang="en-GB" dirty="0" smtClean="0"/>
              <a:t>Programme</a:t>
            </a:r>
          </a:p>
          <a:p>
            <a:pPr>
              <a:defRPr/>
            </a:pPr>
            <a:endParaRPr lang="en-GB" dirty="0" smtClean="0"/>
          </a:p>
          <a:p>
            <a:pPr>
              <a:defRPr/>
            </a:pPr>
            <a:r>
              <a:rPr lang="en-GB" dirty="0" smtClean="0"/>
              <a:t>Helpdesks:</a:t>
            </a:r>
          </a:p>
          <a:p>
            <a:pPr marL="228600" indent="-228600">
              <a:buFont typeface="+mj-lt"/>
              <a:buAutoNum type="arabicPeriod"/>
              <a:defRPr/>
            </a:pPr>
            <a:r>
              <a:rPr lang="en-GB" dirty="0" smtClean="0"/>
              <a:t>IT How to</a:t>
            </a:r>
          </a:p>
          <a:p>
            <a:pPr marL="228600" indent="-228600">
              <a:buFont typeface="+mj-lt"/>
              <a:buAutoNum type="arabicPeriod"/>
              <a:defRPr/>
            </a:pPr>
            <a:r>
              <a:rPr lang="en-GB" dirty="0" smtClean="0"/>
              <a:t>Europe Direct (any questions</a:t>
            </a:r>
            <a:r>
              <a:rPr lang="en-GB" baseline="0" dirty="0" smtClean="0"/>
              <a:t> about EU and its programmes)</a:t>
            </a:r>
          </a:p>
          <a:p>
            <a:pPr marL="228600" indent="-228600">
              <a:buFont typeface="+mj-lt"/>
              <a:buAutoNum type="arabicPeriod"/>
              <a:defRPr/>
            </a:pPr>
            <a:r>
              <a:rPr lang="en-GB" baseline="0" dirty="0" smtClean="0"/>
              <a:t>Participant Validation Service</a:t>
            </a:r>
            <a:endParaRPr lang="en-GB" dirty="0"/>
          </a:p>
        </p:txBody>
      </p:sp>
      <p:sp>
        <p:nvSpPr>
          <p:cNvPr id="32772" name="Slide Number Placeholder 3"/>
          <p:cNvSpPr>
            <a:spLocks noGrp="1"/>
          </p:cNvSpPr>
          <p:nvPr>
            <p:ph type="sldNum" sz="quarter" idx="5"/>
          </p:nvPr>
        </p:nvSpPr>
        <p:spPr>
          <a:noFill/>
        </p:spPr>
        <p:txBody>
          <a:bodyPr/>
          <a:lstStyle>
            <a:lvl1pPr defTabSz="894150">
              <a:defRPr sz="7500" b="1">
                <a:solidFill>
                  <a:srgbClr val="FFD624"/>
                </a:solidFill>
                <a:latin typeface="Verdana" panose="020B0604030504040204" pitchFamily="34" charset="0"/>
              </a:defRPr>
            </a:lvl1pPr>
            <a:lvl2pPr marL="732859" indent="-281869" defTabSz="894150">
              <a:defRPr sz="7500" b="1">
                <a:solidFill>
                  <a:srgbClr val="FFD624"/>
                </a:solidFill>
                <a:latin typeface="Verdana" panose="020B0604030504040204" pitchFamily="34" charset="0"/>
              </a:defRPr>
            </a:lvl2pPr>
            <a:lvl3pPr marL="1127475" indent="-225495" defTabSz="894150">
              <a:defRPr sz="7500" b="1">
                <a:solidFill>
                  <a:srgbClr val="FFD624"/>
                </a:solidFill>
                <a:latin typeface="Verdana" panose="020B0604030504040204" pitchFamily="34" charset="0"/>
              </a:defRPr>
            </a:lvl3pPr>
            <a:lvl4pPr marL="1578464" indent="-225495" defTabSz="894150">
              <a:defRPr sz="7500" b="1">
                <a:solidFill>
                  <a:srgbClr val="FFD624"/>
                </a:solidFill>
                <a:latin typeface="Verdana" panose="020B0604030504040204" pitchFamily="34" charset="0"/>
              </a:defRPr>
            </a:lvl4pPr>
            <a:lvl5pPr marL="2029454" indent="-225495" defTabSz="894150">
              <a:defRPr sz="7500" b="1">
                <a:solidFill>
                  <a:srgbClr val="FFD624"/>
                </a:solidFill>
                <a:latin typeface="Verdana" panose="020B0604030504040204" pitchFamily="34" charset="0"/>
              </a:defRPr>
            </a:lvl5pPr>
            <a:lvl6pPr marL="2480444" indent="-225495" defTabSz="894150" eaLnBrk="0" fontAlgn="base" hangingPunct="0">
              <a:spcBef>
                <a:spcPct val="0"/>
              </a:spcBef>
              <a:spcAft>
                <a:spcPct val="0"/>
              </a:spcAft>
              <a:defRPr sz="7500" b="1">
                <a:solidFill>
                  <a:srgbClr val="FFD624"/>
                </a:solidFill>
                <a:latin typeface="Verdana" panose="020B0604030504040204" pitchFamily="34" charset="0"/>
              </a:defRPr>
            </a:lvl6pPr>
            <a:lvl7pPr marL="2931433" indent="-225495" defTabSz="894150" eaLnBrk="0" fontAlgn="base" hangingPunct="0">
              <a:spcBef>
                <a:spcPct val="0"/>
              </a:spcBef>
              <a:spcAft>
                <a:spcPct val="0"/>
              </a:spcAft>
              <a:defRPr sz="7500" b="1">
                <a:solidFill>
                  <a:srgbClr val="FFD624"/>
                </a:solidFill>
                <a:latin typeface="Verdana" panose="020B0604030504040204" pitchFamily="34" charset="0"/>
              </a:defRPr>
            </a:lvl7pPr>
            <a:lvl8pPr marL="3382423" indent="-225495" defTabSz="894150" eaLnBrk="0" fontAlgn="base" hangingPunct="0">
              <a:spcBef>
                <a:spcPct val="0"/>
              </a:spcBef>
              <a:spcAft>
                <a:spcPct val="0"/>
              </a:spcAft>
              <a:defRPr sz="7500" b="1">
                <a:solidFill>
                  <a:srgbClr val="FFD624"/>
                </a:solidFill>
                <a:latin typeface="Verdana" panose="020B0604030504040204" pitchFamily="34" charset="0"/>
              </a:defRPr>
            </a:lvl8pPr>
            <a:lvl9pPr marL="3833413" indent="-225495" defTabSz="894150" eaLnBrk="0" fontAlgn="base" hangingPunct="0">
              <a:spcBef>
                <a:spcPct val="0"/>
              </a:spcBef>
              <a:spcAft>
                <a:spcPct val="0"/>
              </a:spcAft>
              <a:defRPr sz="7500" b="1">
                <a:solidFill>
                  <a:srgbClr val="FFD624"/>
                </a:solidFill>
                <a:latin typeface="Verdana" panose="020B0604030504040204" pitchFamily="34" charset="0"/>
              </a:defRPr>
            </a:lvl9pPr>
          </a:lstStyle>
          <a:p>
            <a:fld id="{0D9E6D7D-B7A7-45D2-B444-6CA5A0705076}" type="slidenum">
              <a:rPr lang="en-GB" altLang="en-US" sz="1200" b="0">
                <a:solidFill>
                  <a:schemeClr val="tx1"/>
                </a:solidFill>
                <a:latin typeface="Arial" panose="020B0604020202020204" pitchFamily="34" charset="0"/>
              </a:rPr>
              <a:pPr/>
              <a:t>55</a:t>
            </a:fld>
            <a:endParaRPr lang="en-GB" altLang="en-US" sz="1200" b="0">
              <a:solidFill>
                <a:schemeClr val="tx1"/>
              </a:solidFill>
              <a:latin typeface="Arial" panose="020B0604020202020204" pitchFamily="34" charset="0"/>
            </a:endParaRPr>
          </a:p>
        </p:txBody>
      </p:sp>
    </p:spTree>
    <p:extLst>
      <p:ext uri="{BB962C8B-B14F-4D97-AF65-F5344CB8AC3E}">
        <p14:creationId xmlns:p14="http://schemas.microsoft.com/office/powerpoint/2010/main" val="856193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09538" y="741363"/>
            <a:ext cx="6578600" cy="3702050"/>
          </a:xfrm>
          <a:ln/>
        </p:spPr>
      </p:sp>
      <p:sp>
        <p:nvSpPr>
          <p:cNvPr id="3" name="Notes Placeholder 2"/>
          <p:cNvSpPr>
            <a:spLocks noGrp="1"/>
          </p:cNvSpPr>
          <p:nvPr>
            <p:ph type="body" idx="1"/>
          </p:nvPr>
        </p:nvSpPr>
        <p:spPr/>
        <p:txBody>
          <a:bodyPr/>
          <a:lstStyle/>
          <a:p>
            <a:pPr>
              <a:defRPr/>
            </a:pPr>
            <a:r>
              <a:rPr lang="en-GB" dirty="0"/>
              <a:t>Select a country</a:t>
            </a:r>
            <a:r>
              <a:rPr lang="en-GB" baseline="0" dirty="0"/>
              <a:t> to find their contact details</a:t>
            </a:r>
            <a:endParaRPr lang="en-GB" dirty="0"/>
          </a:p>
        </p:txBody>
      </p:sp>
      <p:sp>
        <p:nvSpPr>
          <p:cNvPr id="32772" name="Slide Number Placeholder 3"/>
          <p:cNvSpPr>
            <a:spLocks noGrp="1"/>
          </p:cNvSpPr>
          <p:nvPr>
            <p:ph type="sldNum" sz="quarter" idx="5"/>
          </p:nvPr>
        </p:nvSpPr>
        <p:spPr>
          <a:noFill/>
        </p:spPr>
        <p:txBody>
          <a:bodyPr/>
          <a:lstStyle>
            <a:lvl1pPr defTabSz="894150">
              <a:defRPr sz="7500" b="1">
                <a:solidFill>
                  <a:srgbClr val="FFD624"/>
                </a:solidFill>
                <a:latin typeface="Verdana" panose="020B0604030504040204" pitchFamily="34" charset="0"/>
              </a:defRPr>
            </a:lvl1pPr>
            <a:lvl2pPr marL="732859" indent="-281869" defTabSz="894150">
              <a:defRPr sz="7500" b="1">
                <a:solidFill>
                  <a:srgbClr val="FFD624"/>
                </a:solidFill>
                <a:latin typeface="Verdana" panose="020B0604030504040204" pitchFamily="34" charset="0"/>
              </a:defRPr>
            </a:lvl2pPr>
            <a:lvl3pPr marL="1127475" indent="-225495" defTabSz="894150">
              <a:defRPr sz="7500" b="1">
                <a:solidFill>
                  <a:srgbClr val="FFD624"/>
                </a:solidFill>
                <a:latin typeface="Verdana" panose="020B0604030504040204" pitchFamily="34" charset="0"/>
              </a:defRPr>
            </a:lvl3pPr>
            <a:lvl4pPr marL="1578464" indent="-225495" defTabSz="894150">
              <a:defRPr sz="7500" b="1">
                <a:solidFill>
                  <a:srgbClr val="FFD624"/>
                </a:solidFill>
                <a:latin typeface="Verdana" panose="020B0604030504040204" pitchFamily="34" charset="0"/>
              </a:defRPr>
            </a:lvl4pPr>
            <a:lvl5pPr marL="2029454" indent="-225495" defTabSz="894150">
              <a:defRPr sz="7500" b="1">
                <a:solidFill>
                  <a:srgbClr val="FFD624"/>
                </a:solidFill>
                <a:latin typeface="Verdana" panose="020B0604030504040204" pitchFamily="34" charset="0"/>
              </a:defRPr>
            </a:lvl5pPr>
            <a:lvl6pPr marL="2480444" indent="-225495" defTabSz="894150" eaLnBrk="0" fontAlgn="base" hangingPunct="0">
              <a:spcBef>
                <a:spcPct val="0"/>
              </a:spcBef>
              <a:spcAft>
                <a:spcPct val="0"/>
              </a:spcAft>
              <a:defRPr sz="7500" b="1">
                <a:solidFill>
                  <a:srgbClr val="FFD624"/>
                </a:solidFill>
                <a:latin typeface="Verdana" panose="020B0604030504040204" pitchFamily="34" charset="0"/>
              </a:defRPr>
            </a:lvl6pPr>
            <a:lvl7pPr marL="2931433" indent="-225495" defTabSz="894150" eaLnBrk="0" fontAlgn="base" hangingPunct="0">
              <a:spcBef>
                <a:spcPct val="0"/>
              </a:spcBef>
              <a:spcAft>
                <a:spcPct val="0"/>
              </a:spcAft>
              <a:defRPr sz="7500" b="1">
                <a:solidFill>
                  <a:srgbClr val="FFD624"/>
                </a:solidFill>
                <a:latin typeface="Verdana" panose="020B0604030504040204" pitchFamily="34" charset="0"/>
              </a:defRPr>
            </a:lvl7pPr>
            <a:lvl8pPr marL="3382423" indent="-225495" defTabSz="894150" eaLnBrk="0" fontAlgn="base" hangingPunct="0">
              <a:spcBef>
                <a:spcPct val="0"/>
              </a:spcBef>
              <a:spcAft>
                <a:spcPct val="0"/>
              </a:spcAft>
              <a:defRPr sz="7500" b="1">
                <a:solidFill>
                  <a:srgbClr val="FFD624"/>
                </a:solidFill>
                <a:latin typeface="Verdana" panose="020B0604030504040204" pitchFamily="34" charset="0"/>
              </a:defRPr>
            </a:lvl8pPr>
            <a:lvl9pPr marL="3833413" indent="-225495" defTabSz="894150" eaLnBrk="0" fontAlgn="base" hangingPunct="0">
              <a:spcBef>
                <a:spcPct val="0"/>
              </a:spcBef>
              <a:spcAft>
                <a:spcPct val="0"/>
              </a:spcAft>
              <a:defRPr sz="7500" b="1">
                <a:solidFill>
                  <a:srgbClr val="FFD624"/>
                </a:solidFill>
                <a:latin typeface="Verdana" panose="020B0604030504040204" pitchFamily="34" charset="0"/>
              </a:defRPr>
            </a:lvl9pPr>
          </a:lstStyle>
          <a:p>
            <a:fld id="{0D9E6D7D-B7A7-45D2-B444-6CA5A0705076}" type="slidenum">
              <a:rPr lang="en-GB" altLang="en-US" sz="1200" b="0">
                <a:solidFill>
                  <a:schemeClr val="tx1"/>
                </a:solidFill>
                <a:latin typeface="Arial" panose="020B0604020202020204" pitchFamily="34" charset="0"/>
              </a:rPr>
              <a:pPr/>
              <a:t>56</a:t>
            </a:fld>
            <a:endParaRPr lang="en-GB" altLang="en-US" sz="1200" b="0">
              <a:solidFill>
                <a:schemeClr val="tx1"/>
              </a:solidFill>
              <a:latin typeface="Arial" panose="020B0604020202020204" pitchFamily="34" charset="0"/>
            </a:endParaRPr>
          </a:p>
        </p:txBody>
      </p:sp>
    </p:spTree>
    <p:extLst>
      <p:ext uri="{BB962C8B-B14F-4D97-AF65-F5344CB8AC3E}">
        <p14:creationId xmlns:p14="http://schemas.microsoft.com/office/powerpoint/2010/main" val="3616000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Stop recording</a:t>
            </a: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57</a:t>
            </a:fld>
            <a:endParaRPr lang="en-GB"/>
          </a:p>
        </p:txBody>
      </p:sp>
    </p:spTree>
    <p:extLst>
      <p:ext uri="{BB962C8B-B14F-4D97-AF65-F5344CB8AC3E}">
        <p14:creationId xmlns:p14="http://schemas.microsoft.com/office/powerpoint/2010/main" val="3603174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BE" dirty="0" err="1" smtClean="0"/>
              <a:t>Practical</a:t>
            </a:r>
            <a:r>
              <a:rPr lang="fr-BE" baseline="0" dirty="0" smtClean="0"/>
              <a:t> arrangements: </a:t>
            </a:r>
            <a:r>
              <a:rPr lang="fr-BE" baseline="0" dirty="0" err="1" smtClean="0"/>
              <a:t>please</a:t>
            </a:r>
            <a:r>
              <a:rPr lang="fr-BE" baseline="0" dirty="0" smtClean="0"/>
              <a:t> </a:t>
            </a:r>
            <a:r>
              <a:rPr lang="fr-BE" baseline="0" dirty="0" err="1" smtClean="0"/>
              <a:t>ask</a:t>
            </a:r>
            <a:r>
              <a:rPr lang="fr-BE" baseline="0" dirty="0" smtClean="0"/>
              <a:t> </a:t>
            </a:r>
            <a:r>
              <a:rPr lang="fr-BE" baseline="0" dirty="0" err="1" smtClean="0"/>
              <a:t>your</a:t>
            </a:r>
            <a:r>
              <a:rPr lang="fr-BE" baseline="0" dirty="0" smtClean="0"/>
              <a:t> questions in the </a:t>
            </a:r>
            <a:r>
              <a:rPr lang="fr-BE" baseline="0" dirty="0" err="1" smtClean="0"/>
              <a:t>Webex</a:t>
            </a:r>
            <a:r>
              <a:rPr lang="fr-BE" baseline="0" dirty="0" smtClean="0"/>
              <a:t> chat, </a:t>
            </a:r>
            <a:r>
              <a:rPr lang="fr-BE" baseline="0" dirty="0" err="1" smtClean="0"/>
              <a:t>we</a:t>
            </a:r>
            <a:r>
              <a:rPr lang="fr-BE" baseline="0" dirty="0" smtClean="0"/>
              <a:t> </a:t>
            </a:r>
            <a:r>
              <a:rPr lang="fr-BE" baseline="0" dirty="0" err="1" smtClean="0"/>
              <a:t>will</a:t>
            </a:r>
            <a:r>
              <a:rPr lang="fr-BE" baseline="0" dirty="0" smtClean="0"/>
              <a:t> </a:t>
            </a:r>
            <a:r>
              <a:rPr lang="fr-BE" baseline="0" dirty="0" err="1" smtClean="0"/>
              <a:t>reply</a:t>
            </a:r>
            <a:r>
              <a:rPr lang="fr-BE" baseline="0" dirty="0" smtClean="0"/>
              <a:t> to </a:t>
            </a:r>
            <a:r>
              <a:rPr lang="fr-BE" baseline="0" dirty="0" err="1" smtClean="0"/>
              <a:t>them</a:t>
            </a:r>
            <a:r>
              <a:rPr lang="fr-BE" baseline="0" dirty="0" smtClean="0"/>
              <a:t> and to oral questions at the end of </a:t>
            </a:r>
            <a:r>
              <a:rPr lang="fr-BE" baseline="0" dirty="0" err="1" smtClean="0"/>
              <a:t>this</a:t>
            </a:r>
            <a:r>
              <a:rPr lang="fr-BE" baseline="0" dirty="0" smtClean="0"/>
              <a:t> </a:t>
            </a:r>
            <a:r>
              <a:rPr lang="fr-BE" baseline="0" dirty="0" err="1" smtClean="0"/>
              <a:t>presentation</a:t>
            </a:r>
            <a:r>
              <a:rPr lang="fr-BE" baseline="0" dirty="0" smtClean="0"/>
              <a:t>.</a:t>
            </a:r>
          </a:p>
          <a:p>
            <a:r>
              <a:rPr lang="fr-BE" baseline="0" dirty="0" err="1" smtClean="0"/>
              <a:t>We</a:t>
            </a:r>
            <a:r>
              <a:rPr lang="fr-BE" baseline="0" dirty="0" smtClean="0"/>
              <a:t> </a:t>
            </a:r>
            <a:r>
              <a:rPr lang="fr-BE" baseline="0" dirty="0" err="1" smtClean="0"/>
              <a:t>will</a:t>
            </a:r>
            <a:r>
              <a:rPr lang="fr-BE" baseline="0" dirty="0" smtClean="0"/>
              <a:t> record the </a:t>
            </a:r>
            <a:r>
              <a:rPr lang="fr-BE" baseline="0" dirty="0" err="1" smtClean="0"/>
              <a:t>presentation</a:t>
            </a:r>
            <a:r>
              <a:rPr lang="fr-BE" baseline="0" dirty="0" smtClean="0"/>
              <a:t>, but not the Q&amp;A session for </a:t>
            </a:r>
            <a:r>
              <a:rPr lang="fr-BE" baseline="0" dirty="0" err="1" smtClean="0"/>
              <a:t>privacy</a:t>
            </a:r>
            <a:r>
              <a:rPr lang="fr-BE" baseline="0" dirty="0" smtClean="0"/>
              <a:t> </a:t>
            </a:r>
            <a:r>
              <a:rPr lang="fr-BE" baseline="0" dirty="0" err="1" smtClean="0"/>
              <a:t>reasons</a:t>
            </a:r>
            <a:r>
              <a:rPr lang="fr-BE" baseline="0" dirty="0" smtClean="0"/>
              <a:t>. </a:t>
            </a:r>
          </a:p>
          <a:p>
            <a:r>
              <a:rPr lang="fr-BE" baseline="0" dirty="0" smtClean="0"/>
              <a:t>The </a:t>
            </a:r>
            <a:r>
              <a:rPr lang="fr-BE" baseline="0" dirty="0" err="1" smtClean="0"/>
              <a:t>recording</a:t>
            </a:r>
            <a:r>
              <a:rPr lang="fr-BE" baseline="0" dirty="0" smtClean="0"/>
              <a:t> and the slides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available</a:t>
            </a:r>
            <a:r>
              <a:rPr lang="fr-BE" baseline="0" dirty="0" smtClean="0"/>
              <a:t> on the </a:t>
            </a:r>
            <a:r>
              <a:rPr lang="fr-BE" baseline="0" dirty="0" err="1" smtClean="0"/>
              <a:t>website</a:t>
            </a:r>
            <a:r>
              <a:rPr lang="fr-BE" baseline="0" dirty="0" smtClean="0"/>
              <a:t> of the </a:t>
            </a:r>
            <a:r>
              <a:rPr lang="fr-BE" baseline="0" dirty="0" err="1" smtClean="0"/>
              <a:t>Education</a:t>
            </a:r>
            <a:r>
              <a:rPr lang="fr-BE" baseline="0" dirty="0" smtClean="0"/>
              <a:t> </a:t>
            </a:r>
            <a:r>
              <a:rPr lang="fr-BE" baseline="0" dirty="0" err="1" smtClean="0"/>
              <a:t>Audiovisual</a:t>
            </a:r>
            <a:r>
              <a:rPr lang="fr-BE" baseline="0" dirty="0" smtClean="0"/>
              <a:t> and Culture </a:t>
            </a:r>
            <a:r>
              <a:rPr lang="fr-BE" baseline="0" dirty="0" err="1" smtClean="0"/>
              <a:t>Executive</a:t>
            </a:r>
            <a:r>
              <a:rPr lang="fr-BE" baseline="0" dirty="0" smtClean="0"/>
              <a:t> Agency. The </a:t>
            </a:r>
            <a:r>
              <a:rPr lang="fr-BE" baseline="0" dirty="0" err="1" smtClean="0"/>
              <a:t>link</a:t>
            </a:r>
            <a:r>
              <a:rPr lang="fr-BE" baseline="0" dirty="0" smtClean="0"/>
              <a:t> to </a:t>
            </a:r>
            <a:r>
              <a:rPr lang="fr-BE" baseline="0" dirty="0" err="1" smtClean="0"/>
              <a:t>this</a:t>
            </a:r>
            <a:r>
              <a:rPr lang="fr-BE" baseline="0" dirty="0" smtClean="0"/>
              <a:t> page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available</a:t>
            </a:r>
            <a:r>
              <a:rPr lang="fr-BE" baseline="0" dirty="0" smtClean="0"/>
              <a:t> </a:t>
            </a:r>
            <a:r>
              <a:rPr lang="fr-BE" baseline="0" dirty="0" err="1" smtClean="0"/>
              <a:t>through</a:t>
            </a:r>
            <a:r>
              <a:rPr lang="fr-BE" baseline="0" dirty="0" smtClean="0"/>
              <a:t> the </a:t>
            </a:r>
            <a:r>
              <a:rPr lang="fr-BE" baseline="0" dirty="0" err="1" smtClean="0"/>
              <a:t>Funding</a:t>
            </a:r>
            <a:r>
              <a:rPr lang="fr-BE" baseline="0" dirty="0" smtClean="0"/>
              <a:t> and Tender Portal news page.</a:t>
            </a:r>
          </a:p>
          <a:p>
            <a:r>
              <a:rPr lang="fr-BE" baseline="0" dirty="0" err="1" smtClean="0"/>
              <a:t>Also</a:t>
            </a:r>
            <a:r>
              <a:rPr lang="fr-BE" baseline="0" dirty="0" smtClean="0"/>
              <a:t>, </a:t>
            </a:r>
            <a:r>
              <a:rPr lang="fr-BE" baseline="0" dirty="0" err="1" smtClean="0"/>
              <a:t>please</a:t>
            </a:r>
            <a:r>
              <a:rPr lang="fr-BE" baseline="0" dirty="0" smtClean="0"/>
              <a:t> mute </a:t>
            </a:r>
            <a:r>
              <a:rPr lang="fr-BE" baseline="0" dirty="0" err="1" smtClean="0"/>
              <a:t>your</a:t>
            </a:r>
            <a:r>
              <a:rPr lang="fr-BE" baseline="0" dirty="0" smtClean="0"/>
              <a:t> microphone and </a:t>
            </a:r>
            <a:r>
              <a:rPr lang="fr-BE" baseline="0" dirty="0" err="1" smtClean="0"/>
              <a:t>deactivate</a:t>
            </a:r>
            <a:r>
              <a:rPr lang="fr-BE" baseline="0" dirty="0" smtClean="0"/>
              <a:t> </a:t>
            </a:r>
            <a:r>
              <a:rPr lang="fr-BE" baseline="0" dirty="0" err="1" smtClean="0"/>
              <a:t>your</a:t>
            </a:r>
            <a:r>
              <a:rPr lang="fr-BE" baseline="0" dirty="0" smtClean="0"/>
              <a:t> camera </a:t>
            </a:r>
            <a:r>
              <a:rPr lang="fr-BE" baseline="0" dirty="0" err="1" smtClean="0"/>
              <a:t>during</a:t>
            </a:r>
            <a:r>
              <a:rPr lang="fr-BE" baseline="0" dirty="0" smtClean="0"/>
              <a:t> the </a:t>
            </a:r>
            <a:r>
              <a:rPr lang="fr-BE" baseline="0" dirty="0" err="1" smtClean="0"/>
              <a:t>presentation</a:t>
            </a:r>
            <a:r>
              <a:rPr lang="fr-BE" baseline="0" dirty="0" smtClean="0"/>
              <a:t>.</a:t>
            </a:r>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307F50-A2A5-4502-81B5-02B40B59A137}"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38346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96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32988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50487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71563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05083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1188546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39921833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smtClean="0"/>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7840629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smtClean="0"/>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smtClean="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smtClean="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smtClean="0"/>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smtClean="0"/>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smtClean="0"/>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smtClean="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smtClean="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smtClean="0"/>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smtClean="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smtClean="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smtClean="0"/>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367746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06998582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smtClean="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8244287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smtClean="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smtClean="0"/>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s://ec.europa.eu/info/funding-tenders/opportunities/portal/screen/home" TargetMode="Externa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7.jpe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hyperlink" Target="https://ec.europa.eu/programmes/creative-europe/contact_en"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mailto:EACEA-FILM-DISTRIBUTION@ec.europa.eu" TargetMode="External"/><Relationship Id="rId7"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hyperlink" Target="https://creativecommons.org/licenses/by/4.0/" TargetMode="External"/><Relationship Id="rId5" Type="http://schemas.openxmlformats.org/officeDocument/2006/relationships/hyperlink" Target="https://ec.europa.eu/info/funding-tenders/opportunities/portal/screen/support/helpdesks/contact-form" TargetMode="External"/><Relationship Id="rId4" Type="http://schemas.openxmlformats.org/officeDocument/2006/relationships/hyperlink" Target="mailto:EACEA-MEDIA-DB@ec.europa.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15264" y="-436550"/>
            <a:ext cx="10065224" cy="6620510"/>
          </a:xfrm>
        </p:spPr>
        <p:txBody>
          <a:bodyPr>
            <a:noAutofit/>
          </a:bodyPr>
          <a:lstStyle/>
          <a:p>
            <a:pPr algn="ctr"/>
            <a:r>
              <a:rPr lang="fr-BE" altLang="en-US" sz="4800" b="1" kern="0" dirty="0">
                <a:solidFill>
                  <a:srgbClr val="FFD624"/>
                </a:solidFill>
                <a:latin typeface="Sans serif"/>
              </a:rPr>
              <a:t/>
            </a:r>
            <a:br>
              <a:rPr lang="fr-BE" altLang="en-US" sz="4800" b="1" kern="0" dirty="0">
                <a:solidFill>
                  <a:srgbClr val="FFD624"/>
                </a:solidFill>
                <a:latin typeface="Sans serif"/>
              </a:rPr>
            </a:br>
            <a:r>
              <a:rPr lang="fr-BE" altLang="en-US" sz="4800" b="1" kern="0" dirty="0">
                <a:solidFill>
                  <a:srgbClr val="FFD624"/>
                </a:solidFill>
                <a:latin typeface="Sans serif"/>
              </a:rPr>
              <a:t/>
            </a:r>
            <a:br>
              <a:rPr lang="fr-BE" altLang="en-US" sz="4800" b="1" kern="0" dirty="0">
                <a:solidFill>
                  <a:srgbClr val="FFD624"/>
                </a:solidFill>
                <a:latin typeface="Sans serif"/>
              </a:rPr>
            </a:br>
            <a:r>
              <a:rPr lang="fr-BE" altLang="en-US" sz="4800" b="1" kern="0" dirty="0">
                <a:solidFill>
                  <a:srgbClr val="FFD624"/>
                </a:solidFill>
                <a:latin typeface="Sans serif"/>
              </a:rPr>
              <a:t/>
            </a:r>
            <a:br>
              <a:rPr lang="fr-BE" altLang="en-US" sz="4800" b="1" kern="0" dirty="0">
                <a:solidFill>
                  <a:srgbClr val="FFD624"/>
                </a:solidFill>
                <a:latin typeface="Sans serif"/>
              </a:rPr>
            </a:br>
            <a:r>
              <a:rPr lang="fr-BE" altLang="en-US" sz="4200" b="1" kern="0" dirty="0" smtClean="0">
                <a:solidFill>
                  <a:srgbClr val="FFFFFF"/>
                </a:solidFill>
              </a:rPr>
              <a:t>WELCOME </a:t>
            </a:r>
            <a:br>
              <a:rPr lang="fr-BE" altLang="en-US" sz="4200" b="1" kern="0" dirty="0" smtClean="0">
                <a:solidFill>
                  <a:srgbClr val="FFFFFF"/>
                </a:solidFill>
              </a:rPr>
            </a:br>
            <a:r>
              <a:rPr lang="fr-BE" altLang="en-US" sz="4200" b="1" kern="0" dirty="0" smtClean="0">
                <a:solidFill>
                  <a:srgbClr val="FFFFFF"/>
                </a:solidFill>
              </a:rPr>
              <a:t>to the information session on the </a:t>
            </a:r>
            <a:r>
              <a:rPr lang="fr-BE" altLang="en-US" sz="4200" b="1" kern="0" dirty="0">
                <a:solidFill>
                  <a:srgbClr val="FFD624"/>
                </a:solidFill>
              </a:rPr>
              <a:t/>
            </a:r>
            <a:br>
              <a:rPr lang="fr-BE" altLang="en-US" sz="4200" b="1" kern="0" dirty="0">
                <a:solidFill>
                  <a:srgbClr val="FFD624"/>
                </a:solidFill>
              </a:rPr>
            </a:br>
            <a:r>
              <a:rPr lang="fr-BE" altLang="en-US" sz="4200" b="1" kern="0" dirty="0" smtClean="0">
                <a:solidFill>
                  <a:srgbClr val="FFD624"/>
                </a:solidFill>
              </a:rPr>
              <a:t>European </a:t>
            </a:r>
            <a:r>
              <a:rPr lang="en-US" altLang="en-US" sz="4200" b="1" kern="0" dirty="0" smtClean="0">
                <a:solidFill>
                  <a:srgbClr val="FFD624"/>
                </a:solidFill>
              </a:rPr>
              <a:t>Film Distribution</a:t>
            </a:r>
            <a:br>
              <a:rPr lang="en-US" altLang="en-US" sz="4200" b="1" kern="0" dirty="0" smtClean="0">
                <a:solidFill>
                  <a:srgbClr val="FFD624"/>
                </a:solidFill>
              </a:rPr>
            </a:br>
            <a:r>
              <a:rPr lang="en-US" altLang="en-US" sz="4200" b="1" kern="0" dirty="0" smtClean="0"/>
              <a:t>call for proposals</a:t>
            </a:r>
            <a:br>
              <a:rPr lang="en-US" altLang="en-US" sz="4200" b="1" kern="0" dirty="0" smtClean="0"/>
            </a:br>
            <a:r>
              <a:rPr lang="en-US" altLang="en-US" sz="4200" b="1" kern="0" dirty="0" smtClean="0"/>
              <a:t/>
            </a:r>
            <a:br>
              <a:rPr lang="en-US" altLang="en-US" sz="4200" b="1" kern="0" dirty="0" smtClean="0"/>
            </a:br>
            <a:r>
              <a:rPr lang="en-US" altLang="en-US" sz="3200" b="1" kern="0" dirty="0" smtClean="0"/>
              <a:t>We will start promptly at 2 pm</a:t>
            </a:r>
            <a:br>
              <a:rPr lang="en-US" altLang="en-US" sz="3200" b="1" kern="0" dirty="0" smtClean="0"/>
            </a:br>
            <a:r>
              <a:rPr lang="en-US" altLang="en-US" sz="2400" b="1" kern="0" dirty="0" smtClean="0"/>
              <a:t>Please mute your microphone and switch off your camera</a:t>
            </a:r>
            <a:r>
              <a:rPr lang="en-US" altLang="en-US" sz="2400" kern="0" dirty="0">
                <a:solidFill>
                  <a:srgbClr val="FFFFFF"/>
                </a:solidFill>
              </a:rPr>
              <a:t/>
            </a:r>
            <a:br>
              <a:rPr lang="en-US" altLang="en-US" sz="2400" kern="0" dirty="0">
                <a:solidFill>
                  <a:srgbClr val="FFFFFF"/>
                </a:solidFill>
              </a:rPr>
            </a:br>
            <a:r>
              <a:rPr lang="en-US" altLang="en-US" sz="2400" kern="0" dirty="0">
                <a:solidFill>
                  <a:srgbClr val="FFFFFF"/>
                </a:solidFill>
              </a:rPr>
              <a:t/>
            </a:r>
            <a:br>
              <a:rPr lang="en-US" altLang="en-US" sz="2400" kern="0" dirty="0">
                <a:solidFill>
                  <a:srgbClr val="FFFFFF"/>
                </a:solidFill>
              </a:rPr>
            </a:br>
            <a:endParaRPr lang="en-GB" sz="2400" dirty="0"/>
          </a:p>
        </p:txBody>
      </p:sp>
      <p:sp>
        <p:nvSpPr>
          <p:cNvPr id="5" name="Text Placeholder 7"/>
          <p:cNvSpPr txBox="1">
            <a:spLocks/>
          </p:cNvSpPr>
          <p:nvPr/>
        </p:nvSpPr>
        <p:spPr>
          <a:xfrm>
            <a:off x="901251" y="6183960"/>
            <a:ext cx="5040313" cy="52899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smtClean="0"/>
              <a:t>European Education and Culture </a:t>
            </a:r>
            <a:br>
              <a:rPr lang="en-GB" sz="2000" dirty="0" smtClean="0"/>
            </a:br>
            <a:r>
              <a:rPr lang="en-GB" sz="2000" dirty="0" smtClean="0"/>
              <a:t>Executive Agency</a:t>
            </a:r>
            <a:endParaRPr lang="en-GB" sz="2000" dirty="0"/>
          </a:p>
        </p:txBody>
      </p:sp>
    </p:spTree>
    <p:extLst>
      <p:ext uri="{BB962C8B-B14F-4D97-AF65-F5344CB8AC3E}">
        <p14:creationId xmlns:p14="http://schemas.microsoft.com/office/powerpoint/2010/main" val="243271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700640"/>
            <a:ext cx="10517501" cy="4117268"/>
          </a:xfrm>
        </p:spPr>
        <p:txBody>
          <a:bodyPr/>
          <a:lstStyle/>
          <a:p>
            <a:pPr marL="0" indent="0">
              <a:buNone/>
            </a:pPr>
            <a:r>
              <a:rPr lang="en-US" sz="2600" u="sng" kern="0" dirty="0" smtClean="0">
                <a:solidFill>
                  <a:srgbClr val="034EA2"/>
                </a:solidFill>
              </a:rPr>
              <a:t>New this year: </a:t>
            </a:r>
            <a:r>
              <a:rPr lang="en-US" sz="2600" u="sng" kern="0" dirty="0">
                <a:solidFill>
                  <a:srgbClr val="034EA2"/>
                </a:solidFill>
              </a:rPr>
              <a:t>p</a:t>
            </a:r>
            <a:r>
              <a:rPr lang="en-US" sz="2600" u="sng" kern="0" dirty="0" smtClean="0">
                <a:solidFill>
                  <a:srgbClr val="034EA2"/>
                </a:solidFill>
              </a:rPr>
              <a:t>otential fund generated includes two parts</a:t>
            </a:r>
          </a:p>
          <a:p>
            <a:pPr>
              <a:buFont typeface="Wingdings" panose="05000000000000000000" pitchFamily="2" charset="2"/>
              <a:buChar char="Ø"/>
            </a:pPr>
            <a:r>
              <a:rPr lang="en-US" sz="2600" kern="0" dirty="0" smtClean="0">
                <a:solidFill>
                  <a:srgbClr val="034EA2"/>
                </a:solidFill>
              </a:rPr>
              <a:t> Part 1 – eligible certified admissions in 2020 </a:t>
            </a:r>
            <a:r>
              <a:rPr lang="en-US" sz="2600" b="1" kern="0" dirty="0" smtClean="0">
                <a:solidFill>
                  <a:srgbClr val="034EA2"/>
                </a:solidFill>
              </a:rPr>
              <a:t>and</a:t>
            </a:r>
            <a:r>
              <a:rPr lang="en-US" sz="2600" kern="0" dirty="0" smtClean="0">
                <a:solidFill>
                  <a:srgbClr val="034EA2"/>
                </a:solidFill>
              </a:rPr>
              <a:t> 2021</a:t>
            </a:r>
          </a:p>
          <a:p>
            <a:pPr>
              <a:buFont typeface="Wingdings" panose="05000000000000000000" pitchFamily="2" charset="2"/>
              <a:buChar char="Ø"/>
            </a:pPr>
            <a:r>
              <a:rPr lang="en-US" sz="2600" kern="0" dirty="0" smtClean="0">
                <a:solidFill>
                  <a:srgbClr val="034EA2"/>
                </a:solidFill>
              </a:rPr>
              <a:t> Part 2 – 50% of average of </a:t>
            </a:r>
            <a:r>
              <a:rPr lang="en-US" sz="2600" b="1" kern="0" dirty="0" smtClean="0">
                <a:solidFill>
                  <a:srgbClr val="034EA2"/>
                </a:solidFill>
              </a:rPr>
              <a:t>eligible</a:t>
            </a:r>
            <a:r>
              <a:rPr lang="en-US" sz="2600" kern="0" dirty="0" smtClean="0">
                <a:solidFill>
                  <a:srgbClr val="034EA2"/>
                </a:solidFill>
              </a:rPr>
              <a:t> admissions declared and approved in Automatic calls 27-2018 and 22-2019</a:t>
            </a:r>
          </a:p>
          <a:p>
            <a:pPr>
              <a:buFont typeface="Wingdings" panose="05000000000000000000" pitchFamily="2" charset="2"/>
              <a:buChar char="Ø"/>
            </a:pPr>
            <a:r>
              <a:rPr lang="en-US" sz="2600" kern="0" dirty="0">
                <a:solidFill>
                  <a:srgbClr val="034EA2"/>
                </a:solidFill>
              </a:rPr>
              <a:t> </a:t>
            </a:r>
            <a:r>
              <a:rPr lang="en-US" sz="2600" kern="0" dirty="0" smtClean="0">
                <a:solidFill>
                  <a:srgbClr val="034EA2"/>
                </a:solidFill>
              </a:rPr>
              <a:t>All encoded in MEDIA database</a:t>
            </a:r>
          </a:p>
          <a:p>
            <a:pPr>
              <a:buFont typeface="Wingdings" panose="05000000000000000000" pitchFamily="2" charset="2"/>
              <a:buChar char="Ø"/>
            </a:pPr>
            <a:r>
              <a:rPr lang="en-US" sz="2600" kern="0" dirty="0" smtClean="0">
                <a:solidFill>
                  <a:srgbClr val="034EA2"/>
                </a:solidFill>
              </a:rPr>
              <a:t> Certification by national authority for 2020 and 2021 </a:t>
            </a:r>
          </a:p>
          <a:p>
            <a:pPr>
              <a:buFont typeface="Wingdings" panose="05000000000000000000" pitchFamily="2" charset="2"/>
              <a:buChar char="Ø"/>
            </a:pPr>
            <a:r>
              <a:rPr lang="en-US" sz="2600" kern="0" dirty="0" smtClean="0">
                <a:solidFill>
                  <a:srgbClr val="034EA2"/>
                </a:solidFill>
              </a:rPr>
              <a:t> Fund capped at 1 million EUR</a:t>
            </a:r>
          </a:p>
        </p:txBody>
      </p:sp>
      <p:sp>
        <p:nvSpPr>
          <p:cNvPr id="3" name="Title 2"/>
          <p:cNvSpPr>
            <a:spLocks noGrp="1"/>
          </p:cNvSpPr>
          <p:nvPr>
            <p:ph type="title"/>
          </p:nvPr>
        </p:nvSpPr>
        <p:spPr/>
        <p:txBody>
          <a:bodyPr/>
          <a:lstStyle/>
          <a:p>
            <a:r>
              <a:rPr lang="en-US" b="1" dirty="0" smtClean="0"/>
              <a:t>Generation of a potential fund (2)</a:t>
            </a:r>
            <a:endParaRPr lang="en-US" b="1" dirty="0"/>
          </a:p>
        </p:txBody>
      </p:sp>
      <p:pic>
        <p:nvPicPr>
          <p:cNvPr id="4" name="Picture 3"/>
          <p:cNvPicPr>
            <a:picLocks noChangeAspect="1"/>
          </p:cNvPicPr>
          <p:nvPr/>
        </p:nvPicPr>
        <p:blipFill>
          <a:blip r:embed="rId3"/>
          <a:stretch>
            <a:fillRect/>
          </a:stretch>
        </p:blipFill>
        <p:spPr>
          <a:xfrm>
            <a:off x="9803202" y="235933"/>
            <a:ext cx="2170721" cy="2058567"/>
          </a:xfrm>
          <a:prstGeom prst="rect">
            <a:avLst/>
          </a:prstGeom>
        </p:spPr>
      </p:pic>
    </p:spTree>
    <p:extLst>
      <p:ext uri="{BB962C8B-B14F-4D97-AF65-F5344CB8AC3E}">
        <p14:creationId xmlns:p14="http://schemas.microsoft.com/office/powerpoint/2010/main" val="243294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20463" y="1544128"/>
          <a:ext cx="8920683" cy="4176025"/>
        </p:xfrm>
        <a:graphic>
          <a:graphicData uri="http://schemas.openxmlformats.org/drawingml/2006/table">
            <a:tbl>
              <a:tblPr firstRow="1" firstCol="1" bandRow="1">
                <a:tableStyleId>{5C22544A-7EE6-4342-B048-85BDC9FD1C3A}</a:tableStyleId>
              </a:tblPr>
              <a:tblGrid>
                <a:gridCol w="2729514">
                  <a:extLst>
                    <a:ext uri="{9D8B030D-6E8A-4147-A177-3AD203B41FA5}">
                      <a16:colId xmlns:a16="http://schemas.microsoft.com/office/drawing/2014/main" val="3932742344"/>
                    </a:ext>
                  </a:extLst>
                </a:gridCol>
                <a:gridCol w="2007227">
                  <a:extLst>
                    <a:ext uri="{9D8B030D-6E8A-4147-A177-3AD203B41FA5}">
                      <a16:colId xmlns:a16="http://schemas.microsoft.com/office/drawing/2014/main" val="2296273294"/>
                    </a:ext>
                  </a:extLst>
                </a:gridCol>
                <a:gridCol w="2091971">
                  <a:extLst>
                    <a:ext uri="{9D8B030D-6E8A-4147-A177-3AD203B41FA5}">
                      <a16:colId xmlns:a16="http://schemas.microsoft.com/office/drawing/2014/main" val="99763499"/>
                    </a:ext>
                  </a:extLst>
                </a:gridCol>
                <a:gridCol w="2091971">
                  <a:extLst>
                    <a:ext uri="{9D8B030D-6E8A-4147-A177-3AD203B41FA5}">
                      <a16:colId xmlns:a16="http://schemas.microsoft.com/office/drawing/2014/main" val="3998932043"/>
                    </a:ext>
                  </a:extLst>
                </a:gridCol>
              </a:tblGrid>
              <a:tr h="612476">
                <a:tc rowSpan="3">
                  <a:txBody>
                    <a:bodyPr/>
                    <a:lstStyle/>
                    <a:p>
                      <a:pPr algn="l">
                        <a:spcAft>
                          <a:spcPts val="0"/>
                        </a:spcAft>
                      </a:pPr>
                      <a:r>
                        <a:rPr lang="en-GB" sz="1200" dirty="0" smtClean="0">
                          <a:effectLst/>
                        </a:rPr>
                        <a:t>Country </a:t>
                      </a:r>
                      <a:r>
                        <a:rPr lang="en-GB" sz="1200" dirty="0">
                          <a:effectLst/>
                        </a:rPr>
                        <a:t>of distribution</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solidFill>
                  </a:tcPr>
                </a:tc>
                <a:tc gridSpan="3">
                  <a:txBody>
                    <a:bodyPr/>
                    <a:lstStyle/>
                    <a:p>
                      <a:pPr algn="ctr">
                        <a:spcAft>
                          <a:spcPts val="0"/>
                        </a:spcAft>
                      </a:pPr>
                      <a:r>
                        <a:rPr lang="en-GB" sz="1600" dirty="0">
                          <a:effectLst/>
                        </a:rPr>
                        <a:t>Nationality of the film</a:t>
                      </a:r>
                      <a:endParaRPr lang="en-GB" sz="16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6082161"/>
                  </a:ext>
                </a:extLst>
              </a:tr>
              <a:tr h="539500">
                <a:tc vMerge="1">
                  <a:txBody>
                    <a:bodyPr/>
                    <a:lstStyle/>
                    <a:p>
                      <a:endParaRPr lang="en-GB"/>
                    </a:p>
                  </a:txBody>
                  <a:tcPr/>
                </a:tc>
                <a:tc>
                  <a:txBody>
                    <a:bodyPr/>
                    <a:lstStyle/>
                    <a:p>
                      <a:pPr algn="ctr">
                        <a:spcAft>
                          <a:spcPts val="0"/>
                        </a:spcAft>
                      </a:pPr>
                      <a:r>
                        <a:rPr lang="en-GB" sz="1600" b="1" dirty="0">
                          <a:effectLst/>
                        </a:rPr>
                        <a:t>France</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a:effectLst/>
                        </a:rPr>
                        <a:t>Germany, Spain, </a:t>
                      </a:r>
                      <a:br>
                        <a:rPr lang="en-GB" sz="1600" b="1" dirty="0">
                          <a:effectLst/>
                        </a:rPr>
                      </a:br>
                      <a:r>
                        <a:rPr lang="en-GB" sz="1600" b="1" dirty="0">
                          <a:effectLst/>
                        </a:rPr>
                        <a:t>Italy</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a:effectLst/>
                        </a:rPr>
                        <a:t>Other eligible countries</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4171799144"/>
                  </a:ext>
                </a:extLst>
              </a:tr>
              <a:tr h="585410">
                <a:tc vMerge="1">
                  <a:txBody>
                    <a:bodyPr/>
                    <a:lstStyle/>
                    <a:p>
                      <a:endParaRPr lang="en-GB"/>
                    </a:p>
                  </a:txBody>
                  <a:tcPr/>
                </a:tc>
                <a:tc>
                  <a:txBody>
                    <a:bodyPr/>
                    <a:lstStyle/>
                    <a:p>
                      <a:pPr algn="ctr">
                        <a:spcAft>
                          <a:spcPts val="0"/>
                        </a:spcAft>
                      </a:pPr>
                      <a:r>
                        <a:rPr lang="en-GB" sz="1600" b="1" dirty="0" smtClean="0">
                          <a:effectLst/>
                        </a:rPr>
                        <a:t>2022 </a:t>
                      </a:r>
                      <a:r>
                        <a:rPr lang="en-GB" sz="1600" b="1" dirty="0">
                          <a:effectLst/>
                        </a:rPr>
                        <a:t>coefficient*</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smtClean="0">
                          <a:effectLst/>
                        </a:rPr>
                        <a:t>2022 </a:t>
                      </a:r>
                      <a:r>
                        <a:rPr lang="en-GB" sz="1600" b="1" dirty="0">
                          <a:effectLst/>
                        </a:rPr>
                        <a:t>coefficient*</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smtClean="0">
                          <a:effectLst/>
                        </a:rPr>
                        <a:t>2022 </a:t>
                      </a:r>
                      <a:r>
                        <a:rPr lang="en-GB" sz="1600" b="1" dirty="0">
                          <a:effectLst/>
                        </a:rPr>
                        <a:t>coefficient*</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4291633015"/>
                  </a:ext>
                </a:extLst>
              </a:tr>
              <a:tr h="517025">
                <a:tc>
                  <a:txBody>
                    <a:bodyPr/>
                    <a:lstStyle/>
                    <a:p>
                      <a:pPr algn="l">
                        <a:spcAft>
                          <a:spcPts val="0"/>
                        </a:spcAft>
                      </a:pPr>
                      <a:r>
                        <a:rPr lang="en-GB" sz="1200" dirty="0">
                          <a:effectLst/>
                        </a:rPr>
                        <a:t>France, Germany, Italy, Spain</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solidFill>
                  </a:tcPr>
                </a:tc>
                <a:tc>
                  <a:txBody>
                    <a:bodyPr/>
                    <a:lstStyle/>
                    <a:p>
                      <a:pPr algn="ctr">
                        <a:spcAft>
                          <a:spcPts val="0"/>
                        </a:spcAft>
                      </a:pPr>
                      <a:r>
                        <a:rPr lang="en-GB" sz="1600" b="1" dirty="0" smtClean="0">
                          <a:effectLst/>
                        </a:rPr>
                        <a:t>1,10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smtClean="0">
                          <a:effectLst/>
                        </a:rPr>
                        <a:t>1,20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smtClean="0">
                          <a:effectLst/>
                        </a:rPr>
                        <a:t>2,20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2562869594"/>
                  </a:ext>
                </a:extLst>
              </a:tr>
              <a:tr h="644128">
                <a:tc>
                  <a:txBody>
                    <a:bodyPr/>
                    <a:lstStyle/>
                    <a:p>
                      <a:pPr algn="l">
                        <a:spcAft>
                          <a:spcPts val="0"/>
                        </a:spcAft>
                      </a:pPr>
                      <a:r>
                        <a:rPr lang="en-GB" sz="1200" dirty="0">
                          <a:effectLst/>
                        </a:rPr>
                        <a:t>Austria, Belgium, Poland, The Netherlands</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solidFill>
                  </a:tcPr>
                </a:tc>
                <a:tc>
                  <a:txBody>
                    <a:bodyPr/>
                    <a:lstStyle/>
                    <a:p>
                      <a:pPr algn="ctr">
                        <a:spcAft>
                          <a:spcPts val="0"/>
                        </a:spcAft>
                      </a:pPr>
                      <a:r>
                        <a:rPr lang="en-GB" sz="1600" b="1" dirty="0">
                          <a:effectLst/>
                        </a:rPr>
                        <a:t> </a:t>
                      </a:r>
                      <a:r>
                        <a:rPr lang="en-GB" sz="1600" b="1" dirty="0" smtClean="0">
                          <a:effectLst/>
                        </a:rPr>
                        <a:t>1,20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smtClean="0">
                          <a:effectLst/>
                        </a:rPr>
                        <a:t>1,55</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smtClean="0">
                          <a:effectLst/>
                        </a:rPr>
                        <a:t>2,20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3956178566"/>
                  </a:ext>
                </a:extLst>
              </a:tr>
              <a:tr h="872482">
                <a:tc>
                  <a:txBody>
                    <a:bodyPr/>
                    <a:lstStyle/>
                    <a:p>
                      <a:pPr algn="l">
                        <a:spcAft>
                          <a:spcPts val="0"/>
                        </a:spcAft>
                      </a:pPr>
                      <a:r>
                        <a:rPr lang="en-GB" sz="1200" dirty="0">
                          <a:effectLst/>
                        </a:rPr>
                        <a:t>Czech Republic, Denmark, Finland, Greece, Hungary, Norway, Portugal, Sweden.</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solidFill>
                  </a:tcPr>
                </a:tc>
                <a:tc>
                  <a:txBody>
                    <a:bodyPr/>
                    <a:lstStyle/>
                    <a:p>
                      <a:pPr algn="ctr">
                        <a:spcAft>
                          <a:spcPts val="0"/>
                        </a:spcAft>
                      </a:pPr>
                      <a:r>
                        <a:rPr lang="en-GB" sz="1600" b="1" dirty="0">
                          <a:effectLst/>
                        </a:rPr>
                        <a:t> </a:t>
                      </a:r>
                      <a:r>
                        <a:rPr lang="en-GB" sz="1600" b="1" dirty="0" smtClean="0">
                          <a:effectLst/>
                        </a:rPr>
                        <a:t>1,70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smtClean="0">
                          <a:effectLst/>
                        </a:rPr>
                        <a:t>1,95</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smtClean="0">
                          <a:effectLst/>
                        </a:rPr>
                        <a:t>2,20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4150124939"/>
                  </a:ext>
                </a:extLst>
              </a:tr>
              <a:tr h="405004">
                <a:tc>
                  <a:txBody>
                    <a:bodyPr/>
                    <a:lstStyle/>
                    <a:p>
                      <a:pPr algn="l">
                        <a:spcAft>
                          <a:spcPts val="0"/>
                        </a:spcAft>
                      </a:pPr>
                      <a:r>
                        <a:rPr lang="en-GB" sz="1200" dirty="0">
                          <a:effectLst/>
                        </a:rPr>
                        <a:t>Other eligible countries </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solidFill>
                  </a:tcPr>
                </a:tc>
                <a:tc>
                  <a:txBody>
                    <a:bodyPr/>
                    <a:lstStyle/>
                    <a:p>
                      <a:pPr algn="ctr">
                        <a:spcAft>
                          <a:spcPts val="0"/>
                        </a:spcAft>
                      </a:pPr>
                      <a:r>
                        <a:rPr lang="en-GB" sz="1600" b="1">
                          <a:effectLst/>
                        </a:rPr>
                        <a:t>1,95</a:t>
                      </a:r>
                      <a:endParaRPr lang="en-GB" sz="1600" b="1">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a:effectLst/>
                        </a:rPr>
                        <a:t>2,20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tc>
                  <a:txBody>
                    <a:bodyPr/>
                    <a:lstStyle/>
                    <a:p>
                      <a:pPr algn="ctr">
                        <a:spcAft>
                          <a:spcPts val="0"/>
                        </a:spcAft>
                      </a:pPr>
                      <a:r>
                        <a:rPr lang="en-GB" sz="1600" b="1" dirty="0">
                          <a:effectLst/>
                        </a:rPr>
                        <a:t>2,20</a:t>
                      </a:r>
                      <a:endParaRPr lang="en-GB" sz="16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2496454136"/>
                  </a:ext>
                </a:extLst>
              </a:tr>
            </a:tbl>
          </a:graphicData>
        </a:graphic>
      </p:graphicFrame>
      <p:sp>
        <p:nvSpPr>
          <p:cNvPr id="3" name="Title 2"/>
          <p:cNvSpPr>
            <a:spLocks noGrp="1"/>
          </p:cNvSpPr>
          <p:nvPr>
            <p:ph type="title"/>
          </p:nvPr>
        </p:nvSpPr>
        <p:spPr>
          <a:xfrm>
            <a:off x="1013854" y="258574"/>
            <a:ext cx="10761203" cy="1017949"/>
          </a:xfrm>
        </p:spPr>
        <p:txBody>
          <a:bodyPr/>
          <a:lstStyle/>
          <a:p>
            <a:r>
              <a:rPr lang="en-US" sz="3200" b="1" dirty="0" smtClean="0"/>
              <a:t>Part 1: co-</a:t>
            </a:r>
            <a:r>
              <a:rPr lang="en-US" sz="3200" b="1" dirty="0" err="1" smtClean="0"/>
              <a:t>efficients</a:t>
            </a:r>
            <a:r>
              <a:rPr lang="en-US" sz="3200" b="1" dirty="0" smtClean="0"/>
              <a:t> for 2020 and 2021</a:t>
            </a:r>
            <a:br>
              <a:rPr lang="en-US" sz="3200" b="1" dirty="0" smtClean="0"/>
            </a:br>
            <a:r>
              <a:rPr lang="en-US" sz="2800" dirty="0" smtClean="0"/>
              <a:t>(exceptional increase due to </a:t>
            </a:r>
            <a:r>
              <a:rPr lang="en-US" sz="2800" dirty="0" err="1" smtClean="0"/>
              <a:t>Covid</a:t>
            </a:r>
            <a:r>
              <a:rPr lang="en-US" sz="2800" dirty="0" smtClean="0"/>
              <a:t>)</a:t>
            </a:r>
            <a:endParaRPr lang="en-US" sz="2800" dirty="0"/>
          </a:p>
        </p:txBody>
      </p:sp>
      <p:sp>
        <p:nvSpPr>
          <p:cNvPr id="2" name="TextBox 1"/>
          <p:cNvSpPr txBox="1"/>
          <p:nvPr/>
        </p:nvSpPr>
        <p:spPr>
          <a:xfrm>
            <a:off x="1120464" y="5898997"/>
            <a:ext cx="8514190" cy="523220"/>
          </a:xfrm>
          <a:prstGeom prst="rect">
            <a:avLst/>
          </a:prstGeom>
          <a:noFill/>
        </p:spPr>
        <p:txBody>
          <a:bodyPr wrap="square" rtlCol="0">
            <a:spAutoFit/>
          </a:bodyPr>
          <a:lstStyle/>
          <a:p>
            <a:r>
              <a:rPr lang="en-GB" sz="1400" i="1" dirty="0"/>
              <a:t>*Exceptionally, the coefficients have been adjusted for 2022 taking into account the impact of the </a:t>
            </a:r>
            <a:r>
              <a:rPr lang="en-GB" sz="1400" i="1" dirty="0" err="1"/>
              <a:t>Covid</a:t>
            </a:r>
            <a:r>
              <a:rPr lang="en-GB" sz="1400" i="1" dirty="0"/>
              <a:t> crisis in the business models of the European distributors.</a:t>
            </a:r>
            <a:endParaRPr lang="en-GB" sz="1400" dirty="0"/>
          </a:p>
        </p:txBody>
      </p:sp>
    </p:spTree>
    <p:extLst>
      <p:ext uri="{BB962C8B-B14F-4D97-AF65-F5344CB8AC3E}">
        <p14:creationId xmlns:p14="http://schemas.microsoft.com/office/powerpoint/2010/main" val="8769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Part 2:</a:t>
            </a:r>
            <a:br>
              <a:rPr lang="en-US" sz="3600" b="1" dirty="0" smtClean="0"/>
            </a:br>
            <a:r>
              <a:rPr lang="en-US" sz="3600" b="1" dirty="0" smtClean="0"/>
              <a:t>co-</a:t>
            </a:r>
            <a:r>
              <a:rPr lang="en-US" sz="3600" b="1" dirty="0" err="1" smtClean="0"/>
              <a:t>efficients</a:t>
            </a:r>
            <a:r>
              <a:rPr lang="en-US" sz="3600" b="1" dirty="0" smtClean="0"/>
              <a:t> for 2018 and 2019</a:t>
            </a:r>
            <a:endParaRPr lang="en-US" sz="3600" b="1" dirty="0"/>
          </a:p>
        </p:txBody>
      </p:sp>
      <p:graphicFrame>
        <p:nvGraphicFramePr>
          <p:cNvPr id="5" name="Content Placeholder 4"/>
          <p:cNvGraphicFramePr>
            <a:graphicFrameLocks noGrp="1"/>
          </p:cNvGraphicFramePr>
          <p:nvPr>
            <p:ph idx="1"/>
            <p:extLst/>
          </p:nvPr>
        </p:nvGraphicFramePr>
        <p:xfrm>
          <a:off x="970722" y="1740011"/>
          <a:ext cx="9225702" cy="3642872"/>
        </p:xfrm>
        <a:graphic>
          <a:graphicData uri="http://schemas.openxmlformats.org/drawingml/2006/table">
            <a:tbl>
              <a:tblPr firstRow="1" firstCol="1" bandRow="1">
                <a:tableStyleId>{5C22544A-7EE6-4342-B048-85BDC9FD1C3A}</a:tableStyleId>
              </a:tblPr>
              <a:tblGrid>
                <a:gridCol w="4306901">
                  <a:extLst>
                    <a:ext uri="{9D8B030D-6E8A-4147-A177-3AD203B41FA5}">
                      <a16:colId xmlns:a16="http://schemas.microsoft.com/office/drawing/2014/main" val="585412611"/>
                    </a:ext>
                  </a:extLst>
                </a:gridCol>
                <a:gridCol w="2272392">
                  <a:extLst>
                    <a:ext uri="{9D8B030D-6E8A-4147-A177-3AD203B41FA5}">
                      <a16:colId xmlns:a16="http://schemas.microsoft.com/office/drawing/2014/main" val="3154092524"/>
                    </a:ext>
                  </a:extLst>
                </a:gridCol>
                <a:gridCol w="1266623">
                  <a:extLst>
                    <a:ext uri="{9D8B030D-6E8A-4147-A177-3AD203B41FA5}">
                      <a16:colId xmlns:a16="http://schemas.microsoft.com/office/drawing/2014/main" val="2239865251"/>
                    </a:ext>
                  </a:extLst>
                </a:gridCol>
                <a:gridCol w="1379786">
                  <a:extLst>
                    <a:ext uri="{9D8B030D-6E8A-4147-A177-3AD203B41FA5}">
                      <a16:colId xmlns:a16="http://schemas.microsoft.com/office/drawing/2014/main" val="2135848593"/>
                    </a:ext>
                  </a:extLst>
                </a:gridCol>
              </a:tblGrid>
              <a:tr h="661887">
                <a:tc>
                  <a:txBody>
                    <a:bodyPr/>
                    <a:lstStyle/>
                    <a:p>
                      <a:pPr algn="l">
                        <a:spcAft>
                          <a:spcPts val="0"/>
                        </a:spcAft>
                        <a:tabLst>
                          <a:tab pos="540385" algn="l"/>
                        </a:tabLs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solidFill>
                  </a:tcPr>
                </a:tc>
                <a:tc gridSpan="3">
                  <a:txBody>
                    <a:bodyPr/>
                    <a:lstStyle/>
                    <a:p>
                      <a:pPr algn="ctr">
                        <a:spcAft>
                          <a:spcPts val="0"/>
                        </a:spcAft>
                        <a:tabLst>
                          <a:tab pos="540385" algn="l"/>
                        </a:tabLst>
                      </a:pPr>
                      <a:r>
                        <a:rPr lang="en-GB" sz="1400" dirty="0">
                          <a:effectLst/>
                        </a:rPr>
                        <a:t>Nationality of the film </a:t>
                      </a:r>
                    </a:p>
                    <a:p>
                      <a:pPr algn="ctr">
                        <a:spcAft>
                          <a:spcPts val="0"/>
                        </a:spcAft>
                        <a:tabLst>
                          <a:tab pos="540385" algn="l"/>
                        </a:tabLst>
                      </a:pPr>
                      <a:r>
                        <a:rPr lang="en-GB" sz="1400" dirty="0">
                          <a:effectLst/>
                        </a:rPr>
                        <a:t>(as per section  “Eligibility”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58642509"/>
                  </a:ext>
                </a:extLst>
              </a:tr>
              <a:tr h="949715">
                <a:tc>
                  <a:txBody>
                    <a:bodyPr/>
                    <a:lstStyle/>
                    <a:p>
                      <a:pPr algn="l">
                        <a:spcAft>
                          <a:spcPts val="0"/>
                        </a:spcAft>
                        <a:tabLst>
                          <a:tab pos="540385" algn="l"/>
                        </a:tabLst>
                      </a:pPr>
                      <a:r>
                        <a:rPr lang="fr-BE" sz="1400" dirty="0" smtClean="0">
                          <a:effectLst/>
                        </a:rPr>
                        <a:t> Country </a:t>
                      </a:r>
                      <a:r>
                        <a:rPr lang="fr-BE" sz="1400" dirty="0">
                          <a:effectLst/>
                        </a:rPr>
                        <a:t>of distribution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solidFill>
                  </a:tcPr>
                </a:tc>
                <a:tc>
                  <a:txBody>
                    <a:bodyPr/>
                    <a:lstStyle/>
                    <a:p>
                      <a:pPr algn="ctr">
                        <a:spcAft>
                          <a:spcPts val="0"/>
                        </a:spcAft>
                        <a:tabLst>
                          <a:tab pos="540385" algn="l"/>
                        </a:tabLst>
                      </a:pPr>
                      <a:r>
                        <a:rPr lang="fr-BE" sz="1800" b="1" dirty="0">
                          <a:effectLst/>
                        </a:rPr>
                        <a:t>France </a:t>
                      </a:r>
                      <a:endParaRPr lang="en-GB" sz="1800" b="1" dirty="0">
                        <a:effectLst/>
                      </a:endParaRPr>
                    </a:p>
                    <a:p>
                      <a:pPr marL="81280" indent="-8255" algn="ctr">
                        <a:spcAft>
                          <a:spcPts val="0"/>
                        </a:spcAft>
                        <a:tabLst>
                          <a:tab pos="540385" algn="l"/>
                        </a:tabLst>
                      </a:pPr>
                      <a:r>
                        <a:rPr lang="fr-BE" sz="1800" b="1" dirty="0">
                          <a:effectLst/>
                        </a:rPr>
                        <a:t>UK</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a:effectLst/>
                        </a:rPr>
                        <a:t>Germany Spain </a:t>
                      </a:r>
                      <a:endParaRPr lang="en-GB" sz="1800" b="1" dirty="0">
                        <a:effectLst/>
                      </a:endParaRPr>
                    </a:p>
                    <a:p>
                      <a:pPr algn="ctr">
                        <a:spcAft>
                          <a:spcPts val="0"/>
                        </a:spcAft>
                        <a:tabLst>
                          <a:tab pos="540385" algn="l"/>
                        </a:tabLst>
                      </a:pPr>
                      <a:r>
                        <a:rPr lang="fr-BE" sz="1800" b="1" dirty="0" err="1">
                          <a:effectLst/>
                        </a:rPr>
                        <a:t>Italy</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err="1">
                          <a:effectLst/>
                        </a:rPr>
                        <a:t>Other</a:t>
                      </a:r>
                      <a:r>
                        <a:rPr lang="fr-BE" sz="1800" b="1" dirty="0">
                          <a:effectLst/>
                        </a:rPr>
                        <a:t> </a:t>
                      </a:r>
                      <a:r>
                        <a:rPr lang="fr-BE" sz="1800" b="1" dirty="0" err="1">
                          <a:effectLst/>
                        </a:rPr>
                        <a:t>eligible</a:t>
                      </a:r>
                      <a:r>
                        <a:rPr lang="fr-BE" sz="1800" b="1" dirty="0">
                          <a:effectLst/>
                        </a:rPr>
                        <a:t> countries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184595028"/>
                  </a:ext>
                </a:extLst>
              </a:tr>
              <a:tr h="483816">
                <a:tc>
                  <a:txBody>
                    <a:bodyPr/>
                    <a:lstStyle/>
                    <a:p>
                      <a:pPr marL="67945" marR="179705" algn="l">
                        <a:spcAft>
                          <a:spcPts val="0"/>
                        </a:spcAft>
                        <a:tabLst>
                          <a:tab pos="158115" algn="l"/>
                        </a:tabLst>
                      </a:pPr>
                      <a:r>
                        <a:rPr lang="fr-BE" sz="1400" dirty="0">
                          <a:effectLst/>
                        </a:rPr>
                        <a:t>Germany, Spain, France, </a:t>
                      </a:r>
                      <a:r>
                        <a:rPr lang="fr-BE" sz="1400" dirty="0" err="1">
                          <a:effectLst/>
                        </a:rPr>
                        <a:t>Italy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solidFill>
                  </a:tcPr>
                </a:tc>
                <a:tc>
                  <a:txBody>
                    <a:bodyPr/>
                    <a:lstStyle/>
                    <a:p>
                      <a:pPr algn="ctr">
                        <a:spcAft>
                          <a:spcPts val="0"/>
                        </a:spcAft>
                        <a:tabLst>
                          <a:tab pos="540385" algn="l"/>
                        </a:tabLst>
                      </a:pPr>
                      <a:r>
                        <a:rPr lang="fr-BE" sz="1800" b="1" dirty="0">
                          <a:effectLst/>
                        </a:rPr>
                        <a:t>0,45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a:effectLst/>
                        </a:rPr>
                        <a:t>0,50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a:effectLst/>
                        </a:rPr>
                        <a:t>0,90</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2256056162"/>
                  </a:ext>
                </a:extLst>
              </a:tr>
              <a:tr h="431989">
                <a:tc>
                  <a:txBody>
                    <a:bodyPr/>
                    <a:lstStyle/>
                    <a:p>
                      <a:pPr marL="67945" marR="179705" algn="l">
                        <a:spcAft>
                          <a:spcPts val="0"/>
                        </a:spcAft>
                        <a:tabLst>
                          <a:tab pos="158115" algn="l"/>
                        </a:tabLst>
                      </a:pPr>
                      <a:r>
                        <a:rPr lang="en-GB" sz="1400" dirty="0">
                          <a:effectLst/>
                        </a:rPr>
                        <a:t>Austria, Belgium, The Netherlands, Poland, UK</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solidFill>
                  </a:tcPr>
                </a:tc>
                <a:tc>
                  <a:txBody>
                    <a:bodyPr/>
                    <a:lstStyle/>
                    <a:p>
                      <a:pPr algn="ctr">
                        <a:spcAft>
                          <a:spcPts val="0"/>
                        </a:spcAft>
                        <a:tabLst>
                          <a:tab pos="540385" algn="l"/>
                        </a:tabLst>
                      </a:pPr>
                      <a:r>
                        <a:rPr lang="fr-BE" sz="1800" b="1" dirty="0">
                          <a:effectLst/>
                        </a:rPr>
                        <a:t>0,50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a:effectLst/>
                        </a:rPr>
                        <a:t>0,65</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a:effectLst/>
                        </a:rPr>
                        <a:t>0,90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656398771"/>
                  </a:ext>
                </a:extLst>
              </a:tr>
              <a:tr h="661887">
                <a:tc>
                  <a:txBody>
                    <a:bodyPr/>
                    <a:lstStyle/>
                    <a:p>
                      <a:pPr marL="67945" marR="179705" algn="l">
                        <a:spcAft>
                          <a:spcPts val="0"/>
                        </a:spcAft>
                        <a:tabLst>
                          <a:tab pos="158115" algn="l"/>
                        </a:tabLst>
                      </a:pPr>
                      <a:r>
                        <a:rPr lang="en-GB" sz="1400" dirty="0">
                          <a:effectLst/>
                        </a:rPr>
                        <a:t>Czech Republic, Denmark, Finland, Greece, Hungary, Norway, Portugal, Sweden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solidFill>
                  </a:tcPr>
                </a:tc>
                <a:tc>
                  <a:txBody>
                    <a:bodyPr/>
                    <a:lstStyle/>
                    <a:p>
                      <a:pPr algn="ctr">
                        <a:spcAft>
                          <a:spcPts val="0"/>
                        </a:spcAft>
                        <a:tabLst>
                          <a:tab pos="540385" algn="l"/>
                        </a:tabLst>
                      </a:pPr>
                      <a:r>
                        <a:rPr lang="fr-BE" sz="1800" b="1" dirty="0">
                          <a:effectLst/>
                        </a:rPr>
                        <a:t>0,70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a:effectLst/>
                        </a:rPr>
                        <a:t>0,80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a:effectLst/>
                        </a:rPr>
                        <a:t>0,90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3170606571"/>
                  </a:ext>
                </a:extLst>
              </a:tr>
              <a:tr h="453578">
                <a:tc>
                  <a:txBody>
                    <a:bodyPr/>
                    <a:lstStyle/>
                    <a:p>
                      <a:pPr marL="67945" marR="179705" algn="l">
                        <a:spcAft>
                          <a:spcPts val="0"/>
                        </a:spcAft>
                        <a:tabLst>
                          <a:tab pos="158115" algn="l"/>
                        </a:tabLst>
                      </a:pPr>
                      <a:r>
                        <a:rPr lang="fr-BE" sz="1400" dirty="0" err="1">
                          <a:effectLst/>
                        </a:rPr>
                        <a:t>Other</a:t>
                      </a:r>
                      <a:r>
                        <a:rPr lang="fr-BE" sz="1400" dirty="0">
                          <a:effectLst/>
                        </a:rPr>
                        <a:t> </a:t>
                      </a:r>
                      <a:r>
                        <a:rPr lang="fr-BE" sz="1400" dirty="0" err="1">
                          <a:effectLst/>
                        </a:rPr>
                        <a:t>eligible</a:t>
                      </a:r>
                      <a:r>
                        <a:rPr lang="fr-BE" sz="1400" dirty="0">
                          <a:effectLst/>
                        </a:rPr>
                        <a:t> countries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solidFill>
                  </a:tcPr>
                </a:tc>
                <a:tc>
                  <a:txBody>
                    <a:bodyPr/>
                    <a:lstStyle/>
                    <a:p>
                      <a:pPr algn="ctr">
                        <a:spcAft>
                          <a:spcPts val="0"/>
                        </a:spcAft>
                        <a:tabLst>
                          <a:tab pos="540385" algn="l"/>
                        </a:tabLst>
                      </a:pPr>
                      <a:r>
                        <a:rPr lang="fr-BE" sz="1800" b="1">
                          <a:effectLst/>
                        </a:rPr>
                        <a:t>0,80</a:t>
                      </a: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a:effectLst/>
                        </a:rPr>
                        <a:t>0,90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tc>
                  <a:txBody>
                    <a:bodyPr/>
                    <a:lstStyle/>
                    <a:p>
                      <a:pPr algn="ctr">
                        <a:spcAft>
                          <a:spcPts val="0"/>
                        </a:spcAft>
                        <a:tabLst>
                          <a:tab pos="540385" algn="l"/>
                        </a:tabLst>
                      </a:pPr>
                      <a:r>
                        <a:rPr lang="fr-BE" sz="1800" b="1" dirty="0">
                          <a:effectLst/>
                        </a:rPr>
                        <a:t>0,90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cell3D prstMaterial="dkEdge">
                      <a:bevel h="50800" prst="divot"/>
                      <a:lightRig rig="flood" dir="t"/>
                    </a:cell3D>
                    <a:solidFill>
                      <a:schemeClr val="tx2">
                        <a:lumMod val="40000"/>
                        <a:lumOff val="60000"/>
                      </a:schemeClr>
                    </a:solidFill>
                  </a:tcPr>
                </a:tc>
                <a:extLst>
                  <a:ext uri="{0D108BD9-81ED-4DB2-BD59-A6C34878D82A}">
                    <a16:rowId xmlns:a16="http://schemas.microsoft.com/office/drawing/2014/main" val="3004534285"/>
                  </a:ext>
                </a:extLst>
              </a:tr>
            </a:tbl>
          </a:graphicData>
        </a:graphic>
      </p:graphicFrame>
    </p:spTree>
    <p:extLst>
      <p:ext uri="{BB962C8B-B14F-4D97-AF65-F5344CB8AC3E}">
        <p14:creationId xmlns:p14="http://schemas.microsoft.com/office/powerpoint/2010/main" val="238443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1" y="1"/>
            <a:ext cx="11110788" cy="800099"/>
          </a:xfrm>
        </p:spPr>
        <p:txBody>
          <a:bodyPr>
            <a:normAutofit/>
          </a:bodyPr>
          <a:lstStyle/>
          <a:p>
            <a:r>
              <a:rPr lang="en-US" sz="2400" b="1" dirty="0" smtClean="0"/>
              <a:t>Example of calculation of eligible admissions to calculate estimated potential fund (1)</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2714228167"/>
              </p:ext>
            </p:extLst>
          </p:nvPr>
        </p:nvGraphicFramePr>
        <p:xfrm>
          <a:off x="274320" y="824848"/>
          <a:ext cx="11590020" cy="5155316"/>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2184666973"/>
                    </a:ext>
                  </a:extLst>
                </a:gridCol>
                <a:gridCol w="1943100">
                  <a:extLst>
                    <a:ext uri="{9D8B030D-6E8A-4147-A177-3AD203B41FA5}">
                      <a16:colId xmlns:a16="http://schemas.microsoft.com/office/drawing/2014/main" val="249075936"/>
                    </a:ext>
                  </a:extLst>
                </a:gridCol>
                <a:gridCol w="1908810">
                  <a:extLst>
                    <a:ext uri="{9D8B030D-6E8A-4147-A177-3AD203B41FA5}">
                      <a16:colId xmlns:a16="http://schemas.microsoft.com/office/drawing/2014/main" val="2072599804"/>
                    </a:ext>
                  </a:extLst>
                </a:gridCol>
                <a:gridCol w="1943100">
                  <a:extLst>
                    <a:ext uri="{9D8B030D-6E8A-4147-A177-3AD203B41FA5}">
                      <a16:colId xmlns:a16="http://schemas.microsoft.com/office/drawing/2014/main" val="2340935675"/>
                    </a:ext>
                  </a:extLst>
                </a:gridCol>
                <a:gridCol w="1954530">
                  <a:extLst>
                    <a:ext uri="{9D8B030D-6E8A-4147-A177-3AD203B41FA5}">
                      <a16:colId xmlns:a16="http://schemas.microsoft.com/office/drawing/2014/main" val="3526595082"/>
                    </a:ext>
                  </a:extLst>
                </a:gridCol>
              </a:tblGrid>
              <a:tr h="381590">
                <a:tc>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tc gridSpan="2">
                  <a:txBody>
                    <a:bodyPr/>
                    <a:lstStyle/>
                    <a:p>
                      <a:pPr algn="l"/>
                      <a:r>
                        <a:rPr lang="en-IE" sz="2000" dirty="0" smtClean="0"/>
                        <a:t>             PART</a:t>
                      </a:r>
                      <a:r>
                        <a:rPr lang="en-IE" sz="2000" baseline="0" dirty="0" smtClean="0"/>
                        <a:t> 1</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tc hMerge="1">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tc gridSpan="2">
                  <a:txBody>
                    <a:bodyPr/>
                    <a:lstStyle/>
                    <a:p>
                      <a:r>
                        <a:rPr lang="en-IE" sz="2000" dirty="0" smtClean="0"/>
                        <a:t>                PART 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tc hMerge="1">
                  <a:txBody>
                    <a:bodyPr/>
                    <a:lstStyle/>
                    <a:p>
                      <a:endParaRPr lang="en-IE" sz="2000"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extLst>
                  <a:ext uri="{0D108BD9-81ED-4DB2-BD59-A6C34878D82A}">
                    <a16:rowId xmlns:a16="http://schemas.microsoft.com/office/drawing/2014/main" val="3429866743"/>
                  </a:ext>
                </a:extLst>
              </a:tr>
              <a:tr h="440296">
                <a:tc>
                  <a:txBody>
                    <a:bodyPr/>
                    <a:lstStyle/>
                    <a:p>
                      <a:r>
                        <a:rPr lang="en-IE" sz="2400" b="1" dirty="0" smtClean="0"/>
                        <a:t>FILM</a:t>
                      </a:r>
                      <a:r>
                        <a:rPr lang="en-IE" sz="2400" b="1" baseline="0" dirty="0" smtClean="0"/>
                        <a:t> XXX</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400" b="1" dirty="0" smtClean="0"/>
                        <a:t>2021</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400" b="1" dirty="0" smtClean="0"/>
                        <a:t>2020</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400" b="1" dirty="0" smtClean="0"/>
                        <a:t>2019</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400" b="1" dirty="0" smtClean="0"/>
                        <a:t>2018</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5510915"/>
                  </a:ext>
                </a:extLst>
              </a:tr>
              <a:tr h="638771">
                <a:tc>
                  <a:txBody>
                    <a:bodyPr/>
                    <a:lstStyle/>
                    <a:p>
                      <a:r>
                        <a:rPr lang="en-IE" sz="1800" b="1" dirty="0" smtClean="0"/>
                        <a:t>Certified</a:t>
                      </a:r>
                      <a:r>
                        <a:rPr lang="en-IE" sz="1800" b="1" baseline="0" dirty="0" smtClean="0"/>
                        <a:t> </a:t>
                      </a:r>
                      <a:r>
                        <a:rPr lang="en-IE" sz="1800" b="1" dirty="0" smtClean="0"/>
                        <a:t>Admissions/film per reference year</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000" dirty="0" smtClean="0"/>
                        <a:t>600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sz="2000" dirty="0" smtClean="0"/>
                        <a:t>500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sz="2000" dirty="0" smtClean="0"/>
                        <a:t>1200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sz="2000" dirty="0" smtClean="0"/>
                        <a:t>800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3211366"/>
                  </a:ext>
                </a:extLst>
              </a:tr>
              <a:tr h="638771">
                <a:tc>
                  <a:txBody>
                    <a:bodyPr/>
                    <a:lstStyle/>
                    <a:p>
                      <a:r>
                        <a:rPr lang="en-IE" sz="1800" b="1" dirty="0" smtClean="0"/>
                        <a:t>Total admissions Part</a:t>
                      </a:r>
                      <a:r>
                        <a:rPr lang="en-IE" sz="1800" b="1" baseline="0" dirty="0" smtClean="0"/>
                        <a:t> 1 and Part 2</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r>
                        <a:rPr lang="en-US" sz="2000" u="none" dirty="0" smtClean="0"/>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a:r>
                        <a:rPr lang="en-IE" sz="2000" dirty="0" smtClean="0"/>
                        <a:t>2000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extLst>
                  <a:ext uri="{0D108BD9-81ED-4DB2-BD59-A6C34878D82A}">
                    <a16:rowId xmlns:a16="http://schemas.microsoft.com/office/drawing/2014/main" val="3295008222"/>
                  </a:ext>
                </a:extLst>
              </a:tr>
              <a:tr h="916498">
                <a:tc>
                  <a:txBody>
                    <a:bodyPr/>
                    <a:lstStyle/>
                    <a:p>
                      <a:r>
                        <a:rPr lang="en-IE" sz="1800" b="1" dirty="0" smtClean="0"/>
                        <a:t>Total admissions</a:t>
                      </a:r>
                      <a:r>
                        <a:rPr lang="en-IE" sz="1800" b="1" baseline="0" dirty="0" smtClean="0"/>
                        <a:t> Part 1 (sum 2020 and 2021) &amp; Part 2</a:t>
                      </a:r>
                      <a:r>
                        <a:rPr lang="en-IE" sz="1800" b="1" dirty="0" smtClean="0"/>
                        <a:t>  (average 2018/2019)</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r>
                        <a:rPr lang="en-US" sz="2000" dirty="0" smtClean="0"/>
                        <a:t>1100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a:r>
                        <a:rPr lang="en-IE" sz="2000" dirty="0" smtClean="0"/>
                        <a:t>1000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extLst>
                  <a:ext uri="{0D108BD9-81ED-4DB2-BD59-A6C34878D82A}">
                    <a16:rowId xmlns:a16="http://schemas.microsoft.com/office/drawing/2014/main" val="2097421633"/>
                  </a:ext>
                </a:extLst>
              </a:tr>
              <a:tr h="916498">
                <a:tc>
                  <a:txBody>
                    <a:bodyPr/>
                    <a:lstStyle/>
                    <a:p>
                      <a:r>
                        <a:rPr lang="en-IE" sz="1800" b="1" dirty="0" smtClean="0"/>
                        <a:t>Eligible</a:t>
                      </a:r>
                      <a:r>
                        <a:rPr lang="en-IE" sz="1800" b="1" baseline="0" dirty="0" smtClean="0"/>
                        <a:t> admissions Part 1 (sum 2020 and 2021) &amp; Part 2 (50% average 2018/2019)</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r>
                        <a:rPr lang="en-GB" sz="2000" dirty="0" smtClean="0"/>
                        <a:t>1100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a:r>
                        <a:rPr lang="en-IE" sz="2000" dirty="0" smtClean="0"/>
                        <a:t>500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extLst>
                  <a:ext uri="{0D108BD9-81ED-4DB2-BD59-A6C34878D82A}">
                    <a16:rowId xmlns:a16="http://schemas.microsoft.com/office/drawing/2014/main" val="4155087462"/>
                  </a:ext>
                </a:extLst>
              </a:tr>
              <a:tr h="1144769">
                <a:tc>
                  <a:txBody>
                    <a:bodyPr/>
                    <a:lstStyle/>
                    <a:p>
                      <a:r>
                        <a:rPr lang="en-IE" sz="1800" b="1" i="1" dirty="0" smtClean="0"/>
                        <a:t>Total eligible admissions for calculation of</a:t>
                      </a:r>
                      <a:r>
                        <a:rPr lang="en-IE" sz="1800" b="1" i="1" baseline="0" dirty="0" smtClean="0"/>
                        <a:t> potential fund - subject to applicable co-</a:t>
                      </a:r>
                      <a:r>
                        <a:rPr lang="en-IE" sz="1800" b="1" i="1" baseline="0" dirty="0" err="1" smtClean="0"/>
                        <a:t>efficients</a:t>
                      </a:r>
                      <a:endParaRPr lang="en-US" sz="18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ctr"/>
                      <a:r>
                        <a:rPr lang="en-US" sz="2000" i="1" dirty="0" smtClean="0"/>
                        <a:t>1600</a:t>
                      </a:r>
                      <a:endParaRPr lang="en-US"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66500368"/>
                  </a:ext>
                </a:extLst>
              </a:tr>
            </a:tbl>
          </a:graphicData>
        </a:graphic>
      </p:graphicFrame>
    </p:spTree>
    <p:extLst>
      <p:ext uri="{BB962C8B-B14F-4D97-AF65-F5344CB8AC3E}">
        <p14:creationId xmlns:p14="http://schemas.microsoft.com/office/powerpoint/2010/main" val="142371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1" y="1"/>
            <a:ext cx="11110788" cy="800099"/>
          </a:xfrm>
        </p:spPr>
        <p:txBody>
          <a:bodyPr>
            <a:normAutofit/>
          </a:bodyPr>
          <a:lstStyle/>
          <a:p>
            <a:r>
              <a:rPr lang="en-US" sz="2400" b="1" dirty="0" smtClean="0"/>
              <a:t>Example of calculation of eligible admissions to calculate estimated potential fund (2)</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val="3600074553"/>
              </p:ext>
            </p:extLst>
          </p:nvPr>
        </p:nvGraphicFramePr>
        <p:xfrm>
          <a:off x="377190" y="800100"/>
          <a:ext cx="11590020" cy="5135725"/>
        </p:xfrm>
        <a:graphic>
          <a:graphicData uri="http://schemas.openxmlformats.org/drawingml/2006/table">
            <a:tbl>
              <a:tblPr firstRow="1" bandRow="1">
                <a:tableStyleId>{5C22544A-7EE6-4342-B048-85BDC9FD1C3A}</a:tableStyleId>
              </a:tblPr>
              <a:tblGrid>
                <a:gridCol w="4069080">
                  <a:extLst>
                    <a:ext uri="{9D8B030D-6E8A-4147-A177-3AD203B41FA5}">
                      <a16:colId xmlns:a16="http://schemas.microsoft.com/office/drawing/2014/main" val="2184666973"/>
                    </a:ext>
                  </a:extLst>
                </a:gridCol>
                <a:gridCol w="1611630">
                  <a:extLst>
                    <a:ext uri="{9D8B030D-6E8A-4147-A177-3AD203B41FA5}">
                      <a16:colId xmlns:a16="http://schemas.microsoft.com/office/drawing/2014/main" val="249075936"/>
                    </a:ext>
                  </a:extLst>
                </a:gridCol>
                <a:gridCol w="1931670">
                  <a:extLst>
                    <a:ext uri="{9D8B030D-6E8A-4147-A177-3AD203B41FA5}">
                      <a16:colId xmlns:a16="http://schemas.microsoft.com/office/drawing/2014/main" val="2072599804"/>
                    </a:ext>
                  </a:extLst>
                </a:gridCol>
                <a:gridCol w="1659634">
                  <a:extLst>
                    <a:ext uri="{9D8B030D-6E8A-4147-A177-3AD203B41FA5}">
                      <a16:colId xmlns:a16="http://schemas.microsoft.com/office/drawing/2014/main" val="2340935675"/>
                    </a:ext>
                  </a:extLst>
                </a:gridCol>
                <a:gridCol w="2318006">
                  <a:extLst>
                    <a:ext uri="{9D8B030D-6E8A-4147-A177-3AD203B41FA5}">
                      <a16:colId xmlns:a16="http://schemas.microsoft.com/office/drawing/2014/main" val="3526595082"/>
                    </a:ext>
                  </a:extLst>
                </a:gridCol>
              </a:tblGrid>
              <a:tr h="383929">
                <a:tc>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tc gridSpan="2">
                  <a:txBody>
                    <a:bodyPr/>
                    <a:lstStyle/>
                    <a:p>
                      <a:pPr algn="l"/>
                      <a:r>
                        <a:rPr lang="en-IE" sz="2000" dirty="0" smtClean="0"/>
                        <a:t>             PART</a:t>
                      </a:r>
                      <a:r>
                        <a:rPr lang="en-IE" sz="2000" baseline="0" dirty="0" smtClean="0"/>
                        <a:t> 1</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tc hMerge="1">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tc gridSpan="2">
                  <a:txBody>
                    <a:bodyPr/>
                    <a:lstStyle/>
                    <a:p>
                      <a:r>
                        <a:rPr lang="en-IE" sz="2000" dirty="0" smtClean="0"/>
                        <a:t>                PART 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tc hMerge="1">
                  <a:txBody>
                    <a:bodyPr/>
                    <a:lstStyle/>
                    <a:p>
                      <a:endParaRPr lang="en-IE" sz="2000"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56B1"/>
                    </a:solidFill>
                  </a:tcPr>
                </a:tc>
                <a:extLst>
                  <a:ext uri="{0D108BD9-81ED-4DB2-BD59-A6C34878D82A}">
                    <a16:rowId xmlns:a16="http://schemas.microsoft.com/office/drawing/2014/main" val="3429866743"/>
                  </a:ext>
                </a:extLst>
              </a:tr>
              <a:tr h="442995">
                <a:tc>
                  <a:txBody>
                    <a:bodyPr/>
                    <a:lstStyle/>
                    <a:p>
                      <a:r>
                        <a:rPr lang="en-IE" sz="2400" b="1" dirty="0" smtClean="0"/>
                        <a:t>FILM</a:t>
                      </a:r>
                      <a:r>
                        <a:rPr lang="en-IE" sz="2400" b="1" baseline="0" dirty="0" smtClean="0"/>
                        <a:t> XXX</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400" b="1" dirty="0" smtClean="0"/>
                        <a:t>2021</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400" b="1" dirty="0" smtClean="0"/>
                        <a:t>2020</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400" b="1" dirty="0" smtClean="0"/>
                        <a:t>2019</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400" b="1" dirty="0" smtClean="0"/>
                        <a:t>2018</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5510915"/>
                  </a:ext>
                </a:extLst>
              </a:tr>
              <a:tr h="679259">
                <a:tc>
                  <a:txBody>
                    <a:bodyPr/>
                    <a:lstStyle/>
                    <a:p>
                      <a:r>
                        <a:rPr lang="en-IE" sz="1800" b="1" dirty="0" smtClean="0"/>
                        <a:t>Certified</a:t>
                      </a:r>
                      <a:r>
                        <a:rPr lang="en-IE" sz="1800" b="1" baseline="0" dirty="0" smtClean="0"/>
                        <a:t> </a:t>
                      </a:r>
                      <a:r>
                        <a:rPr lang="en-IE" sz="1800" b="1" dirty="0" smtClean="0"/>
                        <a:t>Admissions/film per reference year</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IE" sz="2000" dirty="0" smtClean="0"/>
                        <a:t>300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sz="2000" dirty="0" smtClean="0"/>
                        <a:t>200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sz="2000" dirty="0" smtClean="0"/>
                        <a:t>1200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IE" sz="2000" dirty="0" smtClean="0"/>
                        <a:t>800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3211366"/>
                  </a:ext>
                </a:extLst>
              </a:tr>
              <a:tr h="679259">
                <a:tc>
                  <a:txBody>
                    <a:bodyPr/>
                    <a:lstStyle/>
                    <a:p>
                      <a:r>
                        <a:rPr lang="en-IE" sz="1800" b="1" dirty="0" smtClean="0"/>
                        <a:t>Total admissions Part</a:t>
                      </a:r>
                      <a:r>
                        <a:rPr lang="en-IE" sz="1800" b="1" baseline="0" dirty="0" smtClean="0"/>
                        <a:t> 1 and Part 2</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r>
                        <a:rPr lang="en-US" sz="2000" u="none" dirty="0" smtClean="0"/>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a:r>
                        <a:rPr lang="en-IE" sz="2000" dirty="0" smtClean="0"/>
                        <a:t>2000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extLst>
                  <a:ext uri="{0D108BD9-81ED-4DB2-BD59-A6C34878D82A}">
                    <a16:rowId xmlns:a16="http://schemas.microsoft.com/office/drawing/2014/main" val="3295008222"/>
                  </a:ext>
                </a:extLst>
              </a:tr>
              <a:tr h="974589">
                <a:tc>
                  <a:txBody>
                    <a:bodyPr/>
                    <a:lstStyle/>
                    <a:p>
                      <a:r>
                        <a:rPr lang="en-IE" sz="1800" b="1" dirty="0" smtClean="0"/>
                        <a:t>Total admissions</a:t>
                      </a:r>
                      <a:r>
                        <a:rPr lang="en-IE" sz="1800" b="1" baseline="0" dirty="0" smtClean="0"/>
                        <a:t> Part 1 (sum 2020 and 2021) &amp; Part 2</a:t>
                      </a:r>
                      <a:r>
                        <a:rPr lang="en-IE" sz="1800" b="1" dirty="0" smtClean="0"/>
                        <a:t>  (average 2018/2019)</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r>
                        <a:rPr lang="en-US" sz="2000" dirty="0" smtClean="0"/>
                        <a:t>500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a:r>
                        <a:rPr lang="en-IE" sz="2000" dirty="0" smtClean="0"/>
                        <a:t>1000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extLst>
                  <a:ext uri="{0D108BD9-81ED-4DB2-BD59-A6C34878D82A}">
                    <a16:rowId xmlns:a16="http://schemas.microsoft.com/office/drawing/2014/main" val="2097421633"/>
                  </a:ext>
                </a:extLst>
              </a:tr>
              <a:tr h="974589">
                <a:tc>
                  <a:txBody>
                    <a:bodyPr/>
                    <a:lstStyle/>
                    <a:p>
                      <a:r>
                        <a:rPr lang="en-IE" sz="1800" b="1" dirty="0" smtClean="0"/>
                        <a:t>Eligible</a:t>
                      </a:r>
                      <a:r>
                        <a:rPr lang="en-IE" sz="1800" b="1" baseline="0" dirty="0" smtClean="0"/>
                        <a:t> admissions Part 1 (sum 2020 and 2021) &amp; Part 2 (50% average 2018/2019)</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2">
                  <a:txBody>
                    <a:bodyPr/>
                    <a:lstStyle/>
                    <a:p>
                      <a:pPr algn="ctr"/>
                      <a:r>
                        <a:rPr lang="en-GB" sz="2000" dirty="0" smtClean="0"/>
                        <a:t>500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a:r>
                        <a:rPr lang="en-IE" sz="2000" dirty="0" smtClean="0"/>
                        <a:t>500</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extLst>
                  <a:ext uri="{0D108BD9-81ED-4DB2-BD59-A6C34878D82A}">
                    <a16:rowId xmlns:a16="http://schemas.microsoft.com/office/drawing/2014/main" val="4155087462"/>
                  </a:ext>
                </a:extLst>
              </a:tr>
              <a:tr h="974589">
                <a:tc>
                  <a:txBody>
                    <a:bodyPr/>
                    <a:lstStyle/>
                    <a:p>
                      <a:r>
                        <a:rPr lang="en-IE" sz="1800" b="1" i="1" dirty="0" smtClean="0"/>
                        <a:t>Total eligible admissions for calculation of</a:t>
                      </a:r>
                      <a:r>
                        <a:rPr lang="en-IE" sz="1800" b="1" i="1" baseline="0" dirty="0" smtClean="0"/>
                        <a:t> potential fund – subject to applicable co-</a:t>
                      </a:r>
                      <a:r>
                        <a:rPr lang="en-IE" sz="1800" b="1" i="1" baseline="0" dirty="0" err="1" smtClean="0"/>
                        <a:t>efficients</a:t>
                      </a:r>
                      <a:endParaRPr lang="en-US" sz="1800" b="1"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4">
                  <a:txBody>
                    <a:bodyPr/>
                    <a:lstStyle/>
                    <a:p>
                      <a:pPr algn="ctr"/>
                      <a:r>
                        <a:rPr lang="en-US" sz="2000" i="1" dirty="0" smtClean="0"/>
                        <a:t>1000 </a:t>
                      </a:r>
                      <a:endParaRPr lang="en-US" sz="20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66500368"/>
                  </a:ext>
                </a:extLst>
              </a:tr>
            </a:tbl>
          </a:graphicData>
        </a:graphic>
      </p:graphicFrame>
    </p:spTree>
    <p:extLst>
      <p:ext uri="{BB962C8B-B14F-4D97-AF65-F5344CB8AC3E}">
        <p14:creationId xmlns:p14="http://schemas.microsoft.com/office/powerpoint/2010/main" val="3049960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239500"/>
            <a:ext cx="10515600" cy="972590"/>
          </a:xfrm>
        </p:spPr>
        <p:txBody>
          <a:bodyPr/>
          <a:lstStyle/>
          <a:p>
            <a:r>
              <a:rPr lang="en-US" b="1" dirty="0" smtClean="0"/>
              <a:t>Part 2 – eligible admissions in 2018-2019</a:t>
            </a:r>
            <a:endParaRPr lang="en-US" b="1" dirty="0"/>
          </a:p>
        </p:txBody>
      </p:sp>
      <p:sp>
        <p:nvSpPr>
          <p:cNvPr id="2" name="Content Placeholder 1"/>
          <p:cNvSpPr>
            <a:spLocks noGrp="1"/>
          </p:cNvSpPr>
          <p:nvPr>
            <p:ph idx="1"/>
          </p:nvPr>
        </p:nvSpPr>
        <p:spPr>
          <a:xfrm>
            <a:off x="970723" y="2118923"/>
            <a:ext cx="7785088" cy="3881904"/>
          </a:xfrm>
        </p:spPr>
        <p:txBody>
          <a:bodyPr/>
          <a:lstStyle/>
          <a:p>
            <a:pPr>
              <a:buFont typeface="Wingdings" panose="05000000000000000000" pitchFamily="2" charset="2"/>
              <a:buChar char="Ø"/>
            </a:pPr>
            <a:r>
              <a:rPr lang="en-US" sz="2800" dirty="0">
                <a:solidFill>
                  <a:schemeClr val="tx2"/>
                </a:solidFill>
                <a:latin typeface="+mj-lt"/>
                <a:ea typeface="+mj-ea"/>
                <a:cs typeface="+mj-cs"/>
              </a:rPr>
              <a:t>For distributors with declared, approved admissions in 2018 and </a:t>
            </a:r>
            <a:r>
              <a:rPr lang="en-US" sz="2800" dirty="0" smtClean="0">
                <a:solidFill>
                  <a:schemeClr val="tx2"/>
                </a:solidFill>
                <a:latin typeface="+mj-lt"/>
                <a:ea typeface="+mj-ea"/>
                <a:cs typeface="+mj-cs"/>
              </a:rPr>
              <a:t>2019 (calls 27-2018 and 22-2019)</a:t>
            </a:r>
          </a:p>
          <a:p>
            <a:pPr>
              <a:buFont typeface="Wingdings" panose="05000000000000000000" pitchFamily="2" charset="2"/>
              <a:buChar char="Ø"/>
            </a:pPr>
            <a:r>
              <a:rPr lang="en-US" sz="2800" dirty="0" smtClean="0">
                <a:solidFill>
                  <a:srgbClr val="FF0000"/>
                </a:solidFill>
                <a:latin typeface="+mj-lt"/>
                <a:ea typeface="+mj-ea"/>
                <a:cs typeface="+mj-cs"/>
              </a:rPr>
              <a:t>Pre-encoded in the system</a:t>
            </a:r>
          </a:p>
          <a:p>
            <a:pPr>
              <a:buFont typeface="Wingdings" panose="05000000000000000000" pitchFamily="2" charset="2"/>
              <a:buChar char="Ø"/>
            </a:pPr>
            <a:r>
              <a:rPr lang="en-US" sz="2800" dirty="0" smtClean="0">
                <a:solidFill>
                  <a:schemeClr val="tx2"/>
                </a:solidFill>
                <a:latin typeface="+mj-lt"/>
                <a:ea typeface="+mj-ea"/>
                <a:cs typeface="+mj-cs"/>
              </a:rPr>
              <a:t>50% of the average of all eligible admissions in 2018 and 2019 (the calculation is done in the system)</a:t>
            </a:r>
            <a:endParaRPr lang="en-US" sz="2800" dirty="0">
              <a:solidFill>
                <a:schemeClr val="tx2"/>
              </a:solidFill>
              <a:latin typeface="+mj-lt"/>
              <a:ea typeface="+mj-ea"/>
              <a:cs typeface="+mj-cs"/>
            </a:endParaRPr>
          </a:p>
          <a:p>
            <a:endParaRPr lang="en-GB" dirty="0"/>
          </a:p>
        </p:txBody>
      </p:sp>
      <p:pic>
        <p:nvPicPr>
          <p:cNvPr id="4" name="Picture 3"/>
          <p:cNvPicPr>
            <a:picLocks noChangeAspect="1"/>
          </p:cNvPicPr>
          <p:nvPr/>
        </p:nvPicPr>
        <p:blipFill>
          <a:blip r:embed="rId2"/>
          <a:stretch>
            <a:fillRect/>
          </a:stretch>
        </p:blipFill>
        <p:spPr>
          <a:xfrm>
            <a:off x="8928699" y="2664484"/>
            <a:ext cx="2857500" cy="1943100"/>
          </a:xfrm>
          <a:prstGeom prst="rect">
            <a:avLst/>
          </a:prstGeom>
        </p:spPr>
      </p:pic>
    </p:spTree>
    <p:extLst>
      <p:ext uri="{BB962C8B-B14F-4D97-AF65-F5344CB8AC3E}">
        <p14:creationId xmlns:p14="http://schemas.microsoft.com/office/powerpoint/2010/main" val="1446344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0345" y="1735852"/>
            <a:ext cx="10815700" cy="4290853"/>
          </a:xfrm>
        </p:spPr>
        <p:txBody>
          <a:bodyPr/>
          <a:lstStyle/>
          <a:p>
            <a:pPr>
              <a:buFont typeface="Wingdings" panose="05000000000000000000" pitchFamily="2" charset="2"/>
              <a:buChar char="Ø"/>
            </a:pPr>
            <a:r>
              <a:rPr lang="en-US" sz="2800" kern="0" dirty="0" smtClean="0">
                <a:solidFill>
                  <a:srgbClr val="034EA2"/>
                </a:solidFill>
                <a:latin typeface="Sans serif"/>
              </a:rPr>
              <a:t>New this year: reinvestment on </a:t>
            </a:r>
            <a:r>
              <a:rPr lang="en-US" sz="2800" b="1" kern="0" dirty="0" smtClean="0">
                <a:solidFill>
                  <a:srgbClr val="034EA2"/>
                </a:solidFill>
                <a:latin typeface="Sans serif"/>
              </a:rPr>
              <a:t>maximum 12 films</a:t>
            </a:r>
          </a:p>
          <a:p>
            <a:pPr>
              <a:buFont typeface="Wingdings" panose="05000000000000000000" pitchFamily="2" charset="2"/>
              <a:buChar char="Ø"/>
            </a:pPr>
            <a:r>
              <a:rPr lang="en-US" sz="2800" b="1" kern="0" dirty="0" smtClean="0">
                <a:solidFill>
                  <a:srgbClr val="034EA2"/>
                </a:solidFill>
                <a:latin typeface="Sans serif"/>
              </a:rPr>
              <a:t>Eligible activity 1</a:t>
            </a:r>
            <a:r>
              <a:rPr lang="en-US" sz="2800" kern="0" dirty="0" smtClean="0">
                <a:solidFill>
                  <a:srgbClr val="034EA2"/>
                </a:solidFill>
                <a:latin typeface="Sans serif"/>
              </a:rPr>
              <a:t>: investment in co-production</a:t>
            </a:r>
          </a:p>
          <a:p>
            <a:pPr>
              <a:buFont typeface="Wingdings" panose="05000000000000000000" pitchFamily="2" charset="2"/>
              <a:buChar char="Ø"/>
            </a:pPr>
            <a:r>
              <a:rPr lang="en-US" sz="2800" b="1" kern="0" dirty="0" smtClean="0">
                <a:solidFill>
                  <a:srgbClr val="034EA2"/>
                </a:solidFill>
                <a:latin typeface="Sans serif"/>
              </a:rPr>
              <a:t>Eligible activity 2</a:t>
            </a:r>
            <a:r>
              <a:rPr lang="en-US" sz="2800" kern="0" dirty="0" smtClean="0">
                <a:solidFill>
                  <a:srgbClr val="034EA2"/>
                </a:solidFill>
                <a:latin typeface="Sans serif"/>
              </a:rPr>
              <a:t>: investment in acquisition of distribution rights</a:t>
            </a:r>
          </a:p>
          <a:p>
            <a:pPr>
              <a:buFont typeface="Wingdings" panose="05000000000000000000" pitchFamily="2" charset="2"/>
              <a:buChar char="Ø"/>
            </a:pPr>
            <a:r>
              <a:rPr lang="en-US" sz="2800" b="1" kern="0" dirty="0" smtClean="0">
                <a:solidFill>
                  <a:srgbClr val="034EA2"/>
                </a:solidFill>
                <a:latin typeface="Sans serif"/>
              </a:rPr>
              <a:t>Eligible activity 3</a:t>
            </a:r>
            <a:r>
              <a:rPr lang="en-US" sz="2800" kern="0" dirty="0" smtClean="0">
                <a:solidFill>
                  <a:srgbClr val="034EA2"/>
                </a:solidFill>
                <a:latin typeface="Sans serif"/>
              </a:rPr>
              <a:t>: promotion, marketing and advertising (at least 25% to be reinvested in this activity)</a:t>
            </a:r>
          </a:p>
          <a:p>
            <a:pPr>
              <a:buFont typeface="Wingdings" panose="05000000000000000000" pitchFamily="2" charset="2"/>
              <a:buChar char="Ø"/>
            </a:pPr>
            <a:r>
              <a:rPr lang="en-US" sz="2800" kern="0" dirty="0" smtClean="0">
                <a:solidFill>
                  <a:srgbClr val="034EA2"/>
                </a:solidFill>
                <a:latin typeface="Sans serif"/>
              </a:rPr>
              <a:t>Eligible activities </a:t>
            </a:r>
            <a:r>
              <a:rPr lang="en-US" sz="2800" b="1" kern="0" dirty="0" smtClean="0">
                <a:solidFill>
                  <a:srgbClr val="034EA2"/>
                </a:solidFill>
                <a:latin typeface="Sans serif"/>
              </a:rPr>
              <a:t>cannot</a:t>
            </a:r>
            <a:r>
              <a:rPr lang="en-US" sz="2800" kern="0" dirty="0" smtClean="0">
                <a:solidFill>
                  <a:srgbClr val="034EA2"/>
                </a:solidFill>
                <a:latin typeface="Sans serif"/>
              </a:rPr>
              <a:t> include personnel work and travel arrangements </a:t>
            </a:r>
          </a:p>
          <a:p>
            <a:pPr>
              <a:buFont typeface="Wingdings" panose="05000000000000000000" pitchFamily="2" charset="2"/>
              <a:buChar char="Ø"/>
            </a:pPr>
            <a:endParaRPr lang="en-US" sz="3200" kern="0" dirty="0" smtClean="0">
              <a:solidFill>
                <a:srgbClr val="034EA2"/>
              </a:solidFill>
              <a:latin typeface="Sans serif"/>
            </a:endParaRPr>
          </a:p>
        </p:txBody>
      </p:sp>
      <p:sp>
        <p:nvSpPr>
          <p:cNvPr id="3" name="Title 2"/>
          <p:cNvSpPr>
            <a:spLocks noGrp="1"/>
          </p:cNvSpPr>
          <p:nvPr>
            <p:ph type="title"/>
          </p:nvPr>
        </p:nvSpPr>
        <p:spPr/>
        <p:txBody>
          <a:bodyPr/>
          <a:lstStyle/>
          <a:p>
            <a:r>
              <a:rPr lang="en-US" b="1" dirty="0" smtClean="0"/>
              <a:t>Eligible re-investment activities</a:t>
            </a:r>
            <a:endParaRPr lang="en-US" b="1" dirty="0"/>
          </a:p>
        </p:txBody>
      </p:sp>
      <p:pic>
        <p:nvPicPr>
          <p:cNvPr id="4" name="Picture 3"/>
          <p:cNvPicPr>
            <a:picLocks noChangeAspect="1"/>
          </p:cNvPicPr>
          <p:nvPr/>
        </p:nvPicPr>
        <p:blipFill>
          <a:blip r:embed="rId3"/>
          <a:stretch>
            <a:fillRect/>
          </a:stretch>
        </p:blipFill>
        <p:spPr>
          <a:xfrm>
            <a:off x="9622047" y="1429119"/>
            <a:ext cx="1480149" cy="1403674"/>
          </a:xfrm>
          <a:prstGeom prst="rect">
            <a:avLst/>
          </a:prstGeom>
        </p:spPr>
      </p:pic>
    </p:spTree>
    <p:extLst>
      <p:ext uri="{BB962C8B-B14F-4D97-AF65-F5344CB8AC3E}">
        <p14:creationId xmlns:p14="http://schemas.microsoft.com/office/powerpoint/2010/main" val="154425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3639" y="2125014"/>
            <a:ext cx="11242406" cy="3901691"/>
          </a:xfrm>
        </p:spPr>
        <p:txBody>
          <a:bodyPr/>
          <a:lstStyle/>
          <a:p>
            <a:pPr>
              <a:buFont typeface="Wingdings" panose="05000000000000000000" pitchFamily="2" charset="2"/>
              <a:buChar char="Ø"/>
            </a:pPr>
            <a:r>
              <a:rPr lang="en-US" sz="2800" kern="0" dirty="0" smtClean="0">
                <a:solidFill>
                  <a:srgbClr val="034EA2"/>
                </a:solidFill>
                <a:latin typeface="Sans serif"/>
              </a:rPr>
              <a:t>After date of grant signature </a:t>
            </a:r>
          </a:p>
          <a:p>
            <a:pPr>
              <a:buFont typeface="Wingdings" panose="05000000000000000000" pitchFamily="2" charset="2"/>
              <a:buChar char="Ø"/>
            </a:pPr>
            <a:r>
              <a:rPr lang="en-US" sz="2800" kern="0" dirty="0" smtClean="0">
                <a:solidFill>
                  <a:srgbClr val="034EA2"/>
                </a:solidFill>
                <a:latin typeface="Sans serif"/>
              </a:rPr>
              <a:t>Exceptionally, can be earlier if duly justified</a:t>
            </a:r>
          </a:p>
          <a:p>
            <a:pPr>
              <a:buFont typeface="Wingdings" panose="05000000000000000000" pitchFamily="2" charset="2"/>
              <a:buChar char="Ø"/>
            </a:pPr>
            <a:r>
              <a:rPr lang="en-US" sz="2800" kern="0" dirty="0" smtClean="0">
                <a:solidFill>
                  <a:srgbClr val="034EA2"/>
                </a:solidFill>
                <a:latin typeface="Sans serif"/>
              </a:rPr>
              <a:t>Never earlier than proposal submission date</a:t>
            </a:r>
          </a:p>
          <a:p>
            <a:pPr>
              <a:buFont typeface="Wingdings" panose="05000000000000000000" pitchFamily="2" charset="2"/>
              <a:buChar char="Ø"/>
            </a:pPr>
            <a:r>
              <a:rPr lang="en-US" sz="2800" kern="0" dirty="0" smtClean="0">
                <a:solidFill>
                  <a:srgbClr val="034EA2"/>
                </a:solidFill>
                <a:latin typeface="Sans serif"/>
              </a:rPr>
              <a:t>Re-submission(s) of proposal – latest date before deadline counts!</a:t>
            </a:r>
          </a:p>
          <a:p>
            <a:pPr>
              <a:buFont typeface="Wingdings" panose="05000000000000000000" pitchFamily="2" charset="2"/>
              <a:buChar char="Ø"/>
            </a:pPr>
            <a:r>
              <a:rPr lang="en-US" sz="2800" kern="0" dirty="0" smtClean="0">
                <a:solidFill>
                  <a:srgbClr val="034EA2"/>
                </a:solidFill>
                <a:latin typeface="Sans serif"/>
              </a:rPr>
              <a:t>Only costs incurred during eligibility period count! </a:t>
            </a:r>
          </a:p>
          <a:p>
            <a:pPr>
              <a:buFont typeface="Wingdings" panose="05000000000000000000" pitchFamily="2" charset="2"/>
              <a:buChar char="Ø"/>
            </a:pPr>
            <a:endParaRPr lang="en-US" sz="3200" kern="0" dirty="0" smtClean="0">
              <a:solidFill>
                <a:srgbClr val="034EA2"/>
              </a:solidFill>
              <a:latin typeface="Sans serif"/>
            </a:endParaRPr>
          </a:p>
        </p:txBody>
      </p:sp>
      <p:sp>
        <p:nvSpPr>
          <p:cNvPr id="3" name="Title 2"/>
          <p:cNvSpPr>
            <a:spLocks noGrp="1"/>
          </p:cNvSpPr>
          <p:nvPr>
            <p:ph type="title"/>
          </p:nvPr>
        </p:nvSpPr>
        <p:spPr/>
        <p:txBody>
          <a:bodyPr/>
          <a:lstStyle/>
          <a:p>
            <a:r>
              <a:rPr lang="en-US" b="1" dirty="0" smtClean="0"/>
              <a:t>Project start date</a:t>
            </a:r>
            <a:endParaRPr lang="en-US" b="1" dirty="0"/>
          </a:p>
        </p:txBody>
      </p:sp>
    </p:spTree>
    <p:extLst>
      <p:ext uri="{BB962C8B-B14F-4D97-AF65-F5344CB8AC3E}">
        <p14:creationId xmlns:p14="http://schemas.microsoft.com/office/powerpoint/2010/main" val="622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8310" y="457200"/>
            <a:ext cx="7082286" cy="2104845"/>
          </a:xfrm>
        </p:spPr>
        <p:txBody>
          <a:bodyPr anchor="ctr"/>
          <a:lstStyle/>
          <a:p>
            <a:pPr marL="0" indent="0" algn="ctr">
              <a:buNone/>
            </a:pPr>
            <a:r>
              <a:rPr lang="en-US" sz="8000" dirty="0" smtClean="0">
                <a:solidFill>
                  <a:schemeClr val="tx2"/>
                </a:solidFill>
                <a:latin typeface="+mj-lt"/>
                <a:ea typeface="+mj-ea"/>
                <a:cs typeface="+mj-cs"/>
              </a:rPr>
              <a:t>Questions?</a:t>
            </a:r>
          </a:p>
          <a:p>
            <a:pPr marL="0" indent="0" algn="ctr">
              <a:buNone/>
            </a:pPr>
            <a:r>
              <a:rPr lang="en-US" sz="4800" i="1" dirty="0" smtClean="0">
                <a:solidFill>
                  <a:schemeClr val="tx2"/>
                </a:solidFill>
                <a:latin typeface="+mj-lt"/>
                <a:ea typeface="+mj-ea"/>
                <a:cs typeface="+mj-cs"/>
              </a:rPr>
              <a:t>Please use the chat function</a:t>
            </a:r>
            <a:endParaRPr lang="en-US" sz="4800" i="1" dirty="0">
              <a:solidFill>
                <a:schemeClr val="tx2"/>
              </a:solidFill>
              <a:latin typeface="+mj-lt"/>
              <a:ea typeface="+mj-ea"/>
              <a:cs typeface="+mj-cs"/>
            </a:endParaRPr>
          </a:p>
        </p:txBody>
      </p:sp>
      <p:pic>
        <p:nvPicPr>
          <p:cNvPr id="5" name="Picture 4"/>
          <p:cNvPicPr>
            <a:picLocks noChangeAspect="1"/>
          </p:cNvPicPr>
          <p:nvPr/>
        </p:nvPicPr>
        <p:blipFill>
          <a:blip r:embed="rId3"/>
          <a:stretch>
            <a:fillRect/>
          </a:stretch>
        </p:blipFill>
        <p:spPr>
          <a:xfrm>
            <a:off x="1544128" y="2222603"/>
            <a:ext cx="3054356" cy="4014296"/>
          </a:xfrm>
          <a:prstGeom prst="rect">
            <a:avLst/>
          </a:prstGeom>
        </p:spPr>
      </p:pic>
      <p:sp>
        <p:nvSpPr>
          <p:cNvPr id="6" name="AutoShape 4" descr="Chat Room Icon #365724 - Free Icons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7910782" y="2647232"/>
            <a:ext cx="2857500" cy="2857500"/>
          </a:xfrm>
          <a:prstGeom prst="rect">
            <a:avLst/>
          </a:prstGeom>
        </p:spPr>
      </p:pic>
    </p:spTree>
    <p:extLst>
      <p:ext uri="{BB962C8B-B14F-4D97-AF65-F5344CB8AC3E}">
        <p14:creationId xmlns:p14="http://schemas.microsoft.com/office/powerpoint/2010/main" val="1889874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524" y="1603482"/>
            <a:ext cx="7374944" cy="3939540"/>
          </a:xfrm>
          <a:prstGeom prst="rect">
            <a:avLst/>
          </a:prstGeom>
          <a:noFill/>
        </p:spPr>
        <p:txBody>
          <a:bodyPr wrap="square" rtlCol="0">
            <a:spAutoFit/>
          </a:bodyPr>
          <a:lstStyle/>
          <a:p>
            <a:pPr marL="342900" indent="-342900">
              <a:lnSpc>
                <a:spcPct val="250000"/>
              </a:lnSpc>
              <a:spcBef>
                <a:spcPts val="600"/>
              </a:spcBef>
              <a:spcAft>
                <a:spcPts val="600"/>
              </a:spcAft>
              <a:buFont typeface="+mj-lt"/>
              <a:buAutoNum type="arabicPeriod"/>
            </a:pPr>
            <a:r>
              <a:rPr lang="en-US" sz="1600" dirty="0" smtClean="0">
                <a:solidFill>
                  <a:srgbClr val="024EA2"/>
                </a:solidFill>
              </a:rPr>
              <a:t>Key features</a:t>
            </a:r>
          </a:p>
          <a:p>
            <a:pPr marL="342900" indent="-342900">
              <a:lnSpc>
                <a:spcPct val="250000"/>
              </a:lnSpc>
              <a:spcBef>
                <a:spcPts val="600"/>
              </a:spcBef>
              <a:spcAft>
                <a:spcPts val="600"/>
              </a:spcAft>
              <a:buFont typeface="+mj-lt"/>
              <a:buAutoNum type="arabicPeriod"/>
            </a:pPr>
            <a:r>
              <a:rPr lang="en-US" sz="1600" dirty="0" smtClean="0">
                <a:solidFill>
                  <a:srgbClr val="024EA2"/>
                </a:solidFill>
              </a:rPr>
              <a:t>Structure of </a:t>
            </a:r>
            <a:r>
              <a:rPr lang="en-US" sz="1600" dirty="0">
                <a:solidFill>
                  <a:srgbClr val="024EA2"/>
                </a:solidFill>
              </a:rPr>
              <a:t>the call + Q&amp;A</a:t>
            </a:r>
          </a:p>
          <a:p>
            <a:pPr marL="342900" indent="-342900">
              <a:lnSpc>
                <a:spcPct val="250000"/>
              </a:lnSpc>
              <a:spcBef>
                <a:spcPts val="600"/>
              </a:spcBef>
              <a:spcAft>
                <a:spcPts val="600"/>
              </a:spcAft>
              <a:buFont typeface="+mj-lt"/>
              <a:buAutoNum type="arabicPeriod"/>
            </a:pPr>
            <a:r>
              <a:rPr lang="en-US" sz="2000" b="1" dirty="0">
                <a:solidFill>
                  <a:srgbClr val="024EA2"/>
                </a:solidFill>
              </a:rPr>
              <a:t>MEDIA database - how generate your admissions + Q&amp;A</a:t>
            </a:r>
          </a:p>
          <a:p>
            <a:pPr marL="342900" indent="-342900">
              <a:lnSpc>
                <a:spcPct val="250000"/>
              </a:lnSpc>
              <a:spcBef>
                <a:spcPts val="600"/>
              </a:spcBef>
              <a:spcAft>
                <a:spcPts val="600"/>
              </a:spcAft>
              <a:buFont typeface="+mj-lt"/>
              <a:buAutoNum type="arabicPeriod"/>
            </a:pPr>
            <a:r>
              <a:rPr lang="en-US" sz="1600" dirty="0" smtClean="0">
                <a:solidFill>
                  <a:srgbClr val="024EA2"/>
                </a:solidFill>
              </a:rPr>
              <a:t>Introduction </a:t>
            </a:r>
            <a:r>
              <a:rPr lang="en-US" sz="1600" dirty="0">
                <a:solidFill>
                  <a:srgbClr val="024EA2"/>
                </a:solidFill>
              </a:rPr>
              <a:t>to the submission </a:t>
            </a:r>
            <a:r>
              <a:rPr lang="en-US" sz="1600" dirty="0" smtClean="0">
                <a:solidFill>
                  <a:srgbClr val="024EA2"/>
                </a:solidFill>
              </a:rPr>
              <a:t>system in e-Grants </a:t>
            </a:r>
            <a:r>
              <a:rPr lang="en-US" sz="1600" dirty="0">
                <a:solidFill>
                  <a:srgbClr val="024EA2"/>
                </a:solidFill>
              </a:rPr>
              <a:t>+ </a:t>
            </a:r>
            <a:r>
              <a:rPr lang="en-US" sz="1600" dirty="0" smtClean="0">
                <a:solidFill>
                  <a:srgbClr val="024EA2"/>
                </a:solidFill>
              </a:rPr>
              <a:t>Q&amp;A</a:t>
            </a:r>
          </a:p>
          <a:p>
            <a:pPr marL="342900" indent="-342900">
              <a:lnSpc>
                <a:spcPct val="250000"/>
              </a:lnSpc>
              <a:spcBef>
                <a:spcPts val="600"/>
              </a:spcBef>
              <a:spcAft>
                <a:spcPts val="600"/>
              </a:spcAft>
              <a:buFont typeface="+mj-lt"/>
              <a:buAutoNum type="arabicPeriod"/>
            </a:pPr>
            <a:r>
              <a:rPr lang="en-US" sz="1600" dirty="0" smtClean="0">
                <a:solidFill>
                  <a:srgbClr val="024EA2"/>
                </a:solidFill>
              </a:rPr>
              <a:t>Tips </a:t>
            </a:r>
            <a:r>
              <a:rPr lang="en-US" sz="1600" dirty="0">
                <a:solidFill>
                  <a:srgbClr val="024EA2"/>
                </a:solidFill>
              </a:rPr>
              <a:t>for proposal </a:t>
            </a:r>
            <a:r>
              <a:rPr lang="en-US" sz="1600" dirty="0" smtClean="0">
                <a:solidFill>
                  <a:srgbClr val="024EA2"/>
                </a:solidFill>
              </a:rPr>
              <a:t>preparation</a:t>
            </a:r>
            <a:endParaRPr lang="en-US" sz="1600" dirty="0">
              <a:solidFill>
                <a:srgbClr val="024EA2"/>
              </a:solidFill>
            </a:endParaRPr>
          </a:p>
        </p:txBody>
      </p:sp>
      <p:pic>
        <p:nvPicPr>
          <p:cNvPr id="4" name="Picture 3"/>
          <p:cNvPicPr>
            <a:picLocks noChangeAspect="1"/>
          </p:cNvPicPr>
          <p:nvPr/>
        </p:nvPicPr>
        <p:blipFill>
          <a:blip r:embed="rId3"/>
          <a:stretch>
            <a:fillRect/>
          </a:stretch>
        </p:blipFill>
        <p:spPr>
          <a:xfrm>
            <a:off x="8059468" y="2305451"/>
            <a:ext cx="3757559" cy="3025673"/>
          </a:xfrm>
          <a:prstGeom prst="rect">
            <a:avLst/>
          </a:prstGeom>
        </p:spPr>
      </p:pic>
      <p:sp>
        <p:nvSpPr>
          <p:cNvPr id="5" name="Right Arrow 4"/>
          <p:cNvSpPr/>
          <p:nvPr/>
        </p:nvSpPr>
        <p:spPr>
          <a:xfrm>
            <a:off x="170606" y="3573252"/>
            <a:ext cx="513918" cy="11857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pic>
        <p:nvPicPr>
          <p:cNvPr id="6" name="Picture 5"/>
          <p:cNvPicPr>
            <a:picLocks noChangeAspect="1"/>
          </p:cNvPicPr>
          <p:nvPr/>
        </p:nvPicPr>
        <p:blipFill>
          <a:blip r:embed="rId4"/>
          <a:stretch>
            <a:fillRect/>
          </a:stretch>
        </p:blipFill>
        <p:spPr>
          <a:xfrm>
            <a:off x="63352" y="3450392"/>
            <a:ext cx="621172" cy="482864"/>
          </a:xfrm>
          <a:prstGeom prst="rect">
            <a:avLst/>
          </a:prstGeom>
        </p:spPr>
      </p:pic>
      <p:pic>
        <p:nvPicPr>
          <p:cNvPr id="11" name="Picture 10"/>
          <p:cNvPicPr>
            <a:picLocks noChangeAspect="1"/>
          </p:cNvPicPr>
          <p:nvPr/>
        </p:nvPicPr>
        <p:blipFill rotWithShape="1">
          <a:blip r:embed="rId5"/>
          <a:srcRect t="22386" b="34819"/>
          <a:stretch/>
        </p:blipFill>
        <p:spPr>
          <a:xfrm>
            <a:off x="1152345" y="250166"/>
            <a:ext cx="4394440" cy="1199072"/>
          </a:xfrm>
          <a:prstGeom prst="rect">
            <a:avLst/>
          </a:prstGeom>
        </p:spPr>
      </p:pic>
    </p:spTree>
    <p:extLst>
      <p:ext uri="{BB962C8B-B14F-4D97-AF65-F5344CB8AC3E}">
        <p14:creationId xmlns:p14="http://schemas.microsoft.com/office/powerpoint/2010/main" val="3097139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215264" y="-436550"/>
            <a:ext cx="10065224" cy="6620510"/>
          </a:xfrm>
        </p:spPr>
        <p:txBody>
          <a:bodyPr>
            <a:noAutofit/>
          </a:bodyPr>
          <a:lstStyle/>
          <a:p>
            <a:pPr algn="ctr"/>
            <a:r>
              <a:rPr lang="fr-BE" altLang="en-US" sz="4800" b="1" kern="0" dirty="0">
                <a:solidFill>
                  <a:srgbClr val="FFD624"/>
                </a:solidFill>
                <a:latin typeface="Sans serif"/>
              </a:rPr>
              <a:t/>
            </a:r>
            <a:br>
              <a:rPr lang="fr-BE" altLang="en-US" sz="4800" b="1" kern="0" dirty="0">
                <a:solidFill>
                  <a:srgbClr val="FFD624"/>
                </a:solidFill>
                <a:latin typeface="Sans serif"/>
              </a:rPr>
            </a:br>
            <a:r>
              <a:rPr lang="fr-BE" altLang="en-US" sz="4800" b="1" kern="0" dirty="0">
                <a:solidFill>
                  <a:srgbClr val="FFD624"/>
                </a:solidFill>
                <a:latin typeface="Sans serif"/>
              </a:rPr>
              <a:t/>
            </a:r>
            <a:br>
              <a:rPr lang="fr-BE" altLang="en-US" sz="4800" b="1" kern="0" dirty="0">
                <a:solidFill>
                  <a:srgbClr val="FFD624"/>
                </a:solidFill>
                <a:latin typeface="Sans serif"/>
              </a:rPr>
            </a:br>
            <a:r>
              <a:rPr lang="fr-BE" altLang="en-US" sz="4800" b="1" kern="0" dirty="0">
                <a:solidFill>
                  <a:srgbClr val="FFD624"/>
                </a:solidFill>
                <a:latin typeface="Sans serif"/>
              </a:rPr>
              <a:t/>
            </a:r>
            <a:br>
              <a:rPr lang="fr-BE" altLang="en-US" sz="4800" b="1" kern="0" dirty="0">
                <a:solidFill>
                  <a:srgbClr val="FFD624"/>
                </a:solidFill>
                <a:latin typeface="Sans serif"/>
              </a:rPr>
            </a:br>
            <a:r>
              <a:rPr lang="en-US" altLang="en-US" sz="2400" kern="0" dirty="0">
                <a:solidFill>
                  <a:srgbClr val="FFFFFF"/>
                </a:solidFill>
              </a:rPr>
              <a:t/>
            </a:r>
            <a:br>
              <a:rPr lang="en-US" altLang="en-US" sz="2400" kern="0" dirty="0">
                <a:solidFill>
                  <a:srgbClr val="FFFFFF"/>
                </a:solidFill>
              </a:rPr>
            </a:br>
            <a:endParaRPr lang="en-GB" sz="2400" dirty="0"/>
          </a:p>
        </p:txBody>
      </p:sp>
      <p:sp>
        <p:nvSpPr>
          <p:cNvPr id="5" name="Text Placeholder 7"/>
          <p:cNvSpPr txBox="1">
            <a:spLocks/>
          </p:cNvSpPr>
          <p:nvPr/>
        </p:nvSpPr>
        <p:spPr>
          <a:xfrm>
            <a:off x="901251" y="6183960"/>
            <a:ext cx="5040313" cy="528998"/>
          </a:xfrm>
          <a:prstGeom prst="rect">
            <a:avLst/>
          </a:prstGeom>
        </p:spPr>
        <p:txBody>
          <a:bodyPr vert="horz" lIns="91440" tIns="45720" rIns="91440" bIns="45720" rtlCol="0">
            <a:noAutofit/>
          </a:bodyPr>
          <a:lstStyle>
            <a:lvl1pPr marL="0" indent="0" algn="r" defTabSz="914400" rtl="0" eaLnBrk="1" latinLnBrk="0" hangingPunct="1">
              <a:lnSpc>
                <a:spcPct val="100000"/>
              </a:lnSpc>
              <a:spcBef>
                <a:spcPts val="0"/>
              </a:spcBef>
              <a:spcAft>
                <a:spcPts val="1800"/>
              </a:spcAft>
              <a:buClr>
                <a:schemeClr val="tx2"/>
              </a:buClr>
              <a:buFontTx/>
              <a:buNone/>
              <a:defRPr sz="2200" i="1" kern="1200">
                <a:solidFill>
                  <a:schemeClr val="bg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000" dirty="0" smtClean="0"/>
              <a:t>European Education and Culture </a:t>
            </a:r>
            <a:br>
              <a:rPr lang="en-GB" sz="2000" dirty="0" smtClean="0"/>
            </a:br>
            <a:r>
              <a:rPr lang="en-GB" sz="2000" dirty="0" smtClean="0"/>
              <a:t>Executive Agency</a:t>
            </a:r>
            <a:endParaRPr lang="en-GB" sz="2000" dirty="0"/>
          </a:p>
        </p:txBody>
      </p:sp>
      <p:sp>
        <p:nvSpPr>
          <p:cNvPr id="4" name="Title 1"/>
          <p:cNvSpPr txBox="1">
            <a:spLocks/>
          </p:cNvSpPr>
          <p:nvPr/>
        </p:nvSpPr>
        <p:spPr>
          <a:xfrm>
            <a:off x="1419021" y="1512282"/>
            <a:ext cx="8956792" cy="436592"/>
          </a:xfrm>
          <a:prstGeom prst="rect">
            <a:avLst/>
          </a:prstGeom>
        </p:spPr>
        <p:txBody>
          <a:bodyPr vert="horz" wrap="none" lIns="91440" tIns="45720" rIns="91440" bIns="0" rtlCol="0" anchor="t" anchorCtr="0">
            <a:noAutofit/>
          </a:bodyPr>
          <a:lstStyle>
            <a:lvl1pPr algn="l" defTabSz="914400" rtl="0" eaLnBrk="1" latinLnBrk="0" hangingPunct="1">
              <a:lnSpc>
                <a:spcPct val="90000"/>
              </a:lnSpc>
              <a:spcBef>
                <a:spcPct val="0"/>
              </a:spcBef>
              <a:buNone/>
              <a:defRPr sz="6000" b="0" kern="1200">
                <a:solidFill>
                  <a:schemeClr val="bg1"/>
                </a:solidFill>
                <a:latin typeface="+mj-lt"/>
                <a:ea typeface="+mj-ea"/>
                <a:cs typeface="+mj-cs"/>
              </a:defRPr>
            </a:lvl1pPr>
          </a:lstStyle>
          <a:p>
            <a:pPr algn="ctr"/>
            <a:r>
              <a:rPr lang="fr-BE" sz="4200" b="1" kern="0" dirty="0">
                <a:solidFill>
                  <a:srgbClr val="FFFFFF"/>
                </a:solidFill>
              </a:rPr>
              <a:t>Information session </a:t>
            </a:r>
            <a:endParaRPr lang="fr-BE" sz="4200" b="1" kern="0" dirty="0" smtClean="0">
              <a:solidFill>
                <a:srgbClr val="FFFFFF"/>
              </a:solidFill>
            </a:endParaRPr>
          </a:p>
          <a:p>
            <a:pPr algn="ctr"/>
            <a:r>
              <a:rPr lang="fr-BE" sz="4200" b="1" kern="0" dirty="0">
                <a:solidFill>
                  <a:srgbClr val="FFD624"/>
                </a:solidFill>
              </a:rPr>
              <a:t>European Film Distribution</a:t>
            </a:r>
          </a:p>
          <a:p>
            <a:pPr algn="ctr"/>
            <a:r>
              <a:rPr lang="fr-BE" sz="4200" b="1" kern="0" dirty="0">
                <a:solidFill>
                  <a:srgbClr val="FFFFFF"/>
                </a:solidFill>
              </a:rPr>
              <a:t>9 </a:t>
            </a:r>
            <a:r>
              <a:rPr lang="fr-BE" sz="4200" b="1" kern="0" dirty="0" err="1">
                <a:solidFill>
                  <a:srgbClr val="FFFFFF"/>
                </a:solidFill>
              </a:rPr>
              <a:t>February</a:t>
            </a:r>
            <a:r>
              <a:rPr lang="fr-BE" sz="4200" b="1" kern="0" dirty="0">
                <a:solidFill>
                  <a:srgbClr val="FFFFFF"/>
                </a:solidFill>
              </a:rPr>
              <a:t> 2022 </a:t>
            </a:r>
            <a:endParaRPr lang="en-US" sz="4200" b="1" kern="0" dirty="0">
              <a:solidFill>
                <a:srgbClr val="FFFFFF"/>
              </a:solidFill>
            </a:endParaRPr>
          </a:p>
        </p:txBody>
      </p:sp>
      <p:sp>
        <p:nvSpPr>
          <p:cNvPr id="2" name="TextBox 1"/>
          <p:cNvSpPr txBox="1"/>
          <p:nvPr/>
        </p:nvSpPr>
        <p:spPr>
          <a:xfrm>
            <a:off x="1419020" y="3387144"/>
            <a:ext cx="10326511" cy="2585323"/>
          </a:xfrm>
          <a:prstGeom prst="rect">
            <a:avLst/>
          </a:prstGeom>
          <a:noFill/>
        </p:spPr>
        <p:txBody>
          <a:bodyPr wrap="square" rtlCol="0">
            <a:spAutoFit/>
          </a:bodyPr>
          <a:lstStyle/>
          <a:p>
            <a:pPr algn="just"/>
            <a:r>
              <a:rPr lang="en-US" sz="2400" b="1" dirty="0">
                <a:solidFill>
                  <a:schemeClr val="bg1"/>
                </a:solidFill>
              </a:rPr>
              <a:t>This info session will be recorded using </a:t>
            </a:r>
            <a:r>
              <a:rPr lang="en-US" sz="2400" b="1" dirty="0" smtClean="0">
                <a:solidFill>
                  <a:schemeClr val="bg1"/>
                </a:solidFill>
              </a:rPr>
              <a:t>WebEx for </a:t>
            </a:r>
            <a:r>
              <a:rPr lang="en-US" sz="2400" b="1" dirty="0">
                <a:solidFill>
                  <a:schemeClr val="bg1"/>
                </a:solidFill>
              </a:rPr>
              <a:t>the purpose of </a:t>
            </a:r>
            <a:r>
              <a:rPr lang="en-US" sz="2400" b="1" dirty="0" smtClean="0">
                <a:solidFill>
                  <a:srgbClr val="FF0000"/>
                </a:solidFill>
              </a:rPr>
              <a:t> </a:t>
            </a:r>
            <a:r>
              <a:rPr lang="en-US" sz="2400" b="1" dirty="0">
                <a:solidFill>
                  <a:schemeClr val="bg1"/>
                </a:solidFill>
              </a:rPr>
              <a:t>publication on </a:t>
            </a:r>
            <a:r>
              <a:rPr lang="en-GB" sz="2400" b="1" dirty="0" smtClean="0">
                <a:solidFill>
                  <a:schemeClr val="bg1"/>
                </a:solidFill>
              </a:rPr>
              <a:t>EACEA’s website. Only the presentations will be recorded: the Q&amp;A sections will not be recorded.</a:t>
            </a:r>
            <a:endParaRPr lang="en-GB" sz="2400" b="1" dirty="0">
              <a:solidFill>
                <a:schemeClr val="bg1"/>
              </a:solidFill>
            </a:endParaRPr>
          </a:p>
          <a:p>
            <a:pPr algn="just"/>
            <a:endParaRPr lang="en-GB" sz="2400" b="1" dirty="0">
              <a:solidFill>
                <a:schemeClr val="bg1"/>
              </a:solidFill>
            </a:endParaRPr>
          </a:p>
          <a:p>
            <a:pPr algn="just"/>
            <a:r>
              <a:rPr lang="en-GB" sz="2400" b="1" dirty="0">
                <a:solidFill>
                  <a:schemeClr val="bg1"/>
                </a:solidFill>
              </a:rPr>
              <a:t>Please refer to the Data Protection Notice of the event for more information.</a:t>
            </a:r>
          </a:p>
          <a:p>
            <a:endParaRPr lang="en-GB" dirty="0"/>
          </a:p>
        </p:txBody>
      </p:sp>
    </p:spTree>
    <p:extLst>
      <p:ext uri="{BB962C8B-B14F-4D97-AF65-F5344CB8AC3E}">
        <p14:creationId xmlns:p14="http://schemas.microsoft.com/office/powerpoint/2010/main" val="1106987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1187669" y="1128948"/>
            <a:ext cx="9816661" cy="79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lvl="0" algn="ctr">
              <a:defRPr/>
            </a:pPr>
            <a:endParaRPr kumimoji="0" lang="en-GB" altLang="en-US" sz="2800" b="1" i="0" u="none" strike="noStrike" kern="0" cap="none" spc="0" normalizeH="0" baseline="0" noProof="0" dirty="0">
              <a:ln>
                <a:noFill/>
              </a:ln>
              <a:solidFill>
                <a:srgbClr val="024B9C"/>
              </a:solidFill>
              <a:effectLst/>
              <a:uLnTx/>
              <a:uFillTx/>
              <a:latin typeface="Sans serif"/>
              <a:ea typeface="+mj-ea"/>
              <a:cs typeface="+mj-cs"/>
            </a:endParaRPr>
          </a:p>
        </p:txBody>
      </p:sp>
      <p:sp>
        <p:nvSpPr>
          <p:cNvPr id="2" name="Title 1"/>
          <p:cNvSpPr>
            <a:spLocks noGrp="1"/>
          </p:cNvSpPr>
          <p:nvPr>
            <p:ph type="title"/>
          </p:nvPr>
        </p:nvSpPr>
        <p:spPr>
          <a:xfrm>
            <a:off x="838199" y="277975"/>
            <a:ext cx="10515600" cy="782357"/>
          </a:xfrm>
        </p:spPr>
        <p:txBody>
          <a:bodyPr/>
          <a:lstStyle/>
          <a:p>
            <a:r>
              <a:rPr lang="en-US" sz="3600" dirty="0" smtClean="0"/>
              <a:t>Click on ‘Edit MEDIA DB’ in the submission system</a:t>
            </a:r>
            <a:endParaRPr lang="en-US" sz="3600" dirty="0"/>
          </a:p>
        </p:txBody>
      </p:sp>
      <p:pic>
        <p:nvPicPr>
          <p:cNvPr id="9" name="Picture 8"/>
          <p:cNvPicPr>
            <a:picLocks noChangeAspect="1"/>
          </p:cNvPicPr>
          <p:nvPr/>
        </p:nvPicPr>
        <p:blipFill>
          <a:blip r:embed="rId3"/>
          <a:stretch>
            <a:fillRect/>
          </a:stretch>
        </p:blipFill>
        <p:spPr>
          <a:xfrm>
            <a:off x="1040851" y="1524235"/>
            <a:ext cx="8298011" cy="4626626"/>
          </a:xfrm>
          <a:prstGeom prst="rect">
            <a:avLst/>
          </a:prstGeom>
          <a:ln w="228600" cap="sq" cmpd="thickThin">
            <a:solidFill>
              <a:srgbClr val="0356B1"/>
            </a:solidFill>
            <a:prstDash val="solid"/>
            <a:miter lim="800000"/>
          </a:ln>
          <a:effectLst>
            <a:innerShdw blurRad="76200">
              <a:srgbClr val="000000"/>
            </a:innerShdw>
          </a:effectLst>
        </p:spPr>
      </p:pic>
      <p:sp>
        <p:nvSpPr>
          <p:cNvPr id="3" name="Oval 2"/>
          <p:cNvSpPr/>
          <p:nvPr/>
        </p:nvSpPr>
        <p:spPr>
          <a:xfrm>
            <a:off x="2198125" y="2770495"/>
            <a:ext cx="1391236" cy="77345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366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56985" y="1863992"/>
            <a:ext cx="9958947" cy="3626967"/>
          </a:xfrm>
          <a:prstGeom prst="rect">
            <a:avLst/>
          </a:prstGeom>
          <a:ln w="88900" cap="sq" cmpd="thickThin">
            <a:solidFill>
              <a:srgbClr val="0356B1"/>
            </a:solidFill>
            <a:prstDash val="solid"/>
            <a:miter lim="800000"/>
          </a:ln>
          <a:effectLst>
            <a:innerShdw blurRad="76200">
              <a:srgbClr val="000000"/>
            </a:innerShdw>
          </a:effectLst>
        </p:spPr>
      </p:pic>
      <p:sp>
        <p:nvSpPr>
          <p:cNvPr id="3" name="Title 2"/>
          <p:cNvSpPr>
            <a:spLocks noGrp="1"/>
          </p:cNvSpPr>
          <p:nvPr>
            <p:ph type="title"/>
          </p:nvPr>
        </p:nvSpPr>
        <p:spPr>
          <a:xfrm>
            <a:off x="923028" y="129396"/>
            <a:ext cx="11155102" cy="1212936"/>
          </a:xfrm>
        </p:spPr>
        <p:txBody>
          <a:bodyPr/>
          <a:lstStyle/>
          <a:p>
            <a:r>
              <a:rPr lang="en-US" sz="3600" b="1" dirty="0" smtClean="0"/>
              <a:t>Part 1</a:t>
            </a:r>
            <a:br>
              <a:rPr lang="en-US" sz="3600" b="1" dirty="0" smtClean="0"/>
            </a:br>
            <a:r>
              <a:rPr lang="en-US" sz="3600" dirty="0" smtClean="0"/>
              <a:t>Eligible, certified admissions in 2020 and 2021</a:t>
            </a:r>
            <a:endParaRPr lang="en-US" sz="3600" dirty="0"/>
          </a:p>
        </p:txBody>
      </p:sp>
    </p:spTree>
    <p:extLst>
      <p:ext uri="{BB962C8B-B14F-4D97-AF65-F5344CB8AC3E}">
        <p14:creationId xmlns:p14="http://schemas.microsoft.com/office/powerpoint/2010/main" val="2976430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7975" y="110103"/>
            <a:ext cx="10515600" cy="972590"/>
          </a:xfrm>
        </p:spPr>
        <p:txBody>
          <a:bodyPr/>
          <a:lstStyle/>
          <a:p>
            <a:r>
              <a:rPr lang="en-US" sz="3600" b="1" dirty="0" smtClean="0"/>
              <a:t>Search for your film</a:t>
            </a:r>
            <a:endParaRPr lang="en-US" sz="3600" b="1" dirty="0"/>
          </a:p>
        </p:txBody>
      </p:sp>
      <p:pic>
        <p:nvPicPr>
          <p:cNvPr id="6" name="Content Placeholder 5"/>
          <p:cNvPicPr>
            <a:picLocks noGrp="1" noChangeAspect="1"/>
          </p:cNvPicPr>
          <p:nvPr>
            <p:ph idx="1"/>
          </p:nvPr>
        </p:nvPicPr>
        <p:blipFill>
          <a:blip r:embed="rId3"/>
          <a:stretch>
            <a:fillRect/>
          </a:stretch>
        </p:blipFill>
        <p:spPr>
          <a:xfrm>
            <a:off x="1125826" y="1765237"/>
            <a:ext cx="6655201" cy="4394731"/>
          </a:xfrm>
          <a:prstGeom prst="rect">
            <a:avLst/>
          </a:prstGeom>
          <a:ln w="228600" cap="sq" cmpd="thickThin">
            <a:solidFill>
              <a:srgbClr val="0356B1"/>
            </a:solidFill>
            <a:prstDash val="solid"/>
            <a:miter lim="800000"/>
          </a:ln>
          <a:effectLst>
            <a:innerShdw blurRad="76200">
              <a:srgbClr val="000000"/>
            </a:innerShdw>
          </a:effectLst>
        </p:spPr>
      </p:pic>
    </p:spTree>
    <p:extLst>
      <p:ext uri="{BB962C8B-B14F-4D97-AF65-F5344CB8AC3E}">
        <p14:creationId xmlns:p14="http://schemas.microsoft.com/office/powerpoint/2010/main" val="3409891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9129" y="1946393"/>
            <a:ext cx="7500418" cy="3983939"/>
          </a:xfrm>
          <a:prstGeom prst="rect">
            <a:avLst/>
          </a:prstGeom>
          <a:ln w="228600" cap="sq" cmpd="thickThin">
            <a:solidFill>
              <a:srgbClr val="0356B1"/>
            </a:solidFill>
            <a:prstDash val="solid"/>
            <a:miter lim="800000"/>
          </a:ln>
          <a:effectLst>
            <a:innerShdw blurRad="76200">
              <a:srgbClr val="000000"/>
            </a:innerShdw>
          </a:effectLst>
        </p:spPr>
      </p:pic>
      <p:sp>
        <p:nvSpPr>
          <p:cNvPr id="3" name="Title 2"/>
          <p:cNvSpPr>
            <a:spLocks noGrp="1"/>
          </p:cNvSpPr>
          <p:nvPr>
            <p:ph type="title"/>
          </p:nvPr>
        </p:nvSpPr>
        <p:spPr>
          <a:xfrm>
            <a:off x="970722" y="274006"/>
            <a:ext cx="10515600" cy="972590"/>
          </a:xfrm>
        </p:spPr>
        <p:txBody>
          <a:bodyPr/>
          <a:lstStyle/>
          <a:p>
            <a:r>
              <a:rPr lang="en-US" sz="3600" b="1" dirty="0" smtClean="0"/>
              <a:t>Select the film in the list</a:t>
            </a:r>
            <a:endParaRPr lang="en-US" sz="3600" b="1" dirty="0"/>
          </a:p>
        </p:txBody>
      </p:sp>
    </p:spTree>
    <p:extLst>
      <p:ext uri="{BB962C8B-B14F-4D97-AF65-F5344CB8AC3E}">
        <p14:creationId xmlns:p14="http://schemas.microsoft.com/office/powerpoint/2010/main" val="30142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Confirm your selection</a:t>
            </a:r>
            <a:endParaRPr lang="en-US" sz="3600" b="1" dirty="0"/>
          </a:p>
        </p:txBody>
      </p:sp>
      <p:pic>
        <p:nvPicPr>
          <p:cNvPr id="5" name="Picture 4"/>
          <p:cNvPicPr>
            <a:picLocks noChangeAspect="1"/>
          </p:cNvPicPr>
          <p:nvPr/>
        </p:nvPicPr>
        <p:blipFill>
          <a:blip r:embed="rId2"/>
          <a:stretch>
            <a:fillRect/>
          </a:stretch>
        </p:blipFill>
        <p:spPr>
          <a:xfrm>
            <a:off x="1358912" y="1687912"/>
            <a:ext cx="5844144" cy="4338379"/>
          </a:xfrm>
          <a:prstGeom prst="rect">
            <a:avLst/>
          </a:prstGeom>
          <a:ln w="228600" cap="sq" cmpd="thickThin">
            <a:solidFill>
              <a:srgbClr val="0356B1"/>
            </a:solidFill>
            <a:prstDash val="solid"/>
            <a:miter lim="800000"/>
          </a:ln>
          <a:effectLst>
            <a:innerShdw blurRad="76200">
              <a:srgbClr val="000000"/>
            </a:innerShdw>
          </a:effectLst>
        </p:spPr>
      </p:pic>
    </p:spTree>
    <p:extLst>
      <p:ext uri="{BB962C8B-B14F-4D97-AF65-F5344CB8AC3E}">
        <p14:creationId xmlns:p14="http://schemas.microsoft.com/office/powerpoint/2010/main" val="3667304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54505" y="1748296"/>
            <a:ext cx="7866842" cy="4402338"/>
          </a:xfrm>
          <a:prstGeom prst="rect">
            <a:avLst/>
          </a:prstGeom>
          <a:ln w="228600" cap="sq" cmpd="thickThin">
            <a:solidFill>
              <a:srgbClr val="0356B1"/>
            </a:solidFill>
            <a:prstDash val="solid"/>
            <a:miter lim="800000"/>
          </a:ln>
          <a:effectLst>
            <a:innerShdw blurRad="76200">
              <a:srgbClr val="000000"/>
            </a:innerShdw>
          </a:effectLst>
        </p:spPr>
      </p:pic>
      <p:sp>
        <p:nvSpPr>
          <p:cNvPr id="3" name="Title 2"/>
          <p:cNvSpPr>
            <a:spLocks noGrp="1"/>
          </p:cNvSpPr>
          <p:nvPr>
            <p:ph type="title"/>
          </p:nvPr>
        </p:nvSpPr>
        <p:spPr>
          <a:xfrm>
            <a:off x="1000867" y="482860"/>
            <a:ext cx="10515600" cy="782357"/>
          </a:xfrm>
        </p:spPr>
        <p:txBody>
          <a:bodyPr/>
          <a:lstStyle/>
          <a:p>
            <a:r>
              <a:rPr lang="en-US" sz="3600" b="1" dirty="0" smtClean="0"/>
              <a:t>Complete all the fields for your selected film</a:t>
            </a:r>
            <a:endParaRPr lang="en-US" sz="3600" b="1" dirty="0"/>
          </a:p>
        </p:txBody>
      </p:sp>
    </p:spTree>
    <p:extLst>
      <p:ext uri="{BB962C8B-B14F-4D97-AF65-F5344CB8AC3E}">
        <p14:creationId xmlns:p14="http://schemas.microsoft.com/office/powerpoint/2010/main" val="792022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4239" y="325764"/>
            <a:ext cx="10515600" cy="972590"/>
          </a:xfrm>
        </p:spPr>
        <p:txBody>
          <a:bodyPr/>
          <a:lstStyle/>
          <a:p>
            <a:r>
              <a:rPr lang="en-US" sz="3600" b="1" dirty="0" smtClean="0"/>
              <a:t>Add new films to the DB yourself by clicking on ‘Create a new work’</a:t>
            </a:r>
            <a:endParaRPr lang="en-US" sz="3600" b="1" dirty="0"/>
          </a:p>
        </p:txBody>
      </p:sp>
      <p:pic>
        <p:nvPicPr>
          <p:cNvPr id="5" name="Content Placeholder 4"/>
          <p:cNvPicPr>
            <a:picLocks noGrp="1" noChangeAspect="1"/>
          </p:cNvPicPr>
          <p:nvPr>
            <p:ph idx="1"/>
          </p:nvPr>
        </p:nvPicPr>
        <p:blipFill>
          <a:blip r:embed="rId2"/>
          <a:stretch>
            <a:fillRect/>
          </a:stretch>
        </p:blipFill>
        <p:spPr>
          <a:xfrm>
            <a:off x="1324233" y="1791119"/>
            <a:ext cx="6784597" cy="4187186"/>
          </a:xfrm>
          <a:prstGeom prst="rect">
            <a:avLst/>
          </a:prstGeom>
          <a:ln w="228600" cap="sq" cmpd="thickThin">
            <a:solidFill>
              <a:srgbClr val="0356B1"/>
            </a:solidFill>
            <a:prstDash val="solid"/>
            <a:miter lim="800000"/>
          </a:ln>
          <a:effectLst>
            <a:innerShdw blurRad="76200">
              <a:srgbClr val="000000"/>
            </a:innerShdw>
          </a:effectLst>
        </p:spPr>
      </p:pic>
    </p:spTree>
    <p:extLst>
      <p:ext uri="{BB962C8B-B14F-4D97-AF65-F5344CB8AC3E}">
        <p14:creationId xmlns:p14="http://schemas.microsoft.com/office/powerpoint/2010/main" val="3520982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054925577"/>
              </p:ext>
            </p:extLst>
          </p:nvPr>
        </p:nvGraphicFramePr>
        <p:xfrm>
          <a:off x="1111623" y="663379"/>
          <a:ext cx="10327341" cy="5082997"/>
        </p:xfrm>
        <a:graphic>
          <a:graphicData uri="http://schemas.openxmlformats.org/drawingml/2006/table">
            <a:tbl>
              <a:tblPr firstRow="1" firstCol="1" bandRow="1">
                <a:tableStyleId>{3B4B98B0-60AC-42C2-AFA5-B58CD77FA1E5}</a:tableStyleId>
              </a:tblPr>
              <a:tblGrid>
                <a:gridCol w="1970943">
                  <a:extLst>
                    <a:ext uri="{9D8B030D-6E8A-4147-A177-3AD203B41FA5}">
                      <a16:colId xmlns:a16="http://schemas.microsoft.com/office/drawing/2014/main" val="3923761710"/>
                    </a:ext>
                  </a:extLst>
                </a:gridCol>
                <a:gridCol w="1357537">
                  <a:extLst>
                    <a:ext uri="{9D8B030D-6E8A-4147-A177-3AD203B41FA5}">
                      <a16:colId xmlns:a16="http://schemas.microsoft.com/office/drawing/2014/main" val="488114815"/>
                    </a:ext>
                  </a:extLst>
                </a:gridCol>
                <a:gridCol w="2041335">
                  <a:extLst>
                    <a:ext uri="{9D8B030D-6E8A-4147-A177-3AD203B41FA5}">
                      <a16:colId xmlns:a16="http://schemas.microsoft.com/office/drawing/2014/main" val="1180767229"/>
                    </a:ext>
                  </a:extLst>
                </a:gridCol>
                <a:gridCol w="1206699">
                  <a:extLst>
                    <a:ext uri="{9D8B030D-6E8A-4147-A177-3AD203B41FA5}">
                      <a16:colId xmlns:a16="http://schemas.microsoft.com/office/drawing/2014/main" val="3657088155"/>
                    </a:ext>
                  </a:extLst>
                </a:gridCol>
                <a:gridCol w="2282675">
                  <a:extLst>
                    <a:ext uri="{9D8B030D-6E8A-4147-A177-3AD203B41FA5}">
                      <a16:colId xmlns:a16="http://schemas.microsoft.com/office/drawing/2014/main" val="3157722878"/>
                    </a:ext>
                  </a:extLst>
                </a:gridCol>
                <a:gridCol w="1468152">
                  <a:extLst>
                    <a:ext uri="{9D8B030D-6E8A-4147-A177-3AD203B41FA5}">
                      <a16:colId xmlns:a16="http://schemas.microsoft.com/office/drawing/2014/main" val="2107198430"/>
                    </a:ext>
                  </a:extLst>
                </a:gridCol>
              </a:tblGrid>
              <a:tr h="302243">
                <a:tc>
                  <a:txBody>
                    <a:bodyPr/>
                    <a:lstStyle/>
                    <a:p>
                      <a:pPr marL="457200" algn="just">
                        <a:spcAft>
                          <a:spcPts val="1000"/>
                        </a:spcAft>
                      </a:pPr>
                      <a:r>
                        <a:rPr lang="en-GB" sz="1200" dirty="0">
                          <a:effectLst/>
                        </a:rPr>
                        <a:t>Fiction</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Points</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Documentary</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Points</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Animation</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Points</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209790070"/>
                  </a:ext>
                </a:extLst>
              </a:tr>
              <a:tr h="302243">
                <a:tc>
                  <a:txBody>
                    <a:bodyPr/>
                    <a:lstStyle/>
                    <a:p>
                      <a:pPr algn="ctr">
                        <a:spcAft>
                          <a:spcPts val="1000"/>
                        </a:spcAft>
                      </a:pPr>
                      <a:r>
                        <a:rPr lang="en-GB" sz="1200" dirty="0">
                          <a:effectLst/>
                        </a:rPr>
                        <a:t>Director</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3</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Director</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3</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Director</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3</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3565400138"/>
                  </a:ext>
                </a:extLst>
              </a:tr>
              <a:tr h="302243">
                <a:tc>
                  <a:txBody>
                    <a:bodyPr/>
                    <a:lstStyle/>
                    <a:p>
                      <a:pPr algn="ctr">
                        <a:spcAft>
                          <a:spcPts val="1000"/>
                        </a:spcAft>
                      </a:pPr>
                      <a:r>
                        <a:rPr lang="en-GB" sz="1200" dirty="0">
                          <a:effectLst/>
                        </a:rPr>
                        <a:t>Author/(Script)writer</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3</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Author/(Script)writer</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3</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Author/(Script)writer</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3</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2044955303"/>
                  </a:ext>
                </a:extLst>
              </a:tr>
              <a:tr h="302243">
                <a:tc>
                  <a:txBody>
                    <a:bodyPr/>
                    <a:lstStyle/>
                    <a:p>
                      <a:pPr algn="ctr">
                        <a:spcAft>
                          <a:spcPts val="1000"/>
                        </a:spcAft>
                      </a:pPr>
                      <a:r>
                        <a:rPr lang="en-GB" sz="1200" dirty="0">
                          <a:effectLst/>
                        </a:rPr>
                        <a:t>Actor 1</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2</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Composer</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Composer</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151111307"/>
                  </a:ext>
                </a:extLst>
              </a:tr>
              <a:tr h="302243">
                <a:tc>
                  <a:txBody>
                    <a:bodyPr/>
                    <a:lstStyle/>
                    <a:p>
                      <a:pPr algn="ctr">
                        <a:spcAft>
                          <a:spcPts val="1000"/>
                        </a:spcAft>
                      </a:pPr>
                      <a:r>
                        <a:rPr lang="en-GB" sz="1200" dirty="0">
                          <a:effectLst/>
                        </a:rPr>
                        <a:t>Actor 2</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2</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Production Designer</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Editor</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1</a:t>
                      </a:r>
                      <a:endParaRPr lang="en-US" sz="1200" b="1">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4057266599"/>
                  </a:ext>
                </a:extLst>
              </a:tr>
              <a:tr h="472562">
                <a:tc>
                  <a:txBody>
                    <a:bodyPr/>
                    <a:lstStyle/>
                    <a:p>
                      <a:pPr algn="ctr">
                        <a:spcAft>
                          <a:spcPts val="1000"/>
                        </a:spcAft>
                      </a:pPr>
                      <a:r>
                        <a:rPr lang="en-GB" sz="1200" dirty="0">
                          <a:effectLst/>
                        </a:rPr>
                        <a:t>Actor 3</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2</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Director of Photography</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Sound</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1054147913"/>
                  </a:ext>
                </a:extLst>
              </a:tr>
              <a:tr h="302243">
                <a:tc>
                  <a:txBody>
                    <a:bodyPr/>
                    <a:lstStyle/>
                    <a:p>
                      <a:pPr algn="ctr">
                        <a:spcAft>
                          <a:spcPts val="1000"/>
                        </a:spcAft>
                      </a:pPr>
                      <a:r>
                        <a:rPr lang="en-GB" sz="1200" dirty="0">
                          <a:effectLst/>
                        </a:rPr>
                        <a:t>Composer</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1</a:t>
                      </a:r>
                      <a:endParaRPr lang="en-US" sz="1200" b="1" i="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Editor</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Storyboard Artist</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2</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3724430452"/>
                  </a:ext>
                </a:extLst>
              </a:tr>
              <a:tr h="302243">
                <a:tc>
                  <a:txBody>
                    <a:bodyPr/>
                    <a:lstStyle/>
                    <a:p>
                      <a:pPr algn="ctr">
                        <a:spcAft>
                          <a:spcPts val="1000"/>
                        </a:spcAft>
                      </a:pPr>
                      <a:r>
                        <a:rPr lang="en-GB" sz="1200" dirty="0">
                          <a:effectLst/>
                        </a:rPr>
                        <a:t>Production Designer</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1</a:t>
                      </a:r>
                      <a:endParaRPr lang="en-US" sz="1200" b="1" i="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Sound</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Character Designer</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2</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565131363"/>
                  </a:ext>
                </a:extLst>
              </a:tr>
              <a:tr h="472562">
                <a:tc>
                  <a:txBody>
                    <a:bodyPr/>
                    <a:lstStyle/>
                    <a:p>
                      <a:pPr algn="ctr">
                        <a:spcAft>
                          <a:spcPts val="1000"/>
                        </a:spcAft>
                      </a:pPr>
                      <a:r>
                        <a:rPr lang="en-GB" sz="1200" dirty="0">
                          <a:effectLst/>
                        </a:rPr>
                        <a:t>Director of Photography</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Shooting Location</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Animation Supervisor</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2</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4168877527"/>
                  </a:ext>
                </a:extLst>
              </a:tr>
              <a:tr h="472562">
                <a:tc>
                  <a:txBody>
                    <a:bodyPr/>
                    <a:lstStyle/>
                    <a:p>
                      <a:pPr algn="ctr">
                        <a:spcAft>
                          <a:spcPts val="1000"/>
                        </a:spcAft>
                      </a:pPr>
                      <a:r>
                        <a:rPr lang="en-GB" sz="1200" dirty="0">
                          <a:effectLst/>
                        </a:rPr>
                        <a:t>Editor</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1</a:t>
                      </a:r>
                      <a:endParaRPr lang="en-US" sz="1200" b="1" i="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Post Production Location</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Art(</a:t>
                      </a:r>
                      <a:r>
                        <a:rPr lang="en-GB" sz="1200" dirty="0" err="1">
                          <a:effectLst/>
                        </a:rPr>
                        <a:t>istic</a:t>
                      </a:r>
                      <a:r>
                        <a:rPr lang="en-GB" sz="1200" dirty="0">
                          <a:effectLst/>
                        </a:rPr>
                        <a:t>) Director</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4178026830"/>
                  </a:ext>
                </a:extLst>
              </a:tr>
              <a:tr h="302243">
                <a:tc>
                  <a:txBody>
                    <a:bodyPr/>
                    <a:lstStyle/>
                    <a:p>
                      <a:pPr algn="ctr">
                        <a:spcAft>
                          <a:spcPts val="1000"/>
                        </a:spcAft>
                      </a:pPr>
                      <a:r>
                        <a:rPr lang="en-GB" sz="1200" dirty="0">
                          <a:effectLst/>
                        </a:rPr>
                        <a:t>Sound</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a:effectLst/>
                        </a:rPr>
                        <a:t>1</a:t>
                      </a:r>
                      <a:endParaRPr lang="en-US" sz="1200" b="1" i="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l"/>
                      <a:endParaRPr lang="en-US" sz="1200" dirty="0">
                        <a:effectLst/>
                        <a:latin typeface="Times New Roman" panose="02020603050405020304" pitchFamily="18" charset="0"/>
                      </a:endParaRPr>
                    </a:p>
                  </a:txBody>
                  <a:tcPr marL="68580" marR="68580" marT="0" marB="0" anchor="ctr">
                    <a:cell3D prstMaterial="dkEdge">
                      <a:bevel/>
                      <a:lightRig rig="flood" dir="t"/>
                    </a:cell3D>
                  </a:tcPr>
                </a:tc>
                <a:tc>
                  <a:txBody>
                    <a:bodyPr/>
                    <a:lstStyle/>
                    <a:p>
                      <a:pPr algn="l"/>
                      <a:endParaRPr lang="en-US" sz="1200" b="1" dirty="0">
                        <a:effectLst/>
                        <a:latin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Technical Director</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801793954"/>
                  </a:ext>
                </a:extLst>
              </a:tr>
              <a:tr h="472562">
                <a:tc>
                  <a:txBody>
                    <a:bodyPr/>
                    <a:lstStyle/>
                    <a:p>
                      <a:pPr algn="ctr">
                        <a:spcAft>
                          <a:spcPts val="1000"/>
                        </a:spcAft>
                      </a:pPr>
                      <a:r>
                        <a:rPr lang="en-GB" sz="1200" dirty="0">
                          <a:effectLst/>
                        </a:rPr>
                        <a:t>Shooting Location</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l"/>
                      <a:endParaRPr lang="en-US" sz="1200" dirty="0">
                        <a:effectLst/>
                        <a:latin typeface="Times New Roman" panose="02020603050405020304" pitchFamily="18" charset="0"/>
                      </a:endParaRPr>
                    </a:p>
                  </a:txBody>
                  <a:tcPr marL="68580" marR="68580" marT="0" marB="0" anchor="ctr">
                    <a:cell3D prstMaterial="dkEdge">
                      <a:bevel/>
                      <a:lightRig rig="flood" dir="t"/>
                    </a:cell3D>
                  </a:tcPr>
                </a:tc>
                <a:tc>
                  <a:txBody>
                    <a:bodyPr/>
                    <a:lstStyle/>
                    <a:p>
                      <a:pPr algn="l"/>
                      <a:endParaRPr lang="en-US" sz="1200" b="1" dirty="0">
                        <a:effectLst/>
                        <a:latin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Post Production Location</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2829443293"/>
                  </a:ext>
                </a:extLst>
              </a:tr>
              <a:tr h="472562">
                <a:tc>
                  <a:txBody>
                    <a:bodyPr/>
                    <a:lstStyle/>
                    <a:p>
                      <a:pPr algn="ctr">
                        <a:spcAft>
                          <a:spcPts val="1000"/>
                        </a:spcAft>
                      </a:pPr>
                      <a:r>
                        <a:rPr lang="en-GB" sz="1200" dirty="0">
                          <a:effectLst/>
                        </a:rPr>
                        <a:t>Post Production Location</a:t>
                      </a:r>
                      <a:endParaRPr lang="en-US" sz="1200" b="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l"/>
                      <a:endParaRPr lang="en-US" sz="1200">
                        <a:effectLst/>
                        <a:latin typeface="Times New Roman" panose="02020603050405020304" pitchFamily="18" charset="0"/>
                      </a:endParaRPr>
                    </a:p>
                  </a:txBody>
                  <a:tcPr marL="68580" marR="68580" marT="0" marB="0" anchor="ctr">
                    <a:cell3D prstMaterial="dkEdge">
                      <a:bevel/>
                      <a:lightRig rig="flood" dir="t"/>
                    </a:cell3D>
                  </a:tcPr>
                </a:tc>
                <a:tc>
                  <a:txBody>
                    <a:bodyPr/>
                    <a:lstStyle/>
                    <a:p>
                      <a:pPr algn="l"/>
                      <a:endParaRPr lang="en-US" sz="1200" b="1" dirty="0">
                        <a:effectLst/>
                        <a:latin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Studio Location</a:t>
                      </a:r>
                      <a:endParaRPr lang="en-US"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2920675712"/>
                  </a:ext>
                </a:extLst>
              </a:tr>
              <a:tr h="302243">
                <a:tc>
                  <a:txBody>
                    <a:bodyPr/>
                    <a:lstStyle/>
                    <a:p>
                      <a:pPr algn="ctr">
                        <a:spcAft>
                          <a:spcPts val="1000"/>
                        </a:spcAft>
                      </a:pPr>
                      <a:r>
                        <a:rPr lang="en-GB" sz="1200">
                          <a:effectLst/>
                        </a:rPr>
                        <a:t>TOTAL</a:t>
                      </a:r>
                      <a:endParaRPr lang="en-US"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19</a:t>
                      </a:r>
                      <a:endParaRPr lang="en-US" sz="1200" b="1" i="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l"/>
                      <a:endParaRPr lang="en-US" sz="1200" b="1" dirty="0">
                        <a:effectLst/>
                        <a:latin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13</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tc>
                  <a:txBody>
                    <a:bodyPr/>
                    <a:lstStyle/>
                    <a:p>
                      <a:pPr algn="l"/>
                      <a:endParaRPr lang="en-US" sz="1200" b="1" dirty="0">
                        <a:effectLst/>
                        <a:latin typeface="Times New Roman" panose="02020603050405020304" pitchFamily="18" charset="0"/>
                      </a:endParaRPr>
                    </a:p>
                  </a:txBody>
                  <a:tcPr marL="68580" marR="68580" marT="0" marB="0" anchor="ctr">
                    <a:cell3D prstMaterial="dkEdge">
                      <a:bevel/>
                      <a:lightRig rig="flood" dir="t"/>
                    </a:cell3D>
                  </a:tcPr>
                </a:tc>
                <a:tc>
                  <a:txBody>
                    <a:bodyPr/>
                    <a:lstStyle/>
                    <a:p>
                      <a:pPr algn="ctr">
                        <a:spcAft>
                          <a:spcPts val="1000"/>
                        </a:spcAft>
                      </a:pPr>
                      <a:r>
                        <a:rPr lang="en-GB" sz="1200" dirty="0">
                          <a:effectLst/>
                        </a:rPr>
                        <a:t>19</a:t>
                      </a:r>
                      <a:endParaRPr lang="en-US" sz="12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cell3D prstMaterial="dkEdge">
                      <a:bevel/>
                      <a:lightRig rig="flood" dir="t"/>
                    </a:cell3D>
                  </a:tcPr>
                </a:tc>
                <a:extLst>
                  <a:ext uri="{0D108BD9-81ED-4DB2-BD59-A6C34878D82A}">
                    <a16:rowId xmlns:a16="http://schemas.microsoft.com/office/drawing/2014/main" val="1804806491"/>
                  </a:ext>
                </a:extLst>
              </a:tr>
            </a:tbl>
          </a:graphicData>
        </a:graphic>
      </p:graphicFrame>
    </p:spTree>
    <p:extLst>
      <p:ext uri="{BB962C8B-B14F-4D97-AF65-F5344CB8AC3E}">
        <p14:creationId xmlns:p14="http://schemas.microsoft.com/office/powerpoint/2010/main" val="104005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IE" b="1" dirty="0" smtClean="0">
                <a:solidFill>
                  <a:srgbClr val="024EA2"/>
                </a:solidFill>
              </a:rPr>
              <a:t>‘</a:t>
            </a:r>
            <a:r>
              <a:rPr lang="en-IE" sz="2000" b="1" dirty="0" smtClean="0">
                <a:solidFill>
                  <a:srgbClr val="024EA2"/>
                </a:solidFill>
              </a:rPr>
              <a:t>Processed’ </a:t>
            </a:r>
            <a:r>
              <a:rPr lang="en-IE" sz="2000" dirty="0" smtClean="0">
                <a:solidFill>
                  <a:srgbClr val="024EA2"/>
                </a:solidFill>
              </a:rPr>
              <a:t>= the film has been reviewed, the nationality has been attributed. Before selecting, always check if country of origins and the copyright year is eligible for the Call.</a:t>
            </a:r>
            <a:r>
              <a:rPr lang="en-IE" sz="2000" u="sng" dirty="0" smtClean="0">
                <a:solidFill>
                  <a:srgbClr val="024EA2"/>
                </a:solidFill>
              </a:rPr>
              <a:t> </a:t>
            </a:r>
            <a:r>
              <a:rPr lang="en-IE" sz="2000" u="sng" dirty="0">
                <a:solidFill>
                  <a:srgbClr val="024EA2"/>
                </a:solidFill>
              </a:rPr>
              <a:t>‘Processed’ </a:t>
            </a:r>
            <a:r>
              <a:rPr lang="en-IE" sz="2000" u="sng" dirty="0" smtClean="0">
                <a:solidFill>
                  <a:srgbClr val="024EA2"/>
                </a:solidFill>
              </a:rPr>
              <a:t>status ≠ eligible for your particular Call!  </a:t>
            </a:r>
          </a:p>
          <a:p>
            <a:pPr marL="0" indent="0">
              <a:buNone/>
            </a:pPr>
            <a:r>
              <a:rPr lang="en-IE" sz="2000" b="1" dirty="0" smtClean="0">
                <a:solidFill>
                  <a:srgbClr val="024EA2"/>
                </a:solidFill>
              </a:rPr>
              <a:t>‘Criteria not met’ </a:t>
            </a:r>
            <a:r>
              <a:rPr lang="en-IE" sz="2000" dirty="0" smtClean="0">
                <a:solidFill>
                  <a:srgbClr val="024EA2"/>
                </a:solidFill>
              </a:rPr>
              <a:t>= the film has been reviewed and declared as ineligible. </a:t>
            </a:r>
          </a:p>
          <a:p>
            <a:pPr marL="0" indent="0">
              <a:buNone/>
            </a:pPr>
            <a:r>
              <a:rPr lang="en-IE" sz="2000" b="1" dirty="0" smtClean="0">
                <a:solidFill>
                  <a:srgbClr val="024EA2"/>
                </a:solidFill>
              </a:rPr>
              <a:t>‘Submitted’ and ‘Under processing’ </a:t>
            </a:r>
            <a:r>
              <a:rPr lang="en-IE" sz="2000" dirty="0" smtClean="0">
                <a:solidFill>
                  <a:srgbClr val="024EA2"/>
                </a:solidFill>
              </a:rPr>
              <a:t>= the film has been submitted for review but not yet validated. In order to select this film, please insert ‘Estimated nationality’ to generate the potential fund. </a:t>
            </a:r>
          </a:p>
          <a:p>
            <a:pPr marL="0" indent="0">
              <a:buNone/>
            </a:pPr>
            <a:r>
              <a:rPr lang="en-IE" sz="2000" b="1" dirty="0" smtClean="0">
                <a:solidFill>
                  <a:srgbClr val="024EA2"/>
                </a:solidFill>
              </a:rPr>
              <a:t>‘Missing information’ </a:t>
            </a:r>
            <a:r>
              <a:rPr lang="en-IE" sz="2000" dirty="0" smtClean="0">
                <a:solidFill>
                  <a:srgbClr val="024EA2"/>
                </a:solidFill>
              </a:rPr>
              <a:t>= </a:t>
            </a:r>
            <a:r>
              <a:rPr lang="en-IE" sz="2000" dirty="0">
                <a:solidFill>
                  <a:srgbClr val="024EA2"/>
                </a:solidFill>
              </a:rPr>
              <a:t>the film was submitted for review </a:t>
            </a:r>
            <a:r>
              <a:rPr lang="en-IE" sz="2000" dirty="0" smtClean="0">
                <a:solidFill>
                  <a:srgbClr val="024EA2"/>
                </a:solidFill>
              </a:rPr>
              <a:t>in the past, but was missing elements. In </a:t>
            </a:r>
            <a:r>
              <a:rPr lang="en-IE" sz="2000" dirty="0">
                <a:solidFill>
                  <a:srgbClr val="024EA2"/>
                </a:solidFill>
              </a:rPr>
              <a:t>order to </a:t>
            </a:r>
            <a:r>
              <a:rPr lang="en-IE" sz="2000" dirty="0" smtClean="0">
                <a:solidFill>
                  <a:srgbClr val="024EA2"/>
                </a:solidFill>
              </a:rPr>
              <a:t>select this film, </a:t>
            </a:r>
            <a:r>
              <a:rPr lang="en-IE" sz="2000" dirty="0">
                <a:solidFill>
                  <a:srgbClr val="024EA2"/>
                </a:solidFill>
              </a:rPr>
              <a:t>please insert ‘Estimated nationality’ to generate the potential </a:t>
            </a:r>
            <a:r>
              <a:rPr lang="en-IE" sz="2000" dirty="0" smtClean="0">
                <a:solidFill>
                  <a:srgbClr val="024EA2"/>
                </a:solidFill>
              </a:rPr>
              <a:t>fund. You will be contacted by EACEA staff to provide the missing information. </a:t>
            </a:r>
            <a:endParaRPr lang="en-IE" sz="2000" dirty="0">
              <a:solidFill>
                <a:srgbClr val="024EA2"/>
              </a:solidFill>
            </a:endParaRPr>
          </a:p>
          <a:p>
            <a:pPr marL="0" indent="0">
              <a:buNone/>
            </a:pPr>
            <a:endParaRPr lang="en-IE" dirty="0" smtClean="0"/>
          </a:p>
        </p:txBody>
      </p:sp>
      <p:sp>
        <p:nvSpPr>
          <p:cNvPr id="3" name="Title 2"/>
          <p:cNvSpPr>
            <a:spLocks noGrp="1"/>
          </p:cNvSpPr>
          <p:nvPr>
            <p:ph type="title"/>
          </p:nvPr>
        </p:nvSpPr>
        <p:spPr/>
        <p:txBody>
          <a:bodyPr/>
          <a:lstStyle/>
          <a:p>
            <a:r>
              <a:rPr lang="en-IE" b="1" dirty="0" smtClean="0"/>
              <a:t>Selecting films with different status</a:t>
            </a:r>
            <a:endParaRPr lang="en-IE" b="1" dirty="0"/>
          </a:p>
        </p:txBody>
      </p:sp>
    </p:spTree>
    <p:extLst>
      <p:ext uri="{BB962C8B-B14F-4D97-AF65-F5344CB8AC3E}">
        <p14:creationId xmlns:p14="http://schemas.microsoft.com/office/powerpoint/2010/main" val="3877777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739832"/>
            <a:ext cx="10515600" cy="972590"/>
          </a:xfrm>
        </p:spPr>
        <p:txBody>
          <a:bodyPr/>
          <a:lstStyle/>
          <a:p>
            <a:r>
              <a:rPr lang="en-US" sz="3600" b="1" dirty="0" smtClean="0"/>
              <a:t>After encoding all films, the system estimates your total (</a:t>
            </a:r>
            <a:r>
              <a:rPr lang="en-US" sz="3600" b="1" u="sng" dirty="0" smtClean="0"/>
              <a:t>estimated!</a:t>
            </a:r>
            <a:r>
              <a:rPr lang="en-US" sz="3600" b="1" dirty="0" smtClean="0"/>
              <a:t>) grant for 2020-2021</a:t>
            </a:r>
            <a:endParaRPr lang="en-US" sz="3600" b="1" dirty="0"/>
          </a:p>
        </p:txBody>
      </p:sp>
      <p:pic>
        <p:nvPicPr>
          <p:cNvPr id="4" name="Picture 3"/>
          <p:cNvPicPr>
            <a:picLocks noChangeAspect="1"/>
          </p:cNvPicPr>
          <p:nvPr/>
        </p:nvPicPr>
        <p:blipFill>
          <a:blip r:embed="rId2"/>
          <a:stretch>
            <a:fillRect/>
          </a:stretch>
        </p:blipFill>
        <p:spPr>
          <a:xfrm>
            <a:off x="2882660" y="2274200"/>
            <a:ext cx="6287220" cy="3927772"/>
          </a:xfrm>
          <a:prstGeom prst="rect">
            <a:avLst/>
          </a:prstGeom>
          <a:ln w="88900" cap="sq" cmpd="thickThin">
            <a:solidFill>
              <a:srgbClr val="0356B1"/>
            </a:solidFill>
            <a:prstDash val="solid"/>
            <a:miter lim="800000"/>
          </a:ln>
          <a:effectLst>
            <a:innerShdw blurRad="76200">
              <a:srgbClr val="000000"/>
            </a:innerShdw>
          </a:effectLst>
        </p:spPr>
      </p:pic>
    </p:spTree>
    <p:extLst>
      <p:ext uri="{BB962C8B-B14F-4D97-AF65-F5344CB8AC3E}">
        <p14:creationId xmlns:p14="http://schemas.microsoft.com/office/powerpoint/2010/main" val="278391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722" y="1526960"/>
            <a:ext cx="7016708" cy="4093428"/>
          </a:xfrm>
          <a:prstGeom prst="rect">
            <a:avLst/>
          </a:prstGeom>
          <a:noFill/>
        </p:spPr>
        <p:txBody>
          <a:bodyPr wrap="square" rtlCol="0">
            <a:spAutoFit/>
          </a:bodyPr>
          <a:lstStyle/>
          <a:p>
            <a:pPr marL="342900" indent="-342900">
              <a:lnSpc>
                <a:spcPct val="250000"/>
              </a:lnSpc>
              <a:spcBef>
                <a:spcPts val="600"/>
              </a:spcBef>
              <a:spcAft>
                <a:spcPts val="600"/>
              </a:spcAft>
              <a:buFont typeface="+mj-lt"/>
              <a:buAutoNum type="arabicPeriod"/>
            </a:pPr>
            <a:r>
              <a:rPr lang="en-US" sz="2400" b="1" dirty="0" smtClean="0">
                <a:solidFill>
                  <a:srgbClr val="024EA2"/>
                </a:solidFill>
              </a:rPr>
              <a:t>Key features</a:t>
            </a:r>
          </a:p>
          <a:p>
            <a:pPr marL="342900" indent="-342900">
              <a:lnSpc>
                <a:spcPct val="250000"/>
              </a:lnSpc>
              <a:spcBef>
                <a:spcPts val="600"/>
              </a:spcBef>
              <a:spcAft>
                <a:spcPts val="600"/>
              </a:spcAft>
              <a:buFont typeface="+mj-lt"/>
              <a:buAutoNum type="arabicPeriod"/>
            </a:pPr>
            <a:r>
              <a:rPr lang="en-US" sz="1600" dirty="0" smtClean="0">
                <a:solidFill>
                  <a:srgbClr val="024EA2"/>
                </a:solidFill>
              </a:rPr>
              <a:t>Structure of </a:t>
            </a:r>
            <a:r>
              <a:rPr lang="en-US" sz="1600" dirty="0">
                <a:solidFill>
                  <a:srgbClr val="024EA2"/>
                </a:solidFill>
              </a:rPr>
              <a:t>the call + Q&amp;A</a:t>
            </a:r>
          </a:p>
          <a:p>
            <a:pPr marL="342900" indent="-342900">
              <a:lnSpc>
                <a:spcPct val="250000"/>
              </a:lnSpc>
              <a:spcBef>
                <a:spcPts val="600"/>
              </a:spcBef>
              <a:spcAft>
                <a:spcPts val="600"/>
              </a:spcAft>
              <a:buFont typeface="+mj-lt"/>
              <a:buAutoNum type="arabicPeriod"/>
            </a:pPr>
            <a:r>
              <a:rPr lang="en-US" sz="1600" dirty="0">
                <a:solidFill>
                  <a:srgbClr val="024EA2"/>
                </a:solidFill>
              </a:rPr>
              <a:t>MEDIA database and how generate your admissions + Q&amp;A</a:t>
            </a:r>
          </a:p>
          <a:p>
            <a:pPr marL="342900" indent="-342900">
              <a:lnSpc>
                <a:spcPct val="250000"/>
              </a:lnSpc>
              <a:spcBef>
                <a:spcPts val="600"/>
              </a:spcBef>
              <a:spcAft>
                <a:spcPts val="600"/>
              </a:spcAft>
              <a:buFont typeface="+mj-lt"/>
              <a:buAutoNum type="arabicPeriod"/>
            </a:pPr>
            <a:r>
              <a:rPr lang="en-US" sz="1600" dirty="0" smtClean="0">
                <a:solidFill>
                  <a:srgbClr val="024EA2"/>
                </a:solidFill>
              </a:rPr>
              <a:t>Introduction </a:t>
            </a:r>
            <a:r>
              <a:rPr lang="en-US" sz="1600" dirty="0">
                <a:solidFill>
                  <a:srgbClr val="024EA2"/>
                </a:solidFill>
              </a:rPr>
              <a:t>to the submission </a:t>
            </a:r>
            <a:r>
              <a:rPr lang="en-US" sz="1600" dirty="0" smtClean="0">
                <a:solidFill>
                  <a:srgbClr val="024EA2"/>
                </a:solidFill>
              </a:rPr>
              <a:t>system in e-Grants </a:t>
            </a:r>
            <a:r>
              <a:rPr lang="en-US" sz="1600" dirty="0">
                <a:solidFill>
                  <a:srgbClr val="024EA2"/>
                </a:solidFill>
              </a:rPr>
              <a:t>+ </a:t>
            </a:r>
            <a:r>
              <a:rPr lang="en-US" sz="1600" dirty="0" smtClean="0">
                <a:solidFill>
                  <a:srgbClr val="024EA2"/>
                </a:solidFill>
              </a:rPr>
              <a:t>Q&amp;A</a:t>
            </a:r>
          </a:p>
          <a:p>
            <a:pPr marL="342900" indent="-342900">
              <a:lnSpc>
                <a:spcPct val="250000"/>
              </a:lnSpc>
              <a:spcBef>
                <a:spcPts val="600"/>
              </a:spcBef>
              <a:spcAft>
                <a:spcPts val="600"/>
              </a:spcAft>
              <a:buFont typeface="+mj-lt"/>
              <a:buAutoNum type="arabicPeriod"/>
            </a:pPr>
            <a:r>
              <a:rPr lang="en-US" sz="1600" dirty="0" smtClean="0">
                <a:solidFill>
                  <a:srgbClr val="024EA2"/>
                </a:solidFill>
              </a:rPr>
              <a:t>Tips </a:t>
            </a:r>
            <a:r>
              <a:rPr lang="en-US" sz="1600" dirty="0">
                <a:solidFill>
                  <a:srgbClr val="024EA2"/>
                </a:solidFill>
              </a:rPr>
              <a:t>for proposal </a:t>
            </a:r>
            <a:r>
              <a:rPr lang="en-US" sz="1600" dirty="0" smtClean="0">
                <a:solidFill>
                  <a:srgbClr val="024EA2"/>
                </a:solidFill>
              </a:rPr>
              <a:t>preparation</a:t>
            </a:r>
            <a:endParaRPr lang="en-US" sz="1600" dirty="0">
              <a:solidFill>
                <a:srgbClr val="024EA2"/>
              </a:solidFill>
            </a:endParaRPr>
          </a:p>
        </p:txBody>
      </p:sp>
      <p:pic>
        <p:nvPicPr>
          <p:cNvPr id="4" name="Picture 3"/>
          <p:cNvPicPr>
            <a:picLocks noChangeAspect="1"/>
          </p:cNvPicPr>
          <p:nvPr/>
        </p:nvPicPr>
        <p:blipFill>
          <a:blip r:embed="rId3"/>
          <a:stretch>
            <a:fillRect/>
          </a:stretch>
        </p:blipFill>
        <p:spPr>
          <a:xfrm>
            <a:off x="7170947" y="2072537"/>
            <a:ext cx="4386344" cy="3531985"/>
          </a:xfrm>
          <a:prstGeom prst="rect">
            <a:avLst/>
          </a:prstGeom>
        </p:spPr>
      </p:pic>
      <p:sp>
        <p:nvSpPr>
          <p:cNvPr id="3" name="Title 2"/>
          <p:cNvSpPr>
            <a:spLocks noGrp="1"/>
          </p:cNvSpPr>
          <p:nvPr>
            <p:ph type="title"/>
          </p:nvPr>
        </p:nvSpPr>
        <p:spPr/>
        <p:txBody>
          <a:bodyPr/>
          <a:lstStyle/>
          <a:p>
            <a:r>
              <a:rPr lang="fr-BE" altLang="en-US" b="1" kern="0" dirty="0" err="1" smtClean="0">
                <a:latin typeface="+mn-lt"/>
              </a:rPr>
              <a:t>Overview</a:t>
            </a:r>
            <a:endParaRPr lang="en-US" b="1" dirty="0">
              <a:latin typeface="+mn-lt"/>
            </a:endParaRPr>
          </a:p>
        </p:txBody>
      </p:sp>
      <p:sp>
        <p:nvSpPr>
          <p:cNvPr id="5" name="Right Arrow 4"/>
          <p:cNvSpPr/>
          <p:nvPr/>
        </p:nvSpPr>
        <p:spPr>
          <a:xfrm>
            <a:off x="387792" y="2072537"/>
            <a:ext cx="513918" cy="11857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pic>
        <p:nvPicPr>
          <p:cNvPr id="6" name="Picture 5"/>
          <p:cNvPicPr>
            <a:picLocks noChangeAspect="1"/>
          </p:cNvPicPr>
          <p:nvPr/>
        </p:nvPicPr>
        <p:blipFill>
          <a:blip r:embed="rId4"/>
          <a:stretch>
            <a:fillRect/>
          </a:stretch>
        </p:blipFill>
        <p:spPr>
          <a:xfrm>
            <a:off x="3476375" y="1642141"/>
            <a:ext cx="1107349" cy="860791"/>
          </a:xfrm>
          <a:prstGeom prst="rect">
            <a:avLst/>
          </a:prstGeom>
        </p:spPr>
      </p:pic>
      <p:pic>
        <p:nvPicPr>
          <p:cNvPr id="7" name="Picture 6"/>
          <p:cNvPicPr>
            <a:picLocks noChangeAspect="1"/>
          </p:cNvPicPr>
          <p:nvPr/>
        </p:nvPicPr>
        <p:blipFill rotWithShape="1">
          <a:blip r:embed="rId5"/>
          <a:srcRect t="22386" b="34819"/>
          <a:stretch/>
        </p:blipFill>
        <p:spPr>
          <a:xfrm>
            <a:off x="3610873" y="482860"/>
            <a:ext cx="3256312" cy="888521"/>
          </a:xfrm>
          <a:prstGeom prst="rect">
            <a:avLst/>
          </a:prstGeom>
        </p:spPr>
      </p:pic>
    </p:spTree>
    <p:extLst>
      <p:ext uri="{BB962C8B-B14F-4D97-AF65-F5344CB8AC3E}">
        <p14:creationId xmlns:p14="http://schemas.microsoft.com/office/powerpoint/2010/main" val="3553904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5998" y="360224"/>
            <a:ext cx="10515600" cy="974691"/>
          </a:xfrm>
        </p:spPr>
        <p:txBody>
          <a:bodyPr/>
          <a:lstStyle/>
          <a:p>
            <a:r>
              <a:rPr lang="en-US" b="1" dirty="0" smtClean="0"/>
              <a:t>Important</a:t>
            </a:r>
            <a:endParaRPr lang="en-US" b="1" dirty="0"/>
          </a:p>
        </p:txBody>
      </p:sp>
      <p:sp>
        <p:nvSpPr>
          <p:cNvPr id="2" name="Content Placeholder 1"/>
          <p:cNvSpPr>
            <a:spLocks noGrp="1"/>
          </p:cNvSpPr>
          <p:nvPr>
            <p:ph idx="1"/>
          </p:nvPr>
        </p:nvSpPr>
        <p:spPr>
          <a:xfrm>
            <a:off x="1125998" y="2067212"/>
            <a:ext cx="7590746" cy="3717955"/>
          </a:xfrm>
        </p:spPr>
        <p:txBody>
          <a:bodyPr/>
          <a:lstStyle/>
          <a:p>
            <a:pPr>
              <a:buFont typeface="Wingdings" panose="05000000000000000000" pitchFamily="2" charset="2"/>
              <a:buChar char="Ø"/>
            </a:pPr>
            <a:r>
              <a:rPr lang="en-US" sz="2800" dirty="0">
                <a:solidFill>
                  <a:schemeClr val="tx2"/>
                </a:solidFill>
                <a:latin typeface="+mj-lt"/>
                <a:ea typeface="+mj-ea"/>
                <a:cs typeface="+mj-cs"/>
              </a:rPr>
              <a:t>Repeat for each film for which you are declaring admissions </a:t>
            </a:r>
            <a:r>
              <a:rPr lang="en-US" sz="2800" dirty="0" smtClean="0">
                <a:solidFill>
                  <a:schemeClr val="tx2"/>
                </a:solidFill>
                <a:latin typeface="+mj-lt"/>
                <a:ea typeface="+mj-ea"/>
                <a:cs typeface="+mj-cs"/>
              </a:rPr>
              <a:t>for each year and/or territory</a:t>
            </a:r>
          </a:p>
          <a:p>
            <a:pPr>
              <a:buFont typeface="Wingdings" panose="05000000000000000000" pitchFamily="2" charset="2"/>
              <a:buChar char="Ø"/>
            </a:pPr>
            <a:r>
              <a:rPr lang="en-US" sz="2800" dirty="0" smtClean="0">
                <a:solidFill>
                  <a:schemeClr val="tx2"/>
                </a:solidFill>
                <a:latin typeface="+mj-lt"/>
                <a:ea typeface="+mj-ea"/>
                <a:cs typeface="+mj-cs"/>
              </a:rPr>
              <a:t>All admissions in 2020 and 2021 must be certified by the national authority for the territory concerned</a:t>
            </a:r>
          </a:p>
          <a:p>
            <a:pPr>
              <a:buFont typeface="Wingdings" panose="05000000000000000000" pitchFamily="2" charset="2"/>
              <a:buChar char="Ø"/>
            </a:pPr>
            <a:r>
              <a:rPr lang="en-US" sz="2800" dirty="0" smtClean="0">
                <a:solidFill>
                  <a:schemeClr val="tx2"/>
                </a:solidFill>
                <a:latin typeface="+mj-lt"/>
                <a:ea typeface="+mj-ea"/>
                <a:cs typeface="+mj-cs"/>
              </a:rPr>
              <a:t>Always select your year and territory first </a:t>
            </a:r>
          </a:p>
          <a:p>
            <a:pPr marL="0" indent="0">
              <a:buNone/>
            </a:pPr>
            <a:endParaRPr lang="en-GB" dirty="0"/>
          </a:p>
        </p:txBody>
      </p:sp>
      <p:pic>
        <p:nvPicPr>
          <p:cNvPr id="5" name="Picture 4"/>
          <p:cNvPicPr>
            <a:picLocks noChangeAspect="1"/>
          </p:cNvPicPr>
          <p:nvPr/>
        </p:nvPicPr>
        <p:blipFill>
          <a:blip r:embed="rId2"/>
          <a:stretch>
            <a:fillRect/>
          </a:stretch>
        </p:blipFill>
        <p:spPr>
          <a:xfrm>
            <a:off x="8941778" y="2559959"/>
            <a:ext cx="2331218" cy="2331218"/>
          </a:xfrm>
          <a:prstGeom prst="rect">
            <a:avLst/>
          </a:prstGeom>
        </p:spPr>
      </p:pic>
    </p:spTree>
    <p:extLst>
      <p:ext uri="{BB962C8B-B14F-4D97-AF65-F5344CB8AC3E}">
        <p14:creationId xmlns:p14="http://schemas.microsoft.com/office/powerpoint/2010/main" val="451294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2567" y="299885"/>
            <a:ext cx="10816568" cy="972590"/>
          </a:xfrm>
        </p:spPr>
        <p:txBody>
          <a:bodyPr/>
          <a:lstStyle/>
          <a:p>
            <a:r>
              <a:rPr lang="en-US" sz="3200" b="1" dirty="0" smtClean="0"/>
              <a:t>Part 2:</a:t>
            </a:r>
            <a:br>
              <a:rPr lang="en-US" sz="3200" b="1" dirty="0" smtClean="0"/>
            </a:br>
            <a:r>
              <a:rPr lang="en-US" sz="3200" b="1" dirty="0" smtClean="0"/>
              <a:t>Eligible admissions achieved in 2018 and 2019</a:t>
            </a:r>
            <a:endParaRPr lang="en-US" sz="3200" b="1" dirty="0"/>
          </a:p>
        </p:txBody>
      </p:sp>
      <p:sp>
        <p:nvSpPr>
          <p:cNvPr id="5" name="TextBox 4"/>
          <p:cNvSpPr txBox="1"/>
          <p:nvPr/>
        </p:nvSpPr>
        <p:spPr>
          <a:xfrm>
            <a:off x="962567" y="2110178"/>
            <a:ext cx="6292248" cy="2492990"/>
          </a:xfrm>
          <a:prstGeom prst="rect">
            <a:avLst/>
          </a:prstGeom>
          <a:noFill/>
        </p:spPr>
        <p:txBody>
          <a:bodyPr wrap="square" rtlCol="0">
            <a:spAutoFit/>
          </a:bodyPr>
          <a:lstStyle/>
          <a:p>
            <a:r>
              <a:rPr lang="fr-BE" sz="2600" dirty="0">
                <a:solidFill>
                  <a:schemeClr val="tx2"/>
                </a:solidFill>
                <a:latin typeface="+mj-lt"/>
                <a:ea typeface="+mj-ea"/>
                <a:cs typeface="+mj-cs"/>
              </a:rPr>
              <a:t>Admissions </a:t>
            </a:r>
            <a:r>
              <a:rPr lang="fr-BE" sz="2600" dirty="0" err="1">
                <a:solidFill>
                  <a:schemeClr val="tx2"/>
                </a:solidFill>
                <a:latin typeface="+mj-lt"/>
                <a:ea typeface="+mj-ea"/>
                <a:cs typeface="+mj-cs"/>
              </a:rPr>
              <a:t>declared</a:t>
            </a:r>
            <a:r>
              <a:rPr lang="fr-BE" sz="2600" dirty="0">
                <a:solidFill>
                  <a:schemeClr val="tx2"/>
                </a:solidFill>
                <a:latin typeface="+mj-lt"/>
                <a:ea typeface="+mj-ea"/>
                <a:cs typeface="+mj-cs"/>
              </a:rPr>
              <a:t> and </a:t>
            </a:r>
            <a:r>
              <a:rPr lang="fr-BE" sz="2600" dirty="0" err="1">
                <a:solidFill>
                  <a:schemeClr val="tx2"/>
                </a:solidFill>
                <a:latin typeface="+mj-lt"/>
                <a:ea typeface="+mj-ea"/>
                <a:cs typeface="+mj-cs"/>
              </a:rPr>
              <a:t>approved</a:t>
            </a:r>
            <a:r>
              <a:rPr lang="fr-BE" sz="2600" dirty="0">
                <a:solidFill>
                  <a:schemeClr val="tx2"/>
                </a:solidFill>
                <a:latin typeface="+mj-lt"/>
                <a:ea typeface="+mj-ea"/>
                <a:cs typeface="+mj-cs"/>
              </a:rPr>
              <a:t> in calls 27/2018 and/or 22/2019</a:t>
            </a:r>
          </a:p>
          <a:p>
            <a:endParaRPr lang="fr-BE" sz="2600" dirty="0">
              <a:solidFill>
                <a:schemeClr val="tx2"/>
              </a:solidFill>
              <a:latin typeface="+mj-lt"/>
              <a:ea typeface="+mj-ea"/>
              <a:cs typeface="+mj-cs"/>
            </a:endParaRPr>
          </a:p>
          <a:p>
            <a:r>
              <a:rPr lang="fr-BE" sz="2600" dirty="0">
                <a:solidFill>
                  <a:schemeClr val="tx2"/>
                </a:solidFill>
                <a:latin typeface="+mj-lt"/>
                <a:ea typeface="+mj-ea"/>
                <a:cs typeface="+mj-cs"/>
              </a:rPr>
              <a:t>50% of the </a:t>
            </a:r>
            <a:r>
              <a:rPr lang="fr-BE" sz="2600" dirty="0" err="1">
                <a:solidFill>
                  <a:schemeClr val="tx2"/>
                </a:solidFill>
                <a:latin typeface="+mj-lt"/>
                <a:ea typeface="+mj-ea"/>
                <a:cs typeface="+mj-cs"/>
              </a:rPr>
              <a:t>average</a:t>
            </a:r>
            <a:r>
              <a:rPr lang="fr-BE" sz="2600" dirty="0">
                <a:solidFill>
                  <a:schemeClr val="tx2"/>
                </a:solidFill>
                <a:latin typeface="+mj-lt"/>
                <a:ea typeface="+mj-ea"/>
                <a:cs typeface="+mj-cs"/>
              </a:rPr>
              <a:t> of all </a:t>
            </a:r>
            <a:r>
              <a:rPr lang="fr-BE" sz="2600" dirty="0" err="1">
                <a:solidFill>
                  <a:schemeClr val="tx2"/>
                </a:solidFill>
                <a:latin typeface="+mj-lt"/>
                <a:ea typeface="+mj-ea"/>
                <a:cs typeface="+mj-cs"/>
              </a:rPr>
              <a:t>eligible</a:t>
            </a:r>
            <a:r>
              <a:rPr lang="fr-BE" sz="2600" dirty="0">
                <a:solidFill>
                  <a:schemeClr val="tx2"/>
                </a:solidFill>
                <a:latin typeface="+mj-lt"/>
                <a:ea typeface="+mj-ea"/>
                <a:cs typeface="+mj-cs"/>
              </a:rPr>
              <a:t> admissions </a:t>
            </a:r>
            <a:r>
              <a:rPr lang="fr-BE" sz="2600" dirty="0" err="1">
                <a:solidFill>
                  <a:schemeClr val="tx2"/>
                </a:solidFill>
                <a:latin typeface="+mj-lt"/>
                <a:ea typeface="+mj-ea"/>
                <a:cs typeface="+mj-cs"/>
              </a:rPr>
              <a:t>multiplied</a:t>
            </a:r>
            <a:r>
              <a:rPr lang="fr-BE" sz="2600" dirty="0">
                <a:solidFill>
                  <a:schemeClr val="tx2"/>
                </a:solidFill>
                <a:latin typeface="+mj-lt"/>
                <a:ea typeface="+mj-ea"/>
                <a:cs typeface="+mj-cs"/>
              </a:rPr>
              <a:t> by the relevant </a:t>
            </a:r>
            <a:r>
              <a:rPr lang="fr-BE" sz="2600" dirty="0" err="1">
                <a:solidFill>
                  <a:schemeClr val="tx2"/>
                </a:solidFill>
                <a:latin typeface="+mj-lt"/>
                <a:ea typeface="+mj-ea"/>
                <a:cs typeface="+mj-cs"/>
              </a:rPr>
              <a:t>co-efficient</a:t>
            </a:r>
            <a:endParaRPr lang="en-GB" sz="2600" dirty="0">
              <a:solidFill>
                <a:schemeClr val="tx2"/>
              </a:solidFill>
              <a:latin typeface="+mj-lt"/>
              <a:ea typeface="+mj-ea"/>
              <a:cs typeface="+mj-cs"/>
            </a:endParaRPr>
          </a:p>
        </p:txBody>
      </p:sp>
      <p:pic>
        <p:nvPicPr>
          <p:cNvPr id="7" name="Picture 6"/>
          <p:cNvPicPr>
            <a:picLocks noChangeAspect="1"/>
          </p:cNvPicPr>
          <p:nvPr/>
        </p:nvPicPr>
        <p:blipFill>
          <a:blip r:embed="rId3"/>
          <a:stretch>
            <a:fillRect/>
          </a:stretch>
        </p:blipFill>
        <p:spPr>
          <a:xfrm>
            <a:off x="7788305" y="2110178"/>
            <a:ext cx="3644530" cy="2425269"/>
          </a:xfrm>
          <a:prstGeom prst="rect">
            <a:avLst/>
          </a:prstGeom>
        </p:spPr>
      </p:pic>
    </p:spTree>
    <p:extLst>
      <p:ext uri="{BB962C8B-B14F-4D97-AF65-F5344CB8AC3E}">
        <p14:creationId xmlns:p14="http://schemas.microsoft.com/office/powerpoint/2010/main" val="475239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610502"/>
            <a:ext cx="11951626" cy="1272085"/>
          </a:xfrm>
        </p:spPr>
        <p:txBody>
          <a:bodyPr/>
          <a:lstStyle/>
          <a:p>
            <a:r>
              <a:rPr lang="en-US" sz="3600" b="1" dirty="0" smtClean="0"/>
              <a:t/>
            </a:r>
            <a:br>
              <a:rPr lang="en-US" sz="3600" b="1" dirty="0" smtClean="0"/>
            </a:br>
            <a:r>
              <a:rPr lang="en-US" sz="3600" b="1" dirty="0" smtClean="0"/>
              <a:t>Search using</a:t>
            </a:r>
            <a:br>
              <a:rPr lang="en-US" sz="3600" b="1" dirty="0" smtClean="0"/>
            </a:br>
            <a:r>
              <a:rPr lang="en-US" sz="3600" b="1" dirty="0" smtClean="0"/>
              <a:t> - your PIC number or </a:t>
            </a:r>
            <a:br>
              <a:rPr lang="en-US" sz="3600" b="1" dirty="0" smtClean="0"/>
            </a:br>
            <a:r>
              <a:rPr lang="en-US" sz="3600" b="1" dirty="0" smtClean="0"/>
              <a:t> - company name</a:t>
            </a:r>
            <a:endParaRPr lang="en-US" sz="3600" b="1" dirty="0"/>
          </a:p>
        </p:txBody>
      </p:sp>
      <p:pic>
        <p:nvPicPr>
          <p:cNvPr id="9" name="Picture 8"/>
          <p:cNvPicPr>
            <a:picLocks noChangeAspect="1"/>
          </p:cNvPicPr>
          <p:nvPr/>
        </p:nvPicPr>
        <p:blipFill rotWithShape="1">
          <a:blip r:embed="rId2"/>
          <a:srcRect l="1027" t="2265" r="1158" b="3490"/>
          <a:stretch/>
        </p:blipFill>
        <p:spPr>
          <a:xfrm>
            <a:off x="1068405" y="2021305"/>
            <a:ext cx="9509948" cy="3572671"/>
          </a:xfrm>
          <a:prstGeom prst="rect">
            <a:avLst/>
          </a:prstGeom>
          <a:ln w="88900" cap="sq" cmpd="thickThin">
            <a:solidFill>
              <a:srgbClr val="0356B1"/>
            </a:solidFill>
            <a:prstDash val="solid"/>
            <a:miter lim="800000"/>
          </a:ln>
          <a:effectLst>
            <a:innerShdw blurRad="76200">
              <a:srgbClr val="000000"/>
            </a:innerShdw>
          </a:effectLst>
        </p:spPr>
      </p:pic>
    </p:spTree>
    <p:extLst>
      <p:ext uri="{BB962C8B-B14F-4D97-AF65-F5344CB8AC3E}">
        <p14:creationId xmlns:p14="http://schemas.microsoft.com/office/powerpoint/2010/main" val="1501032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6760" y="404446"/>
            <a:ext cx="10515600" cy="1095270"/>
          </a:xfrm>
        </p:spPr>
        <p:txBody>
          <a:bodyPr/>
          <a:lstStyle/>
          <a:p>
            <a:r>
              <a:rPr lang="en-US" b="1" dirty="0" smtClean="0"/>
              <a:t>Click on ‘Details’ to see the list of films and calculation</a:t>
            </a:r>
            <a:endParaRPr lang="en-US" b="1" dirty="0"/>
          </a:p>
        </p:txBody>
      </p:sp>
      <p:pic>
        <p:nvPicPr>
          <p:cNvPr id="4" name="Picture 3"/>
          <p:cNvPicPr>
            <a:picLocks noChangeAspect="1"/>
          </p:cNvPicPr>
          <p:nvPr/>
        </p:nvPicPr>
        <p:blipFill>
          <a:blip r:embed="rId3"/>
          <a:stretch>
            <a:fillRect/>
          </a:stretch>
        </p:blipFill>
        <p:spPr>
          <a:xfrm>
            <a:off x="818075" y="1775839"/>
            <a:ext cx="9781100" cy="4180819"/>
          </a:xfrm>
          <a:prstGeom prst="rect">
            <a:avLst/>
          </a:prstGeom>
          <a:ln w="88900" cap="sq" cmpd="thickThin">
            <a:solidFill>
              <a:srgbClr val="0356B1"/>
            </a:solidFill>
            <a:prstDash val="solid"/>
            <a:miter lim="800000"/>
          </a:ln>
          <a:effectLst>
            <a:innerShdw blurRad="76200">
              <a:srgbClr val="000000"/>
            </a:innerShdw>
          </a:effectLst>
        </p:spPr>
      </p:pic>
    </p:spTree>
    <p:extLst>
      <p:ext uri="{BB962C8B-B14F-4D97-AF65-F5344CB8AC3E}">
        <p14:creationId xmlns:p14="http://schemas.microsoft.com/office/powerpoint/2010/main" val="38624938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4843" y="210731"/>
            <a:ext cx="10515600" cy="884255"/>
          </a:xfrm>
        </p:spPr>
        <p:txBody>
          <a:bodyPr/>
          <a:lstStyle/>
          <a:p>
            <a:r>
              <a:rPr lang="en-US" sz="3600" b="1" dirty="0" smtClean="0"/>
              <a:t>Once you have completed </a:t>
            </a:r>
            <a:r>
              <a:rPr lang="en-US" sz="3600" b="1" u="sng" dirty="0" smtClean="0"/>
              <a:t>all</a:t>
            </a:r>
            <a:r>
              <a:rPr lang="en-US" sz="3600" b="1" dirty="0" smtClean="0"/>
              <a:t> these steps</a:t>
            </a:r>
            <a:endParaRPr lang="en-US" sz="3600" b="1" dirty="0"/>
          </a:p>
        </p:txBody>
      </p:sp>
      <p:sp>
        <p:nvSpPr>
          <p:cNvPr id="2" name="Content Placeholder 1"/>
          <p:cNvSpPr>
            <a:spLocks noGrp="1"/>
          </p:cNvSpPr>
          <p:nvPr>
            <p:ph idx="1"/>
          </p:nvPr>
        </p:nvSpPr>
        <p:spPr>
          <a:xfrm>
            <a:off x="829573" y="1418240"/>
            <a:ext cx="10905699" cy="4280663"/>
          </a:xfrm>
        </p:spPr>
        <p:txBody>
          <a:bodyPr/>
          <a:lstStyle/>
          <a:p>
            <a:pPr>
              <a:buFont typeface="Wingdings" panose="05000000000000000000" pitchFamily="2" charset="2"/>
              <a:buChar char="Ø"/>
            </a:pPr>
            <a:r>
              <a:rPr lang="en-US" dirty="0">
                <a:solidFill>
                  <a:schemeClr val="tx2"/>
                </a:solidFill>
                <a:ea typeface="+mj-ea"/>
                <a:cs typeface="+mj-cs"/>
              </a:rPr>
              <a:t>T</a:t>
            </a:r>
            <a:r>
              <a:rPr lang="en-US" dirty="0" smtClean="0">
                <a:solidFill>
                  <a:schemeClr val="tx2"/>
                </a:solidFill>
                <a:ea typeface="+mj-ea"/>
                <a:cs typeface="+mj-cs"/>
              </a:rPr>
              <a:t>he </a:t>
            </a:r>
            <a:r>
              <a:rPr lang="en-US" dirty="0">
                <a:solidFill>
                  <a:schemeClr val="tx2"/>
                </a:solidFill>
                <a:ea typeface="+mj-ea"/>
                <a:cs typeface="+mj-cs"/>
              </a:rPr>
              <a:t>system gives you a total </a:t>
            </a:r>
            <a:r>
              <a:rPr lang="en-US" dirty="0" smtClean="0">
                <a:solidFill>
                  <a:schemeClr val="tx2"/>
                </a:solidFill>
                <a:ea typeface="+mj-ea"/>
                <a:cs typeface="+mj-cs"/>
              </a:rPr>
              <a:t>generated fund estimate</a:t>
            </a:r>
          </a:p>
          <a:p>
            <a:pPr>
              <a:buFont typeface="Wingdings" panose="05000000000000000000" pitchFamily="2" charset="2"/>
              <a:buChar char="Ø"/>
            </a:pPr>
            <a:r>
              <a:rPr lang="en-US" dirty="0" smtClean="0">
                <a:solidFill>
                  <a:schemeClr val="tx2"/>
                </a:solidFill>
                <a:ea typeface="+mj-ea"/>
                <a:cs typeface="+mj-cs"/>
              </a:rPr>
              <a:t>Save and export your dossier as a pdf document</a:t>
            </a:r>
          </a:p>
          <a:p>
            <a:pPr>
              <a:buFont typeface="Wingdings" panose="05000000000000000000" pitchFamily="2" charset="2"/>
              <a:buChar char="Ø"/>
            </a:pPr>
            <a:r>
              <a:rPr lang="en-US" dirty="0" smtClean="0">
                <a:solidFill>
                  <a:schemeClr val="tx2"/>
                </a:solidFill>
                <a:ea typeface="+mj-ea"/>
                <a:cs typeface="+mj-cs"/>
              </a:rPr>
              <a:t>Indicate your </a:t>
            </a:r>
            <a:r>
              <a:rPr lang="en-US" i="1" dirty="0" smtClean="0">
                <a:solidFill>
                  <a:schemeClr val="tx2"/>
                </a:solidFill>
                <a:ea typeface="+mj-ea"/>
                <a:cs typeface="+mj-cs"/>
              </a:rPr>
              <a:t>Total fund </a:t>
            </a:r>
            <a:r>
              <a:rPr lang="en-US" i="1" dirty="0" smtClean="0">
                <a:solidFill>
                  <a:schemeClr val="tx2"/>
                </a:solidFill>
              </a:rPr>
              <a:t>estimate</a:t>
            </a:r>
            <a:r>
              <a:rPr lang="en-US" dirty="0" smtClean="0">
                <a:solidFill>
                  <a:schemeClr val="tx2"/>
                </a:solidFill>
              </a:rPr>
              <a:t> as </a:t>
            </a:r>
            <a:r>
              <a:rPr lang="en-US" i="1" dirty="0" smtClean="0">
                <a:solidFill>
                  <a:schemeClr val="tx2"/>
                </a:solidFill>
              </a:rPr>
              <a:t>Purchase costs: other works, goods and services</a:t>
            </a:r>
            <a:r>
              <a:rPr lang="en-US" dirty="0" smtClean="0">
                <a:solidFill>
                  <a:schemeClr val="tx2"/>
                </a:solidFill>
              </a:rPr>
              <a:t> </a:t>
            </a:r>
            <a:r>
              <a:rPr lang="en-US" dirty="0" smtClean="0">
                <a:solidFill>
                  <a:schemeClr val="tx2"/>
                </a:solidFill>
                <a:ea typeface="+mj-ea"/>
                <a:cs typeface="+mj-cs"/>
              </a:rPr>
              <a:t>in the ‘budget’ section of the proposal</a:t>
            </a:r>
          </a:p>
          <a:p>
            <a:pPr>
              <a:buFont typeface="Wingdings" panose="05000000000000000000" pitchFamily="2" charset="2"/>
              <a:buChar char="Ø"/>
            </a:pPr>
            <a:r>
              <a:rPr lang="en-US" dirty="0" smtClean="0">
                <a:solidFill>
                  <a:schemeClr val="tx2"/>
                </a:solidFill>
                <a:latin typeface="+mj-lt"/>
                <a:ea typeface="+mj-ea"/>
                <a:cs typeface="+mj-cs"/>
              </a:rPr>
              <a:t>Add your pdf dossier to your annexes</a:t>
            </a:r>
            <a:endParaRPr lang="en-GB" dirty="0">
              <a:solidFill>
                <a:schemeClr val="tx2"/>
              </a:solidFill>
              <a:latin typeface="+mj-lt"/>
              <a:ea typeface="+mj-ea"/>
              <a:cs typeface="+mj-cs"/>
            </a:endParaRPr>
          </a:p>
        </p:txBody>
      </p:sp>
      <p:pic>
        <p:nvPicPr>
          <p:cNvPr id="4" name="Picture 3"/>
          <p:cNvPicPr>
            <a:picLocks noChangeAspect="1"/>
          </p:cNvPicPr>
          <p:nvPr/>
        </p:nvPicPr>
        <p:blipFill>
          <a:blip r:embed="rId2"/>
          <a:stretch>
            <a:fillRect/>
          </a:stretch>
        </p:blipFill>
        <p:spPr>
          <a:xfrm>
            <a:off x="1017198" y="4446216"/>
            <a:ext cx="10119505" cy="1532064"/>
          </a:xfrm>
          <a:prstGeom prst="rect">
            <a:avLst/>
          </a:prstGeom>
          <a:ln w="228600" cap="sq" cmpd="thickThin">
            <a:solidFill>
              <a:srgbClr val="0356B1"/>
            </a:solidFill>
            <a:prstDash val="solid"/>
            <a:miter lim="800000"/>
          </a:ln>
          <a:effectLst>
            <a:innerShdw blurRad="76200">
              <a:srgbClr val="000000"/>
            </a:innerShdw>
          </a:effectLst>
        </p:spPr>
      </p:pic>
    </p:spTree>
    <p:extLst>
      <p:ext uri="{BB962C8B-B14F-4D97-AF65-F5344CB8AC3E}">
        <p14:creationId xmlns:p14="http://schemas.microsoft.com/office/powerpoint/2010/main" val="3184205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3"/>
          <a:stretch>
            <a:fillRect/>
          </a:stretch>
        </p:blipFill>
        <p:spPr>
          <a:xfrm>
            <a:off x="577968" y="3416060"/>
            <a:ext cx="10481095" cy="2524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012363" y="314856"/>
            <a:ext cx="10089814" cy="782357"/>
          </a:xfrm>
        </p:spPr>
        <p:txBody>
          <a:bodyPr/>
          <a:lstStyle/>
          <a:p>
            <a:r>
              <a:rPr lang="en-US" sz="3200" b="1" dirty="0"/>
              <a:t>Budget </a:t>
            </a:r>
            <a:r>
              <a:rPr lang="en-US" sz="3200" b="1" dirty="0" smtClean="0"/>
              <a:t>table – indicate your estimated fund ONLY </a:t>
            </a:r>
            <a:endParaRPr lang="en-US" sz="3200" b="1" dirty="0"/>
          </a:p>
        </p:txBody>
      </p:sp>
      <p:sp>
        <p:nvSpPr>
          <p:cNvPr id="7" name="Rectangle 6"/>
          <p:cNvSpPr/>
          <p:nvPr/>
        </p:nvSpPr>
        <p:spPr bwMode="auto">
          <a:xfrm>
            <a:off x="5300081" y="3783240"/>
            <a:ext cx="583136" cy="1503797"/>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8" name="TextBox 7"/>
          <p:cNvSpPr txBox="1"/>
          <p:nvPr/>
        </p:nvSpPr>
        <p:spPr>
          <a:xfrm>
            <a:off x="6534270" y="2995819"/>
            <a:ext cx="3813085" cy="338554"/>
          </a:xfrm>
          <a:prstGeom prst="rect">
            <a:avLst/>
          </a:prstGeom>
          <a:noFill/>
          <a:ln>
            <a:solidFill>
              <a:schemeClr val="tx1"/>
            </a:solidFill>
          </a:ln>
        </p:spPr>
        <p:txBody>
          <a:bodyPr wrap="square" rtlCol="0">
            <a:spAutoFit/>
          </a:bodyPr>
          <a:lstStyle/>
          <a:p>
            <a:pPr algn="ctr"/>
            <a:r>
              <a:rPr lang="en-US" sz="1600" b="1" dirty="0">
                <a:solidFill>
                  <a:srgbClr val="0356B1"/>
                </a:solidFill>
              </a:rPr>
              <a:t>Calculated automatically</a:t>
            </a:r>
          </a:p>
        </p:txBody>
      </p:sp>
      <p:sp>
        <p:nvSpPr>
          <p:cNvPr id="10" name="TextBox 9"/>
          <p:cNvSpPr txBox="1"/>
          <p:nvPr/>
        </p:nvSpPr>
        <p:spPr>
          <a:xfrm>
            <a:off x="774309" y="1595436"/>
            <a:ext cx="4152238" cy="1569660"/>
          </a:xfrm>
          <a:prstGeom prst="rect">
            <a:avLst/>
          </a:prstGeom>
          <a:noFill/>
          <a:ln>
            <a:solidFill>
              <a:schemeClr val="tx1"/>
            </a:solidFill>
          </a:ln>
        </p:spPr>
        <p:txBody>
          <a:bodyPr wrap="square" rtlCol="0">
            <a:spAutoFit/>
          </a:bodyPr>
          <a:lstStyle/>
          <a:p>
            <a:pPr marL="342900" indent="-342900">
              <a:buAutoNum type="arabicPeriod"/>
            </a:pPr>
            <a:r>
              <a:rPr lang="en-US" sz="1600" b="1" dirty="0" smtClean="0">
                <a:solidFill>
                  <a:srgbClr val="0356B1"/>
                </a:solidFill>
              </a:rPr>
              <a:t>NB</a:t>
            </a:r>
            <a:r>
              <a:rPr lang="en-US" sz="1600" dirty="0" smtClean="0">
                <a:solidFill>
                  <a:srgbClr val="0356B1"/>
                </a:solidFill>
              </a:rPr>
              <a:t>: You should only fill in column C3! This is an amount allowing you to get the estimated grant calculated in the MEDIA DB</a:t>
            </a:r>
          </a:p>
          <a:p>
            <a:r>
              <a:rPr lang="en-GB" sz="1600" i="1" dirty="0" smtClean="0">
                <a:solidFill>
                  <a:srgbClr val="0356B1"/>
                </a:solidFill>
              </a:rPr>
              <a:t>MANUAL FORMULA: </a:t>
            </a:r>
            <a:r>
              <a:rPr lang="en-US" sz="1600" i="1" dirty="0">
                <a:solidFill>
                  <a:srgbClr val="0356B1"/>
                </a:solidFill>
              </a:rPr>
              <a:t>estimated grant </a:t>
            </a:r>
            <a:r>
              <a:rPr lang="en-US" sz="1600" i="1" dirty="0" smtClean="0">
                <a:solidFill>
                  <a:srgbClr val="0356B1"/>
                </a:solidFill>
              </a:rPr>
              <a:t>from </a:t>
            </a:r>
            <a:r>
              <a:rPr lang="en-US" sz="1600" i="1" dirty="0">
                <a:solidFill>
                  <a:srgbClr val="0356B1"/>
                </a:solidFill>
              </a:rPr>
              <a:t>MEDIA </a:t>
            </a:r>
            <a:r>
              <a:rPr lang="en-US" sz="1600" i="1" dirty="0" smtClean="0">
                <a:solidFill>
                  <a:srgbClr val="0356B1"/>
                </a:solidFill>
              </a:rPr>
              <a:t>DB * 1,33512</a:t>
            </a:r>
            <a:endParaRPr lang="en-US" sz="1600" i="1" dirty="0">
              <a:solidFill>
                <a:srgbClr val="0356B1"/>
              </a:solidFill>
            </a:endParaRPr>
          </a:p>
        </p:txBody>
      </p:sp>
      <p:cxnSp>
        <p:nvCxnSpPr>
          <p:cNvPr id="13" name="Straight Arrow Connector 12"/>
          <p:cNvCxnSpPr/>
          <p:nvPr/>
        </p:nvCxnSpPr>
        <p:spPr bwMode="auto">
          <a:xfrm>
            <a:off x="926117" y="1639955"/>
            <a:ext cx="206999" cy="626621"/>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Left Brace 22"/>
          <p:cNvSpPr/>
          <p:nvPr/>
        </p:nvSpPr>
        <p:spPr bwMode="auto">
          <a:xfrm>
            <a:off x="2349056" y="1083517"/>
            <a:ext cx="155448" cy="914400"/>
          </a:xfrm>
          <a:prstGeom prst="leftBrac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26" name="Rectangle 25"/>
          <p:cNvSpPr/>
          <p:nvPr/>
        </p:nvSpPr>
        <p:spPr bwMode="auto">
          <a:xfrm>
            <a:off x="6547449" y="3746662"/>
            <a:ext cx="3847381" cy="1540375"/>
          </a:xfrm>
          <a:prstGeom prst="rect">
            <a:avLst/>
          </a:prstGeom>
          <a:noFill/>
          <a:ln w="381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34" name="TextBox 33"/>
          <p:cNvSpPr txBox="1"/>
          <p:nvPr/>
        </p:nvSpPr>
        <p:spPr>
          <a:xfrm flipH="1">
            <a:off x="10154395" y="1206862"/>
            <a:ext cx="1809336" cy="1569660"/>
          </a:xfrm>
          <a:prstGeom prst="rect">
            <a:avLst/>
          </a:prstGeom>
          <a:noFill/>
          <a:ln>
            <a:solidFill>
              <a:schemeClr val="tx1"/>
            </a:solidFill>
          </a:ln>
        </p:spPr>
        <p:txBody>
          <a:bodyPr wrap="square" rtlCol="0">
            <a:spAutoFit/>
          </a:bodyPr>
          <a:lstStyle/>
          <a:p>
            <a:r>
              <a:rPr lang="en-US" sz="1600" dirty="0" smtClean="0">
                <a:solidFill>
                  <a:srgbClr val="0356B1"/>
                </a:solidFill>
              </a:rPr>
              <a:t>2. </a:t>
            </a:r>
            <a:r>
              <a:rPr lang="en-US" sz="1600" b="1" dirty="0" smtClean="0">
                <a:solidFill>
                  <a:srgbClr val="0356B1"/>
                </a:solidFill>
              </a:rPr>
              <a:t>Make sure </a:t>
            </a:r>
            <a:r>
              <a:rPr lang="en-US" sz="1600" dirty="0" smtClean="0">
                <a:solidFill>
                  <a:srgbClr val="0356B1"/>
                </a:solidFill>
              </a:rPr>
              <a:t>this  corresponds to the estimated grant (=potential fund) from the</a:t>
            </a:r>
          </a:p>
          <a:p>
            <a:r>
              <a:rPr lang="en-US" sz="1600" dirty="0" smtClean="0">
                <a:solidFill>
                  <a:srgbClr val="0356B1"/>
                </a:solidFill>
              </a:rPr>
              <a:t>MEDIA DB </a:t>
            </a:r>
            <a:endParaRPr lang="en-US" sz="1600" dirty="0">
              <a:solidFill>
                <a:srgbClr val="0356B1"/>
              </a:solidFill>
            </a:endParaRPr>
          </a:p>
        </p:txBody>
      </p:sp>
      <p:sp>
        <p:nvSpPr>
          <p:cNvPr id="17" name="Rectangle 16"/>
          <p:cNvSpPr/>
          <p:nvPr/>
        </p:nvSpPr>
        <p:spPr bwMode="auto">
          <a:xfrm>
            <a:off x="10437962" y="3746661"/>
            <a:ext cx="577969" cy="154037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14" name="Right Arrow 13"/>
          <p:cNvSpPr/>
          <p:nvPr/>
        </p:nvSpPr>
        <p:spPr>
          <a:xfrm rot="3680872">
            <a:off x="4772965" y="3356370"/>
            <a:ext cx="700435" cy="19829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5" name="Right Arrow 14"/>
          <p:cNvSpPr/>
          <p:nvPr/>
        </p:nvSpPr>
        <p:spPr>
          <a:xfrm rot="17607132">
            <a:off x="10303779" y="3082154"/>
            <a:ext cx="1127936" cy="191057"/>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Tree>
    <p:extLst>
      <p:ext uri="{BB962C8B-B14F-4D97-AF65-F5344CB8AC3E}">
        <p14:creationId xmlns:p14="http://schemas.microsoft.com/office/powerpoint/2010/main" val="249114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8310" y="457200"/>
            <a:ext cx="7082286" cy="2104845"/>
          </a:xfrm>
        </p:spPr>
        <p:txBody>
          <a:bodyPr anchor="ctr"/>
          <a:lstStyle/>
          <a:p>
            <a:pPr marL="0" indent="0" algn="ctr">
              <a:buNone/>
            </a:pPr>
            <a:r>
              <a:rPr lang="en-US" sz="8000" dirty="0" smtClean="0">
                <a:solidFill>
                  <a:schemeClr val="tx2"/>
                </a:solidFill>
                <a:latin typeface="+mj-lt"/>
                <a:ea typeface="+mj-ea"/>
                <a:cs typeface="+mj-cs"/>
              </a:rPr>
              <a:t>Questions?</a:t>
            </a:r>
          </a:p>
          <a:p>
            <a:pPr marL="0" indent="0" algn="ctr">
              <a:buNone/>
            </a:pPr>
            <a:r>
              <a:rPr lang="en-US" sz="4800" i="1" dirty="0" smtClean="0">
                <a:solidFill>
                  <a:schemeClr val="tx2"/>
                </a:solidFill>
                <a:latin typeface="+mj-lt"/>
                <a:ea typeface="+mj-ea"/>
                <a:cs typeface="+mj-cs"/>
              </a:rPr>
              <a:t>Please use the chat function</a:t>
            </a:r>
            <a:endParaRPr lang="en-US" sz="4800" i="1" dirty="0">
              <a:solidFill>
                <a:schemeClr val="tx2"/>
              </a:solidFill>
              <a:latin typeface="+mj-lt"/>
              <a:ea typeface="+mj-ea"/>
              <a:cs typeface="+mj-cs"/>
            </a:endParaRPr>
          </a:p>
        </p:txBody>
      </p:sp>
      <p:pic>
        <p:nvPicPr>
          <p:cNvPr id="5" name="Picture 4"/>
          <p:cNvPicPr>
            <a:picLocks noChangeAspect="1"/>
          </p:cNvPicPr>
          <p:nvPr/>
        </p:nvPicPr>
        <p:blipFill>
          <a:blip r:embed="rId3"/>
          <a:stretch>
            <a:fillRect/>
          </a:stretch>
        </p:blipFill>
        <p:spPr>
          <a:xfrm>
            <a:off x="1544128" y="2222603"/>
            <a:ext cx="3054356" cy="4014296"/>
          </a:xfrm>
          <a:prstGeom prst="rect">
            <a:avLst/>
          </a:prstGeom>
        </p:spPr>
      </p:pic>
      <p:sp>
        <p:nvSpPr>
          <p:cNvPr id="6" name="AutoShape 4" descr="Chat Room Icon #365724 - Free Icons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7910782" y="2647232"/>
            <a:ext cx="2857500" cy="2857500"/>
          </a:xfrm>
          <a:prstGeom prst="rect">
            <a:avLst/>
          </a:prstGeom>
        </p:spPr>
      </p:pic>
    </p:spTree>
    <p:extLst>
      <p:ext uri="{BB962C8B-B14F-4D97-AF65-F5344CB8AC3E}">
        <p14:creationId xmlns:p14="http://schemas.microsoft.com/office/powerpoint/2010/main" val="3176625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524" y="1585824"/>
            <a:ext cx="7713817" cy="4093428"/>
          </a:xfrm>
          <a:prstGeom prst="rect">
            <a:avLst/>
          </a:prstGeom>
          <a:noFill/>
        </p:spPr>
        <p:txBody>
          <a:bodyPr wrap="square" rtlCol="0">
            <a:spAutoFit/>
          </a:bodyPr>
          <a:lstStyle/>
          <a:p>
            <a:pPr marL="342900" indent="-342900">
              <a:lnSpc>
                <a:spcPct val="250000"/>
              </a:lnSpc>
              <a:spcBef>
                <a:spcPts val="600"/>
              </a:spcBef>
              <a:spcAft>
                <a:spcPts val="600"/>
              </a:spcAft>
              <a:buFont typeface="+mj-lt"/>
              <a:buAutoNum type="arabicPeriod"/>
            </a:pPr>
            <a:r>
              <a:rPr lang="en-US" sz="1600" dirty="0" smtClean="0">
                <a:solidFill>
                  <a:srgbClr val="024EA2"/>
                </a:solidFill>
              </a:rPr>
              <a:t>Key features</a:t>
            </a:r>
          </a:p>
          <a:p>
            <a:pPr marL="342900" indent="-342900">
              <a:lnSpc>
                <a:spcPct val="250000"/>
              </a:lnSpc>
              <a:spcBef>
                <a:spcPts val="600"/>
              </a:spcBef>
              <a:spcAft>
                <a:spcPts val="600"/>
              </a:spcAft>
              <a:buFont typeface="+mj-lt"/>
              <a:buAutoNum type="arabicPeriod"/>
            </a:pPr>
            <a:r>
              <a:rPr lang="en-US" sz="1600" dirty="0" smtClean="0">
                <a:solidFill>
                  <a:srgbClr val="024EA2"/>
                </a:solidFill>
              </a:rPr>
              <a:t>Structure of </a:t>
            </a:r>
            <a:r>
              <a:rPr lang="en-US" sz="1600" dirty="0">
                <a:solidFill>
                  <a:srgbClr val="024EA2"/>
                </a:solidFill>
              </a:rPr>
              <a:t>the call + Q&amp;A</a:t>
            </a:r>
          </a:p>
          <a:p>
            <a:pPr marL="342900" indent="-342900">
              <a:lnSpc>
                <a:spcPct val="250000"/>
              </a:lnSpc>
              <a:spcBef>
                <a:spcPts val="600"/>
              </a:spcBef>
              <a:spcAft>
                <a:spcPts val="600"/>
              </a:spcAft>
              <a:buFont typeface="+mj-lt"/>
              <a:buAutoNum type="arabicPeriod"/>
            </a:pPr>
            <a:r>
              <a:rPr lang="en-US" sz="1600" dirty="0">
                <a:solidFill>
                  <a:srgbClr val="024EA2"/>
                </a:solidFill>
              </a:rPr>
              <a:t>MEDIA database and how generate your admissions + Q&amp;A</a:t>
            </a:r>
          </a:p>
          <a:p>
            <a:pPr marL="342900" indent="-342900">
              <a:lnSpc>
                <a:spcPct val="250000"/>
              </a:lnSpc>
              <a:spcBef>
                <a:spcPts val="600"/>
              </a:spcBef>
              <a:spcAft>
                <a:spcPts val="600"/>
              </a:spcAft>
              <a:buFont typeface="+mj-lt"/>
              <a:buAutoNum type="arabicPeriod"/>
            </a:pPr>
            <a:r>
              <a:rPr lang="en-US" sz="2000" b="1" dirty="0" smtClean="0">
                <a:solidFill>
                  <a:srgbClr val="024EA2"/>
                </a:solidFill>
              </a:rPr>
              <a:t>Introduction </a:t>
            </a:r>
            <a:r>
              <a:rPr lang="en-US" sz="2000" b="1" dirty="0">
                <a:solidFill>
                  <a:srgbClr val="024EA2"/>
                </a:solidFill>
              </a:rPr>
              <a:t>to the submission </a:t>
            </a:r>
            <a:r>
              <a:rPr lang="en-US" sz="2000" b="1" dirty="0" smtClean="0">
                <a:solidFill>
                  <a:srgbClr val="024EA2"/>
                </a:solidFill>
              </a:rPr>
              <a:t>system in e-Grants </a:t>
            </a:r>
            <a:r>
              <a:rPr lang="en-US" sz="2000" b="1" dirty="0">
                <a:solidFill>
                  <a:srgbClr val="024EA2"/>
                </a:solidFill>
              </a:rPr>
              <a:t>+ </a:t>
            </a:r>
            <a:r>
              <a:rPr lang="en-US" sz="2000" b="1" dirty="0" smtClean="0">
                <a:solidFill>
                  <a:srgbClr val="024EA2"/>
                </a:solidFill>
              </a:rPr>
              <a:t>Q&amp;A</a:t>
            </a:r>
          </a:p>
          <a:p>
            <a:pPr marL="342900" indent="-342900">
              <a:lnSpc>
                <a:spcPct val="250000"/>
              </a:lnSpc>
              <a:spcBef>
                <a:spcPts val="600"/>
              </a:spcBef>
              <a:spcAft>
                <a:spcPts val="600"/>
              </a:spcAft>
              <a:buFont typeface="+mj-lt"/>
              <a:buAutoNum type="arabicPeriod"/>
            </a:pPr>
            <a:r>
              <a:rPr lang="en-US" sz="1600" dirty="0" smtClean="0">
                <a:solidFill>
                  <a:srgbClr val="024EA2"/>
                </a:solidFill>
              </a:rPr>
              <a:t>Tips </a:t>
            </a:r>
            <a:r>
              <a:rPr lang="en-US" sz="1600" dirty="0">
                <a:solidFill>
                  <a:srgbClr val="024EA2"/>
                </a:solidFill>
              </a:rPr>
              <a:t>for proposal </a:t>
            </a:r>
            <a:r>
              <a:rPr lang="en-US" sz="1600" dirty="0" smtClean="0">
                <a:solidFill>
                  <a:srgbClr val="024EA2"/>
                </a:solidFill>
              </a:rPr>
              <a:t>preparation</a:t>
            </a:r>
            <a:endParaRPr lang="en-US" sz="1600" dirty="0">
              <a:solidFill>
                <a:srgbClr val="024EA2"/>
              </a:solidFill>
            </a:endParaRPr>
          </a:p>
        </p:txBody>
      </p:sp>
      <p:pic>
        <p:nvPicPr>
          <p:cNvPr id="4" name="Picture 3"/>
          <p:cNvPicPr>
            <a:picLocks noChangeAspect="1"/>
          </p:cNvPicPr>
          <p:nvPr/>
        </p:nvPicPr>
        <p:blipFill>
          <a:blip r:embed="rId3"/>
          <a:stretch>
            <a:fillRect/>
          </a:stretch>
        </p:blipFill>
        <p:spPr>
          <a:xfrm>
            <a:off x="8256747" y="2204867"/>
            <a:ext cx="3693280" cy="2973914"/>
          </a:xfrm>
          <a:prstGeom prst="rect">
            <a:avLst/>
          </a:prstGeom>
        </p:spPr>
      </p:pic>
      <p:sp>
        <p:nvSpPr>
          <p:cNvPr id="6" name="Right Arrow 5"/>
          <p:cNvSpPr/>
          <p:nvPr/>
        </p:nvSpPr>
        <p:spPr>
          <a:xfrm>
            <a:off x="170606" y="4366882"/>
            <a:ext cx="513918" cy="11857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pic>
        <p:nvPicPr>
          <p:cNvPr id="7" name="Picture 6"/>
          <p:cNvPicPr>
            <a:picLocks noChangeAspect="1"/>
          </p:cNvPicPr>
          <p:nvPr/>
        </p:nvPicPr>
        <p:blipFill>
          <a:blip r:embed="rId4"/>
          <a:stretch>
            <a:fillRect/>
          </a:stretch>
        </p:blipFill>
        <p:spPr>
          <a:xfrm>
            <a:off x="55923" y="4241134"/>
            <a:ext cx="628601" cy="488639"/>
          </a:xfrm>
          <a:prstGeom prst="rect">
            <a:avLst/>
          </a:prstGeom>
        </p:spPr>
      </p:pic>
      <p:pic>
        <p:nvPicPr>
          <p:cNvPr id="8" name="Picture 7"/>
          <p:cNvPicPr>
            <a:picLocks noChangeAspect="1"/>
          </p:cNvPicPr>
          <p:nvPr/>
        </p:nvPicPr>
        <p:blipFill rotWithShape="1">
          <a:blip r:embed="rId5"/>
          <a:srcRect t="22386" b="34819"/>
          <a:stretch/>
        </p:blipFill>
        <p:spPr>
          <a:xfrm>
            <a:off x="1152345" y="250166"/>
            <a:ext cx="4394440" cy="1199072"/>
          </a:xfrm>
          <a:prstGeom prst="rect">
            <a:avLst/>
          </a:prstGeom>
        </p:spPr>
      </p:pic>
    </p:spTree>
    <p:extLst>
      <p:ext uri="{BB962C8B-B14F-4D97-AF65-F5344CB8AC3E}">
        <p14:creationId xmlns:p14="http://schemas.microsoft.com/office/powerpoint/2010/main" val="2060194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01786" y="1420543"/>
            <a:ext cx="7919642" cy="52991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845" y="2563247"/>
            <a:ext cx="2107541" cy="2310678"/>
          </a:xfrm>
          <a:prstGeom prst="rect">
            <a:avLst/>
          </a:prstGeom>
        </p:spPr>
      </p:pic>
      <p:sp>
        <p:nvSpPr>
          <p:cNvPr id="6" name="Rectangle 5"/>
          <p:cNvSpPr/>
          <p:nvPr/>
        </p:nvSpPr>
        <p:spPr>
          <a:xfrm>
            <a:off x="1001786" y="1101118"/>
            <a:ext cx="9459385" cy="307954"/>
          </a:xfrm>
          <a:prstGeom prst="rect">
            <a:avLst/>
          </a:prstGeom>
          <a:noFill/>
          <a:ln w="38100">
            <a:solidFill>
              <a:srgbClr val="E76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kern="0" dirty="0">
                <a:solidFill>
                  <a:srgbClr val="0356B1"/>
                </a:solidFill>
              </a:rPr>
              <a:t>All </a:t>
            </a:r>
            <a:r>
              <a:rPr lang="en-GB" kern="0" dirty="0" smtClean="0">
                <a:solidFill>
                  <a:srgbClr val="0356B1"/>
                </a:solidFill>
              </a:rPr>
              <a:t>MEDIA </a:t>
            </a:r>
            <a:r>
              <a:rPr lang="en-GB" kern="0" dirty="0">
                <a:solidFill>
                  <a:srgbClr val="0356B1"/>
                </a:solidFill>
              </a:rPr>
              <a:t>call for proposals are published in Funding &amp; tender opportunities </a:t>
            </a:r>
            <a:r>
              <a:rPr lang="en-GB" kern="0" dirty="0">
                <a:solidFill>
                  <a:srgbClr val="0356B1"/>
                </a:solidFill>
                <a:hlinkClick r:id="rId5"/>
              </a:rPr>
              <a:t>Portal</a:t>
            </a:r>
            <a:r>
              <a:rPr lang="en-GB" kern="0" dirty="0">
                <a:solidFill>
                  <a:srgbClr val="0356B1"/>
                </a:solidFill>
              </a:rPr>
              <a:t> (F&amp;TP)</a:t>
            </a:r>
          </a:p>
        </p:txBody>
      </p:sp>
      <p:sp>
        <p:nvSpPr>
          <p:cNvPr id="7" name="Rectangle 6"/>
          <p:cNvSpPr/>
          <p:nvPr/>
        </p:nvSpPr>
        <p:spPr>
          <a:xfrm>
            <a:off x="1448606" y="5732758"/>
            <a:ext cx="7198821" cy="667482"/>
          </a:xfrm>
          <a:prstGeom prst="rect">
            <a:avLst/>
          </a:prstGeom>
          <a:noFill/>
          <a:ln w="38100">
            <a:solidFill>
              <a:srgbClr val="E76C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8" name="Oval 7"/>
          <p:cNvSpPr/>
          <p:nvPr/>
        </p:nvSpPr>
        <p:spPr bwMode="auto">
          <a:xfrm>
            <a:off x="4895078" y="3463685"/>
            <a:ext cx="1045029" cy="51483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2" name="Title 1"/>
          <p:cNvSpPr>
            <a:spLocks noGrp="1"/>
          </p:cNvSpPr>
          <p:nvPr>
            <p:ph type="title"/>
          </p:nvPr>
        </p:nvSpPr>
        <p:spPr>
          <a:xfrm>
            <a:off x="1001786" y="-664"/>
            <a:ext cx="10515600" cy="782357"/>
          </a:xfrm>
        </p:spPr>
        <p:txBody>
          <a:bodyPr/>
          <a:lstStyle/>
          <a:p>
            <a:r>
              <a:rPr lang="en-GB" b="1" dirty="0" smtClean="0"/>
              <a:t>Funding and Tender Opportunities Portal</a:t>
            </a:r>
            <a:endParaRPr lang="en-US" b="1" dirty="0"/>
          </a:p>
        </p:txBody>
      </p:sp>
    </p:spTree>
    <p:extLst>
      <p:ext uri="{BB962C8B-B14F-4D97-AF65-F5344CB8AC3E}">
        <p14:creationId xmlns:p14="http://schemas.microsoft.com/office/powerpoint/2010/main" val="1910874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861" y="1314936"/>
            <a:ext cx="12107831" cy="4650435"/>
          </a:xfrm>
          <a:prstGeom prst="rect">
            <a:avLst/>
          </a:prstGeom>
        </p:spPr>
      </p:pic>
      <p:sp>
        <p:nvSpPr>
          <p:cNvPr id="3" name="Oval 2"/>
          <p:cNvSpPr/>
          <p:nvPr/>
        </p:nvSpPr>
        <p:spPr bwMode="auto">
          <a:xfrm>
            <a:off x="413664" y="1731665"/>
            <a:ext cx="1835740" cy="51483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4" name="Oval 3"/>
          <p:cNvSpPr/>
          <p:nvPr/>
        </p:nvSpPr>
        <p:spPr bwMode="auto">
          <a:xfrm>
            <a:off x="3993361" y="3324596"/>
            <a:ext cx="2110415" cy="51483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6" name="Oval 5"/>
          <p:cNvSpPr/>
          <p:nvPr/>
        </p:nvSpPr>
        <p:spPr bwMode="auto">
          <a:xfrm>
            <a:off x="85318" y="4791012"/>
            <a:ext cx="3908043" cy="159108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7" name="Oval 6"/>
          <p:cNvSpPr/>
          <p:nvPr/>
        </p:nvSpPr>
        <p:spPr bwMode="auto">
          <a:xfrm>
            <a:off x="1516824" y="4388649"/>
            <a:ext cx="1045029" cy="51483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8" name="Title 1"/>
          <p:cNvSpPr>
            <a:spLocks noGrp="1"/>
          </p:cNvSpPr>
          <p:nvPr>
            <p:ph type="title"/>
          </p:nvPr>
        </p:nvSpPr>
        <p:spPr>
          <a:xfrm>
            <a:off x="845976" y="388900"/>
            <a:ext cx="10515600" cy="782357"/>
          </a:xfrm>
        </p:spPr>
        <p:txBody>
          <a:bodyPr/>
          <a:lstStyle/>
          <a:p>
            <a:r>
              <a:rPr lang="en-GB" b="1" dirty="0" smtClean="0"/>
              <a:t>Funding and Tender Opportunities Portal</a:t>
            </a:r>
            <a:r>
              <a:rPr lang="en-GB" dirty="0" smtClean="0"/>
              <a:t/>
            </a:r>
            <a:br>
              <a:rPr lang="en-GB" dirty="0" smtClean="0"/>
            </a:br>
            <a:r>
              <a:rPr lang="en-GB" sz="800" dirty="0" smtClean="0"/>
              <a:t/>
            </a:r>
            <a:br>
              <a:rPr lang="en-GB" sz="800" dirty="0" smtClean="0"/>
            </a:br>
            <a:r>
              <a:rPr lang="en-GB" sz="2800" dirty="0" smtClean="0"/>
              <a:t>Find European Film Distribution call</a:t>
            </a:r>
            <a:endParaRPr lang="en-US" sz="2800" dirty="0"/>
          </a:p>
        </p:txBody>
      </p:sp>
      <p:sp>
        <p:nvSpPr>
          <p:cNvPr id="9" name="Oval 8"/>
          <p:cNvSpPr/>
          <p:nvPr/>
        </p:nvSpPr>
        <p:spPr bwMode="auto">
          <a:xfrm>
            <a:off x="188768" y="2958993"/>
            <a:ext cx="1045029" cy="51483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Tree>
    <p:extLst>
      <p:ext uri="{BB962C8B-B14F-4D97-AF65-F5344CB8AC3E}">
        <p14:creationId xmlns:p14="http://schemas.microsoft.com/office/powerpoint/2010/main" val="3125667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856" y="991682"/>
            <a:ext cx="10515600" cy="782357"/>
          </a:xfrm>
        </p:spPr>
        <p:txBody>
          <a:bodyPr/>
          <a:lstStyle/>
          <a:p>
            <a:r>
              <a:rPr lang="fr-BE" b="1" dirty="0" smtClean="0">
                <a:solidFill>
                  <a:srgbClr val="004494"/>
                </a:solidFill>
                <a:latin typeface="+mn-lt"/>
              </a:rPr>
              <a:t>2022: positive </a:t>
            </a:r>
            <a:r>
              <a:rPr lang="fr-BE" b="1" dirty="0" err="1" smtClean="0">
                <a:solidFill>
                  <a:srgbClr val="004494"/>
                </a:solidFill>
                <a:latin typeface="+mn-lt"/>
              </a:rPr>
              <a:t>developments</a:t>
            </a:r>
            <a:r>
              <a:rPr lang="fr-BE" b="1" dirty="0" smtClean="0">
                <a:solidFill>
                  <a:srgbClr val="004494"/>
                </a:solidFill>
                <a:latin typeface="+mn-lt"/>
              </a:rPr>
              <a:t>! </a:t>
            </a:r>
            <a:r>
              <a:rPr lang="en-IE" b="1" dirty="0" smtClean="0">
                <a:solidFill>
                  <a:srgbClr val="004494"/>
                </a:solidFill>
                <a:latin typeface="+mn-lt"/>
              </a:rPr>
              <a:t> </a:t>
            </a:r>
            <a:r>
              <a:rPr lang="en-IE" sz="5400" dirty="0" smtClean="0">
                <a:solidFill>
                  <a:srgbClr val="004494"/>
                </a:solidFill>
                <a:latin typeface="+mn-lt"/>
              </a:rPr>
              <a:t/>
            </a:r>
            <a:br>
              <a:rPr lang="en-IE" sz="5400" dirty="0" smtClean="0">
                <a:solidFill>
                  <a:srgbClr val="004494"/>
                </a:solidFill>
                <a:latin typeface="+mn-lt"/>
              </a:rPr>
            </a:br>
            <a:endParaRPr lang="en-GB" sz="5400" b="1" dirty="0">
              <a:solidFill>
                <a:srgbClr val="716FB3"/>
              </a:solidFill>
              <a:latin typeface="+mn-lt"/>
            </a:endParaRPr>
          </a:p>
        </p:txBody>
      </p:sp>
      <p:sp>
        <p:nvSpPr>
          <p:cNvPr id="29" name="TextBox 28"/>
          <p:cNvSpPr txBox="1"/>
          <p:nvPr/>
        </p:nvSpPr>
        <p:spPr>
          <a:xfrm rot="16200000">
            <a:off x="8377873" y="4282849"/>
            <a:ext cx="1446826" cy="123111"/>
          </a:xfrm>
          <a:prstGeom prst="rect">
            <a:avLst/>
          </a:prstGeom>
          <a:noFill/>
        </p:spPr>
        <p:txBody>
          <a:bodyPr wrap="square" tIns="0" rIns="90000" bIns="0" rtlCol="0">
            <a:spAutoFit/>
          </a:bodyPr>
          <a:lstStyle/>
          <a:p>
            <a:r>
              <a:rPr lang="en-GB" sz="800" dirty="0">
                <a:solidFill>
                  <a:schemeClr val="bg1"/>
                </a:solidFill>
              </a:rPr>
              <a:t>© European Union</a:t>
            </a:r>
          </a:p>
        </p:txBody>
      </p:sp>
      <p:sp>
        <p:nvSpPr>
          <p:cNvPr id="10" name="Content Placeholder 1">
            <a:extLst>
              <a:ext uri="{FF2B5EF4-FFF2-40B4-BE49-F238E27FC236}">
                <a16:creationId xmlns:a16="http://schemas.microsoft.com/office/drawing/2014/main" id="{F33895F1-273A-FA44-9B4D-34F691CFFC02}"/>
              </a:ext>
            </a:extLst>
          </p:cNvPr>
          <p:cNvSpPr txBox="1">
            <a:spLocks/>
          </p:cNvSpPr>
          <p:nvPr/>
        </p:nvSpPr>
        <p:spPr>
          <a:xfrm>
            <a:off x="1099856" y="1116531"/>
            <a:ext cx="10038672" cy="5146246"/>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b="1" dirty="0" err="1" smtClean="0">
                <a:solidFill>
                  <a:srgbClr val="004494"/>
                </a:solidFill>
              </a:rPr>
              <a:t>Increase</a:t>
            </a:r>
            <a:r>
              <a:rPr lang="fr-BE" b="1" dirty="0" smtClean="0">
                <a:solidFill>
                  <a:srgbClr val="004494"/>
                </a:solidFill>
              </a:rPr>
              <a:t> </a:t>
            </a:r>
            <a:r>
              <a:rPr lang="fr-BE" dirty="0" smtClean="0">
                <a:solidFill>
                  <a:srgbClr val="004494"/>
                </a:solidFill>
              </a:rPr>
              <a:t>of total budget (by 11%)</a:t>
            </a:r>
            <a:r>
              <a:rPr lang="fr-BE" sz="2000" dirty="0" smtClean="0">
                <a:solidFill>
                  <a:srgbClr val="004494"/>
                </a:solidFill>
              </a:rPr>
              <a:t>	</a:t>
            </a:r>
          </a:p>
          <a:p>
            <a:r>
              <a:rPr lang="fr-BE" b="1" dirty="0" err="1" smtClean="0">
                <a:solidFill>
                  <a:srgbClr val="004494"/>
                </a:solidFill>
              </a:rPr>
              <a:t>Increase</a:t>
            </a:r>
            <a:r>
              <a:rPr lang="fr-BE" b="1" dirty="0" smtClean="0">
                <a:solidFill>
                  <a:srgbClr val="004494"/>
                </a:solidFill>
              </a:rPr>
              <a:t> </a:t>
            </a:r>
            <a:r>
              <a:rPr lang="fr-BE" dirty="0" smtClean="0">
                <a:solidFill>
                  <a:srgbClr val="004494"/>
                </a:solidFill>
              </a:rPr>
              <a:t>of </a:t>
            </a:r>
            <a:r>
              <a:rPr lang="fr-BE" dirty="0" err="1" smtClean="0">
                <a:solidFill>
                  <a:srgbClr val="004494"/>
                </a:solidFill>
              </a:rPr>
              <a:t>co-funding</a:t>
            </a:r>
            <a:r>
              <a:rPr lang="fr-BE" dirty="0" smtClean="0">
                <a:solidFill>
                  <a:srgbClr val="004494"/>
                </a:solidFill>
              </a:rPr>
              <a:t> rate (</a:t>
            </a:r>
            <a:r>
              <a:rPr lang="fr-BE" dirty="0" err="1" smtClean="0">
                <a:solidFill>
                  <a:srgbClr val="004494"/>
                </a:solidFill>
              </a:rPr>
              <a:t>from</a:t>
            </a:r>
            <a:r>
              <a:rPr lang="fr-BE" dirty="0" smtClean="0">
                <a:solidFill>
                  <a:srgbClr val="004494"/>
                </a:solidFill>
              </a:rPr>
              <a:t> 60% to 70%)</a:t>
            </a:r>
          </a:p>
          <a:p>
            <a:r>
              <a:rPr lang="fr-BE" b="1" dirty="0" err="1" smtClean="0">
                <a:solidFill>
                  <a:srgbClr val="004494"/>
                </a:solidFill>
              </a:rPr>
              <a:t>Increase</a:t>
            </a:r>
            <a:r>
              <a:rPr lang="fr-BE" b="1" dirty="0" smtClean="0">
                <a:solidFill>
                  <a:srgbClr val="004494"/>
                </a:solidFill>
              </a:rPr>
              <a:t> </a:t>
            </a:r>
            <a:r>
              <a:rPr lang="fr-BE" dirty="0" smtClean="0">
                <a:solidFill>
                  <a:srgbClr val="004494"/>
                </a:solidFill>
              </a:rPr>
              <a:t>of </a:t>
            </a:r>
            <a:r>
              <a:rPr lang="fr-BE" dirty="0" err="1" smtClean="0">
                <a:solidFill>
                  <a:srgbClr val="004494"/>
                </a:solidFill>
              </a:rPr>
              <a:t>pre-financing</a:t>
            </a:r>
            <a:r>
              <a:rPr lang="fr-BE" dirty="0" smtClean="0">
                <a:solidFill>
                  <a:srgbClr val="004494"/>
                </a:solidFill>
              </a:rPr>
              <a:t> rate to (</a:t>
            </a:r>
            <a:r>
              <a:rPr lang="fr-BE" dirty="0" err="1" smtClean="0">
                <a:solidFill>
                  <a:srgbClr val="004494"/>
                </a:solidFill>
              </a:rPr>
              <a:t>also</a:t>
            </a:r>
            <a:r>
              <a:rPr lang="fr-BE" dirty="0" smtClean="0">
                <a:solidFill>
                  <a:srgbClr val="004494"/>
                </a:solidFill>
              </a:rPr>
              <a:t> </a:t>
            </a:r>
            <a:r>
              <a:rPr lang="fr-BE" dirty="0" err="1" smtClean="0">
                <a:solidFill>
                  <a:srgbClr val="004494"/>
                </a:solidFill>
              </a:rPr>
              <a:t>from</a:t>
            </a:r>
            <a:r>
              <a:rPr lang="fr-BE" dirty="0" smtClean="0">
                <a:solidFill>
                  <a:srgbClr val="004494"/>
                </a:solidFill>
              </a:rPr>
              <a:t> 60% to 70%)</a:t>
            </a:r>
          </a:p>
          <a:p>
            <a:r>
              <a:rPr lang="fr-BE" b="1" dirty="0" err="1" smtClean="0">
                <a:solidFill>
                  <a:srgbClr val="004494"/>
                </a:solidFill>
              </a:rPr>
              <a:t>Increase</a:t>
            </a:r>
            <a:r>
              <a:rPr lang="fr-BE" dirty="0" smtClean="0">
                <a:solidFill>
                  <a:srgbClr val="004494"/>
                </a:solidFill>
              </a:rPr>
              <a:t> of </a:t>
            </a:r>
            <a:r>
              <a:rPr lang="fr-BE" dirty="0" err="1" smtClean="0">
                <a:solidFill>
                  <a:srgbClr val="004494"/>
                </a:solidFill>
              </a:rPr>
              <a:t>number</a:t>
            </a:r>
            <a:r>
              <a:rPr lang="fr-BE" dirty="0" smtClean="0">
                <a:solidFill>
                  <a:srgbClr val="004494"/>
                </a:solidFill>
              </a:rPr>
              <a:t> of films for </a:t>
            </a:r>
            <a:r>
              <a:rPr lang="fr-BE" dirty="0" err="1" smtClean="0">
                <a:solidFill>
                  <a:srgbClr val="004494"/>
                </a:solidFill>
              </a:rPr>
              <a:t>reinvestment</a:t>
            </a:r>
            <a:r>
              <a:rPr lang="fr-BE" dirty="0" smtClean="0">
                <a:solidFill>
                  <a:srgbClr val="004494"/>
                </a:solidFill>
              </a:rPr>
              <a:t> (</a:t>
            </a:r>
            <a:r>
              <a:rPr lang="fr-BE" dirty="0" err="1" smtClean="0">
                <a:solidFill>
                  <a:srgbClr val="004494"/>
                </a:solidFill>
              </a:rPr>
              <a:t>from</a:t>
            </a:r>
            <a:r>
              <a:rPr lang="fr-BE" dirty="0" smtClean="0">
                <a:solidFill>
                  <a:srgbClr val="004494"/>
                </a:solidFill>
              </a:rPr>
              <a:t> 10 to 12)</a:t>
            </a:r>
          </a:p>
          <a:p>
            <a:r>
              <a:rPr lang="fr-BE" b="1" dirty="0" smtClean="0">
                <a:solidFill>
                  <a:srgbClr val="004494"/>
                </a:solidFill>
              </a:rPr>
              <a:t>Simplification</a:t>
            </a:r>
            <a:r>
              <a:rPr lang="fr-BE" dirty="0" smtClean="0">
                <a:solidFill>
                  <a:srgbClr val="004494"/>
                </a:solidFill>
              </a:rPr>
              <a:t> – no </a:t>
            </a:r>
            <a:r>
              <a:rPr lang="fr-BE" dirty="0" err="1" smtClean="0">
                <a:solidFill>
                  <a:srgbClr val="004494"/>
                </a:solidFill>
              </a:rPr>
              <a:t>progress</a:t>
            </a:r>
            <a:r>
              <a:rPr lang="fr-BE" dirty="0" smtClean="0">
                <a:solidFill>
                  <a:srgbClr val="004494"/>
                </a:solidFill>
              </a:rPr>
              <a:t> reports</a:t>
            </a:r>
          </a:p>
          <a:p>
            <a:r>
              <a:rPr lang="fr-BE" b="1" dirty="0" smtClean="0">
                <a:solidFill>
                  <a:srgbClr val="004494"/>
                </a:solidFill>
              </a:rPr>
              <a:t>Simplification</a:t>
            </a:r>
            <a:r>
              <a:rPr lang="fr-BE" dirty="0" smtClean="0">
                <a:solidFill>
                  <a:srgbClr val="004494"/>
                </a:solidFill>
              </a:rPr>
              <a:t> – one application per PIC </a:t>
            </a:r>
            <a:r>
              <a:rPr lang="fr-BE" dirty="0" err="1" smtClean="0">
                <a:solidFill>
                  <a:srgbClr val="004494"/>
                </a:solidFill>
              </a:rPr>
              <a:t>number</a:t>
            </a:r>
            <a:r>
              <a:rPr lang="fr-BE" dirty="0" smtClean="0">
                <a:solidFill>
                  <a:srgbClr val="004494"/>
                </a:solidFill>
              </a:rPr>
              <a:t> (multiple </a:t>
            </a:r>
            <a:r>
              <a:rPr lang="fr-BE" dirty="0" err="1" smtClean="0">
                <a:solidFill>
                  <a:srgbClr val="004494"/>
                </a:solidFill>
              </a:rPr>
              <a:t>territories</a:t>
            </a:r>
            <a:r>
              <a:rPr lang="fr-BE" dirty="0" smtClean="0">
                <a:solidFill>
                  <a:srgbClr val="004494"/>
                </a:solidFill>
              </a:rPr>
              <a:t>)</a:t>
            </a:r>
          </a:p>
          <a:p>
            <a:r>
              <a:rPr lang="fr-BE" b="1" dirty="0" smtClean="0">
                <a:solidFill>
                  <a:srgbClr val="004494"/>
                </a:solidFill>
              </a:rPr>
              <a:t>Support </a:t>
            </a:r>
            <a:r>
              <a:rPr lang="fr-BE" dirty="0" err="1" smtClean="0">
                <a:solidFill>
                  <a:srgbClr val="004494"/>
                </a:solidFill>
              </a:rPr>
              <a:t>measures</a:t>
            </a:r>
            <a:r>
              <a:rPr lang="fr-BE" dirty="0" smtClean="0">
                <a:solidFill>
                  <a:srgbClr val="004494"/>
                </a:solidFill>
              </a:rPr>
              <a:t> to </a:t>
            </a:r>
            <a:r>
              <a:rPr lang="fr-BE" dirty="0" err="1" smtClean="0">
                <a:solidFill>
                  <a:srgbClr val="004494"/>
                </a:solidFill>
              </a:rPr>
              <a:t>tackle</a:t>
            </a:r>
            <a:r>
              <a:rPr lang="fr-BE" dirty="0" smtClean="0">
                <a:solidFill>
                  <a:srgbClr val="004494"/>
                </a:solidFill>
              </a:rPr>
              <a:t> </a:t>
            </a:r>
            <a:r>
              <a:rPr lang="fr-BE" dirty="0" err="1" smtClean="0">
                <a:solidFill>
                  <a:srgbClr val="004494"/>
                </a:solidFill>
              </a:rPr>
              <a:t>Covid</a:t>
            </a:r>
            <a:r>
              <a:rPr lang="fr-BE" dirty="0" smtClean="0">
                <a:solidFill>
                  <a:srgbClr val="004494"/>
                </a:solidFill>
              </a:rPr>
              <a:t> and </a:t>
            </a:r>
            <a:r>
              <a:rPr lang="fr-BE" dirty="0" err="1" smtClean="0">
                <a:solidFill>
                  <a:srgbClr val="004494"/>
                </a:solidFill>
              </a:rPr>
              <a:t>Brexit</a:t>
            </a:r>
            <a:r>
              <a:rPr lang="fr-BE" dirty="0" smtClean="0">
                <a:solidFill>
                  <a:srgbClr val="004494"/>
                </a:solidFill>
              </a:rPr>
              <a:t> </a:t>
            </a:r>
            <a:r>
              <a:rPr lang="fr-BE" dirty="0" err="1" smtClean="0">
                <a:solidFill>
                  <a:srgbClr val="004494"/>
                </a:solidFill>
              </a:rPr>
              <a:t>effect</a:t>
            </a:r>
            <a:r>
              <a:rPr lang="fr-BE" dirty="0" smtClean="0">
                <a:solidFill>
                  <a:srgbClr val="004494"/>
                </a:solidFill>
              </a:rPr>
              <a:t> (</a:t>
            </a:r>
            <a:r>
              <a:rPr lang="fr-BE" dirty="0" err="1" smtClean="0">
                <a:solidFill>
                  <a:srgbClr val="004494"/>
                </a:solidFill>
              </a:rPr>
              <a:t>co-efficients</a:t>
            </a:r>
            <a:r>
              <a:rPr lang="fr-BE" dirty="0" smtClean="0">
                <a:solidFill>
                  <a:srgbClr val="004494"/>
                </a:solidFill>
              </a:rPr>
              <a:t> and </a:t>
            </a:r>
            <a:r>
              <a:rPr lang="fr-BE" dirty="0" err="1" smtClean="0">
                <a:solidFill>
                  <a:srgbClr val="004494"/>
                </a:solidFill>
              </a:rPr>
              <a:t>reference</a:t>
            </a:r>
            <a:r>
              <a:rPr lang="fr-BE" dirty="0" smtClean="0">
                <a:solidFill>
                  <a:srgbClr val="004494"/>
                </a:solidFill>
              </a:rPr>
              <a:t> </a:t>
            </a:r>
            <a:r>
              <a:rPr lang="fr-BE" dirty="0" err="1" smtClean="0">
                <a:solidFill>
                  <a:srgbClr val="004494"/>
                </a:solidFill>
              </a:rPr>
              <a:t>years</a:t>
            </a:r>
            <a:r>
              <a:rPr lang="fr-BE" dirty="0" smtClean="0">
                <a:solidFill>
                  <a:srgbClr val="004494"/>
                </a:solidFill>
              </a:rPr>
              <a:t> for admissions)</a:t>
            </a:r>
          </a:p>
          <a:p>
            <a:r>
              <a:rPr lang="fr-BE" b="1" dirty="0" smtClean="0">
                <a:solidFill>
                  <a:srgbClr val="004494"/>
                </a:solidFill>
              </a:rPr>
              <a:t>New</a:t>
            </a:r>
            <a:r>
              <a:rPr lang="fr-BE" dirty="0" smtClean="0">
                <a:solidFill>
                  <a:srgbClr val="004494"/>
                </a:solidFill>
              </a:rPr>
              <a:t> </a:t>
            </a:r>
            <a:r>
              <a:rPr lang="fr-BE" dirty="0" err="1" smtClean="0">
                <a:solidFill>
                  <a:srgbClr val="004494"/>
                </a:solidFill>
              </a:rPr>
              <a:t>submission</a:t>
            </a:r>
            <a:r>
              <a:rPr lang="fr-BE" dirty="0" smtClean="0">
                <a:solidFill>
                  <a:srgbClr val="004494"/>
                </a:solidFill>
              </a:rPr>
              <a:t> system (</a:t>
            </a:r>
            <a:r>
              <a:rPr lang="fr-BE" dirty="0" err="1" smtClean="0">
                <a:solidFill>
                  <a:srgbClr val="004494"/>
                </a:solidFill>
              </a:rPr>
              <a:t>eGrants</a:t>
            </a:r>
            <a:r>
              <a:rPr lang="fr-BE" dirty="0" smtClean="0">
                <a:solidFill>
                  <a:srgbClr val="004494"/>
                </a:solidFill>
              </a:rPr>
              <a:t>) and MEDIA </a:t>
            </a:r>
            <a:r>
              <a:rPr lang="fr-BE" dirty="0" err="1" smtClean="0">
                <a:solidFill>
                  <a:srgbClr val="004494"/>
                </a:solidFill>
              </a:rPr>
              <a:t>database</a:t>
            </a:r>
            <a:endParaRPr lang="fr-BE" dirty="0" smtClean="0">
              <a:solidFill>
                <a:srgbClr val="004494"/>
              </a:solidFill>
            </a:endParaRPr>
          </a:p>
          <a:p>
            <a:pPr marL="0" indent="0">
              <a:buNone/>
            </a:pPr>
            <a:endParaRPr lang="fr-BE" dirty="0">
              <a:solidFill>
                <a:srgbClr val="004494"/>
              </a:solidFill>
            </a:endParaRPr>
          </a:p>
          <a:p>
            <a:endParaRPr lang="en-GB" sz="2000" dirty="0" smtClean="0">
              <a:solidFill>
                <a:srgbClr val="716FB3"/>
              </a:solidFill>
              <a:ea typeface="Calibri" panose="020F0502020204030204" pitchFamily="34" charset="0"/>
              <a:cs typeface="Times New Roman" panose="02020603050405020304" pitchFamily="18" charset="0"/>
            </a:endParaRPr>
          </a:p>
          <a:p>
            <a:endParaRPr lang="en-GB" sz="2000" dirty="0" smtClean="0">
              <a:solidFill>
                <a:srgbClr val="716FB3"/>
              </a:solidFill>
              <a:ea typeface="Calibri" panose="020F0502020204030204" pitchFamily="34" charset="0"/>
              <a:cs typeface="Times New Roman" panose="02020603050405020304" pitchFamily="18" charset="0"/>
            </a:endParaRPr>
          </a:p>
          <a:p>
            <a:endParaRPr lang="en-GB" sz="2000" dirty="0">
              <a:solidFill>
                <a:srgbClr val="716FB3"/>
              </a:solidFill>
              <a:ea typeface="Calibri" panose="020F0502020204030204" pitchFamily="34" charset="0"/>
              <a:cs typeface="Times New Roman" panose="02020603050405020304" pitchFamily="18" charset="0"/>
            </a:endParaRPr>
          </a:p>
          <a:p>
            <a:pPr marL="0" indent="0">
              <a:buNone/>
            </a:pPr>
            <a:endParaRPr lang="en-US" sz="2000" dirty="0">
              <a:solidFill>
                <a:srgbClr val="716FB3"/>
              </a:solidFill>
            </a:endParaRPr>
          </a:p>
          <a:p>
            <a:pPr lvl="1">
              <a:buFont typeface="Wingdings" panose="05000000000000000000" pitchFamily="2" charset="2"/>
              <a:buChar char="Ø"/>
            </a:pPr>
            <a:endParaRPr lang="en-US" sz="1800" dirty="0">
              <a:solidFill>
                <a:srgbClr val="716FB3"/>
              </a:solidFill>
            </a:endParaRPr>
          </a:p>
          <a:p>
            <a:pPr lvl="1">
              <a:buFont typeface="Wingdings" panose="05000000000000000000" pitchFamily="2" charset="2"/>
              <a:buChar char="Ø"/>
            </a:pPr>
            <a:endParaRPr lang="en-US" sz="1800" dirty="0">
              <a:solidFill>
                <a:srgbClr val="716FB3"/>
              </a:solidFill>
            </a:endParaRPr>
          </a:p>
          <a:p>
            <a:pPr lvl="1"/>
            <a:endParaRPr lang="fr-BE" sz="1800" dirty="0">
              <a:solidFill>
                <a:srgbClr val="716FB3"/>
              </a:solidFill>
            </a:endParaRPr>
          </a:p>
        </p:txBody>
      </p:sp>
      <p:pic>
        <p:nvPicPr>
          <p:cNvPr id="3" name="Picture 2"/>
          <p:cNvPicPr>
            <a:picLocks noChangeAspect="1"/>
          </p:cNvPicPr>
          <p:nvPr/>
        </p:nvPicPr>
        <p:blipFill>
          <a:blip r:embed="rId3"/>
          <a:stretch>
            <a:fillRect/>
          </a:stretch>
        </p:blipFill>
        <p:spPr>
          <a:xfrm>
            <a:off x="8421270" y="521043"/>
            <a:ext cx="3432650" cy="1723633"/>
          </a:xfrm>
          <a:prstGeom prst="rect">
            <a:avLst/>
          </a:prstGeom>
        </p:spPr>
      </p:pic>
    </p:spTree>
    <p:extLst>
      <p:ext uri="{BB962C8B-B14F-4D97-AF65-F5344CB8AC3E}">
        <p14:creationId xmlns:p14="http://schemas.microsoft.com/office/powerpoint/2010/main" val="32282307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318" y="1155700"/>
            <a:ext cx="6991350" cy="5715000"/>
          </a:xfrm>
          <a:prstGeom prst="rect">
            <a:avLst/>
          </a:prstGeom>
        </p:spPr>
      </p:pic>
      <p:sp>
        <p:nvSpPr>
          <p:cNvPr id="3" name="Oval 2"/>
          <p:cNvSpPr/>
          <p:nvPr/>
        </p:nvSpPr>
        <p:spPr bwMode="auto">
          <a:xfrm>
            <a:off x="2039338" y="1099068"/>
            <a:ext cx="2164362" cy="51483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6" name="Oval 5"/>
          <p:cNvSpPr/>
          <p:nvPr/>
        </p:nvSpPr>
        <p:spPr bwMode="auto">
          <a:xfrm>
            <a:off x="954397" y="5109537"/>
            <a:ext cx="5738503" cy="176645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8" name="Title 1"/>
          <p:cNvSpPr>
            <a:spLocks noGrp="1"/>
          </p:cNvSpPr>
          <p:nvPr>
            <p:ph type="title"/>
          </p:nvPr>
        </p:nvSpPr>
        <p:spPr>
          <a:xfrm>
            <a:off x="845976" y="388900"/>
            <a:ext cx="10515600" cy="782357"/>
          </a:xfrm>
        </p:spPr>
        <p:txBody>
          <a:bodyPr/>
          <a:lstStyle/>
          <a:p>
            <a:r>
              <a:rPr lang="en-GB" b="1" dirty="0" smtClean="0"/>
              <a:t>Funding and Tender Opportunities Portal</a:t>
            </a:r>
            <a:r>
              <a:rPr lang="en-GB" dirty="0" smtClean="0"/>
              <a:t/>
            </a:r>
            <a:br>
              <a:rPr lang="en-GB" dirty="0" smtClean="0"/>
            </a:br>
            <a:r>
              <a:rPr lang="en-GB" sz="800" dirty="0" smtClean="0"/>
              <a:t/>
            </a:r>
            <a:br>
              <a:rPr lang="en-GB" sz="800" dirty="0" smtClean="0"/>
            </a:br>
            <a:r>
              <a:rPr lang="en-GB" sz="2800" dirty="0" smtClean="0"/>
              <a:t>European Film Distribution call page</a:t>
            </a:r>
            <a:endParaRPr lang="en-US" sz="2800" dirty="0"/>
          </a:p>
        </p:txBody>
      </p:sp>
      <p:sp>
        <p:nvSpPr>
          <p:cNvPr id="9" name="Oval 8"/>
          <p:cNvSpPr/>
          <p:nvPr/>
        </p:nvSpPr>
        <p:spPr bwMode="auto">
          <a:xfrm>
            <a:off x="0" y="1680642"/>
            <a:ext cx="1676400" cy="51483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Tree>
    <p:extLst>
      <p:ext uri="{BB962C8B-B14F-4D97-AF65-F5344CB8AC3E}">
        <p14:creationId xmlns:p14="http://schemas.microsoft.com/office/powerpoint/2010/main" val="3453604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p:cNvPicPr>
          <p:nvPr>
            <p:ph idx="4294967295"/>
          </p:nvPr>
        </p:nvPicPr>
        <p:blipFill>
          <a:blip r:embed="rId3"/>
          <a:stretch>
            <a:fillRect/>
          </a:stretch>
        </p:blipFill>
        <p:spPr>
          <a:xfrm>
            <a:off x="919351" y="1423958"/>
            <a:ext cx="9247517" cy="4697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p:cNvSpPr/>
          <p:nvPr/>
        </p:nvSpPr>
        <p:spPr bwMode="auto">
          <a:xfrm>
            <a:off x="2162281" y="1772119"/>
            <a:ext cx="2863047" cy="51483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6" name="Oval 5"/>
          <p:cNvSpPr/>
          <p:nvPr/>
        </p:nvSpPr>
        <p:spPr bwMode="auto">
          <a:xfrm>
            <a:off x="2301983" y="4927314"/>
            <a:ext cx="2025067" cy="59319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7" name="Title 1"/>
          <p:cNvSpPr txBox="1">
            <a:spLocks/>
          </p:cNvSpPr>
          <p:nvPr/>
        </p:nvSpPr>
        <p:spPr>
          <a:xfrm>
            <a:off x="845976" y="38890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b="1" dirty="0" smtClean="0"/>
              <a:t>Funding and Tender Opportunities Portal</a:t>
            </a:r>
            <a:r>
              <a:rPr lang="en-GB" dirty="0" smtClean="0"/>
              <a:t/>
            </a:r>
            <a:br>
              <a:rPr lang="en-GB" dirty="0" smtClean="0"/>
            </a:br>
            <a:r>
              <a:rPr lang="en-GB" sz="800" dirty="0" smtClean="0"/>
              <a:t/>
            </a:r>
            <a:br>
              <a:rPr lang="en-GB" sz="800" dirty="0" smtClean="0"/>
            </a:br>
            <a:r>
              <a:rPr lang="en-GB" sz="2800" dirty="0" smtClean="0"/>
              <a:t>Start submission</a:t>
            </a:r>
            <a:endParaRPr lang="en-US" sz="2800" dirty="0"/>
          </a:p>
        </p:txBody>
      </p:sp>
    </p:spTree>
    <p:extLst>
      <p:ext uri="{BB962C8B-B14F-4D97-AF65-F5344CB8AC3E}">
        <p14:creationId xmlns:p14="http://schemas.microsoft.com/office/powerpoint/2010/main" val="31060641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7726" y="2045915"/>
            <a:ext cx="3530660" cy="3604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435314" y="2556225"/>
            <a:ext cx="5882543" cy="19090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Oval 6"/>
          <p:cNvSpPr/>
          <p:nvPr/>
        </p:nvSpPr>
        <p:spPr bwMode="auto">
          <a:xfrm>
            <a:off x="10304941" y="4040902"/>
            <a:ext cx="1012916" cy="48478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9" name="Title 1"/>
          <p:cNvSpPr txBox="1">
            <a:spLocks/>
          </p:cNvSpPr>
          <p:nvPr/>
        </p:nvSpPr>
        <p:spPr>
          <a:xfrm>
            <a:off x="845976" y="38890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b="1" dirty="0" smtClean="0"/>
              <a:t>Funding and Tender Opportunities Portal</a:t>
            </a:r>
            <a:r>
              <a:rPr lang="en-GB" dirty="0" smtClean="0"/>
              <a:t/>
            </a:r>
            <a:br>
              <a:rPr lang="en-GB" dirty="0" smtClean="0"/>
            </a:br>
            <a:r>
              <a:rPr lang="en-GB" sz="800" dirty="0" smtClean="0"/>
              <a:t/>
            </a:r>
            <a:br>
              <a:rPr lang="en-GB" sz="800" dirty="0" smtClean="0"/>
            </a:br>
            <a:r>
              <a:rPr lang="en-GB" sz="2800" dirty="0" smtClean="0"/>
              <a:t>Submission system – find your organisation</a:t>
            </a:r>
            <a:endParaRPr lang="en-US" sz="2800" dirty="0"/>
          </a:p>
        </p:txBody>
      </p:sp>
    </p:spTree>
    <p:extLst>
      <p:ext uri="{BB962C8B-B14F-4D97-AF65-F5344CB8AC3E}">
        <p14:creationId xmlns:p14="http://schemas.microsoft.com/office/powerpoint/2010/main" val="21548512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63486" y="1265217"/>
            <a:ext cx="10264965" cy="4756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p:cNvSpPr/>
          <p:nvPr/>
        </p:nvSpPr>
        <p:spPr bwMode="auto">
          <a:xfrm>
            <a:off x="970722" y="5141478"/>
            <a:ext cx="2126975" cy="113306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6" name="Title 1"/>
          <p:cNvSpPr txBox="1">
            <a:spLocks/>
          </p:cNvSpPr>
          <p:nvPr/>
        </p:nvSpPr>
        <p:spPr>
          <a:xfrm>
            <a:off x="845976" y="38890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b="1" dirty="0" smtClean="0"/>
              <a:t>Funding and Tender Opportunities Portal</a:t>
            </a:r>
            <a:r>
              <a:rPr lang="en-GB" dirty="0" smtClean="0"/>
              <a:t/>
            </a:r>
            <a:br>
              <a:rPr lang="en-GB" dirty="0" smtClean="0"/>
            </a:br>
            <a:r>
              <a:rPr lang="en-GB" sz="800" dirty="0" smtClean="0"/>
              <a:t/>
            </a:r>
            <a:br>
              <a:rPr lang="en-GB" sz="800" dirty="0" smtClean="0"/>
            </a:br>
            <a:r>
              <a:rPr lang="en-GB" sz="2800" dirty="0" smtClean="0"/>
              <a:t>Submission </a:t>
            </a:r>
            <a:r>
              <a:rPr lang="en-GB" sz="2800" dirty="0"/>
              <a:t>system</a:t>
            </a:r>
            <a:r>
              <a:rPr lang="en-GB" sz="2800" dirty="0" smtClean="0"/>
              <a:t> – Add main contact and contact persons</a:t>
            </a:r>
            <a:endParaRPr lang="en-US" sz="2800" dirty="0"/>
          </a:p>
        </p:txBody>
      </p:sp>
    </p:spTree>
    <p:extLst>
      <p:ext uri="{BB962C8B-B14F-4D97-AF65-F5344CB8AC3E}">
        <p14:creationId xmlns:p14="http://schemas.microsoft.com/office/powerpoint/2010/main" val="4080737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1187669" y="1128948"/>
            <a:ext cx="9816661" cy="79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lvl="0" algn="ctr">
              <a:defRPr/>
            </a:pPr>
            <a:endParaRPr kumimoji="0" lang="en-GB" altLang="en-US" sz="2800" b="1" i="0" u="none" strike="noStrike" kern="0" cap="none" spc="0" normalizeH="0" baseline="0" noProof="0" dirty="0">
              <a:ln>
                <a:noFill/>
              </a:ln>
              <a:solidFill>
                <a:srgbClr val="024B9C"/>
              </a:solidFill>
              <a:effectLst/>
              <a:uLnTx/>
              <a:uFillTx/>
              <a:latin typeface="Sans serif"/>
              <a:ea typeface="+mj-ea"/>
              <a:cs typeface="+mj-cs"/>
            </a:endParaRPr>
          </a:p>
        </p:txBody>
      </p:sp>
      <p:pic>
        <p:nvPicPr>
          <p:cNvPr id="9" name="Picture 8"/>
          <p:cNvPicPr>
            <a:picLocks noChangeAspect="1"/>
          </p:cNvPicPr>
          <p:nvPr/>
        </p:nvPicPr>
        <p:blipFill>
          <a:blip r:embed="rId3"/>
          <a:stretch>
            <a:fillRect/>
          </a:stretch>
        </p:blipFill>
        <p:spPr>
          <a:xfrm>
            <a:off x="911456" y="1258345"/>
            <a:ext cx="9269585" cy="5168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a:xfrm>
            <a:off x="845976" y="38890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b="1" dirty="0" smtClean="0"/>
              <a:t>Funding and Tender Opportunities Portal</a:t>
            </a:r>
            <a:r>
              <a:rPr lang="en-GB" dirty="0" smtClean="0"/>
              <a:t/>
            </a:r>
            <a:br>
              <a:rPr lang="en-GB" dirty="0" smtClean="0"/>
            </a:br>
            <a:r>
              <a:rPr lang="en-GB" sz="800" dirty="0" smtClean="0"/>
              <a:t/>
            </a:r>
            <a:br>
              <a:rPr lang="en-GB" sz="800" dirty="0" smtClean="0"/>
            </a:br>
            <a:r>
              <a:rPr lang="en-GB" sz="2800" dirty="0" smtClean="0"/>
              <a:t>Submission </a:t>
            </a:r>
            <a:r>
              <a:rPr lang="en-GB" sz="2800" dirty="0"/>
              <a:t>system</a:t>
            </a:r>
            <a:r>
              <a:rPr lang="en-GB" sz="2800" dirty="0" smtClean="0"/>
              <a:t> </a:t>
            </a:r>
            <a:r>
              <a:rPr lang="en-GB" sz="2800" dirty="0"/>
              <a:t>– </a:t>
            </a:r>
            <a:r>
              <a:rPr lang="en-GB" sz="2800" dirty="0" smtClean="0"/>
              <a:t>complete all parts of the proposal </a:t>
            </a:r>
            <a:endParaRPr lang="en-US" sz="2800" dirty="0"/>
          </a:p>
        </p:txBody>
      </p:sp>
    </p:spTree>
    <p:extLst>
      <p:ext uri="{BB962C8B-B14F-4D97-AF65-F5344CB8AC3E}">
        <p14:creationId xmlns:p14="http://schemas.microsoft.com/office/powerpoint/2010/main" val="4076478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125" y="860294"/>
            <a:ext cx="10515600" cy="782357"/>
          </a:xfrm>
        </p:spPr>
        <p:txBody>
          <a:bodyPr/>
          <a:lstStyle/>
          <a:p>
            <a:r>
              <a:rPr lang="en-US" b="1" dirty="0"/>
              <a:t/>
            </a:r>
            <a:br>
              <a:rPr lang="en-US" b="1" dirty="0"/>
            </a:br>
            <a:endParaRPr lang="en-US" b="1" dirty="0"/>
          </a:p>
        </p:txBody>
      </p:sp>
      <p:sp>
        <p:nvSpPr>
          <p:cNvPr id="3" name="Content Placeholder 2"/>
          <p:cNvSpPr>
            <a:spLocks noGrp="1"/>
          </p:cNvSpPr>
          <p:nvPr>
            <p:ph idx="4294967295"/>
          </p:nvPr>
        </p:nvSpPr>
        <p:spPr>
          <a:xfrm>
            <a:off x="845976" y="1491745"/>
            <a:ext cx="11179175" cy="4267200"/>
          </a:xfrm>
        </p:spPr>
        <p:txBody>
          <a:bodyPr>
            <a:noAutofit/>
          </a:bodyPr>
          <a:lstStyle/>
          <a:p>
            <a:pPr marL="0" indent="0">
              <a:buNone/>
            </a:pPr>
            <a:r>
              <a:rPr lang="en-US" sz="2800" b="1" dirty="0">
                <a:solidFill>
                  <a:schemeClr val="tx2"/>
                </a:solidFill>
              </a:rPr>
              <a:t>Who Can Fill in the </a:t>
            </a:r>
            <a:r>
              <a:rPr lang="en-US" sz="2800" b="1" dirty="0" smtClean="0">
                <a:solidFill>
                  <a:schemeClr val="tx2"/>
                </a:solidFill>
              </a:rPr>
              <a:t>proposal</a:t>
            </a:r>
            <a:r>
              <a:rPr lang="en-US" sz="2800" b="1" i="0" dirty="0">
                <a:solidFill>
                  <a:schemeClr val="tx2"/>
                </a:solidFill>
              </a:rPr>
              <a:t>? </a:t>
            </a:r>
            <a:endParaRPr lang="en-US" sz="2800" b="1" i="0" dirty="0" smtClean="0">
              <a:solidFill>
                <a:schemeClr val="tx2"/>
              </a:solidFill>
            </a:endParaRPr>
          </a:p>
          <a:p>
            <a:r>
              <a:rPr lang="en-US" dirty="0">
                <a:solidFill>
                  <a:schemeClr val="tx2"/>
                </a:solidFill>
              </a:rPr>
              <a:t>Click 	   to access the administrative forms. </a:t>
            </a:r>
          </a:p>
          <a:p>
            <a:r>
              <a:rPr lang="en-US" b="1" dirty="0">
                <a:solidFill>
                  <a:schemeClr val="tx2"/>
                </a:solidFill>
              </a:rPr>
              <a:t>Main </a:t>
            </a:r>
            <a:r>
              <a:rPr lang="en-US" b="1" dirty="0" smtClean="0">
                <a:solidFill>
                  <a:schemeClr val="tx2"/>
                </a:solidFill>
              </a:rPr>
              <a:t>Contact </a:t>
            </a:r>
            <a:r>
              <a:rPr lang="en-US" dirty="0" smtClean="0">
                <a:solidFill>
                  <a:schemeClr val="tx2"/>
                </a:solidFill>
              </a:rPr>
              <a:t>(only one)</a:t>
            </a:r>
            <a:r>
              <a:rPr lang="en-US" b="1" dirty="0" smtClean="0">
                <a:solidFill>
                  <a:schemeClr val="tx2"/>
                </a:solidFill>
              </a:rPr>
              <a:t>:</a:t>
            </a:r>
            <a:r>
              <a:rPr lang="en-US" i="0" dirty="0" smtClean="0">
                <a:solidFill>
                  <a:schemeClr val="tx2"/>
                </a:solidFill>
              </a:rPr>
              <a:t> </a:t>
            </a:r>
            <a:r>
              <a:rPr lang="en-US" i="0" dirty="0">
                <a:solidFill>
                  <a:schemeClr val="tx2"/>
                </a:solidFill>
              </a:rPr>
              <a:t>the only person </a:t>
            </a:r>
            <a:r>
              <a:rPr lang="en-US" i="0" dirty="0" smtClean="0">
                <a:solidFill>
                  <a:schemeClr val="tx2"/>
                </a:solidFill>
              </a:rPr>
              <a:t>who </a:t>
            </a:r>
            <a:r>
              <a:rPr lang="en-US" i="0" dirty="0">
                <a:solidFill>
                  <a:schemeClr val="tx2"/>
                </a:solidFill>
              </a:rPr>
              <a:t>can </a:t>
            </a:r>
            <a:r>
              <a:rPr lang="en-US" i="0" dirty="0" err="1" smtClean="0">
                <a:solidFill>
                  <a:schemeClr val="tx2"/>
                </a:solidFill>
              </a:rPr>
              <a:t>finalise</a:t>
            </a:r>
            <a:r>
              <a:rPr lang="en-US" i="0" dirty="0" smtClean="0">
                <a:solidFill>
                  <a:schemeClr val="tx2"/>
                </a:solidFill>
              </a:rPr>
              <a:t> </a:t>
            </a:r>
            <a:r>
              <a:rPr lang="en-US" i="0" dirty="0">
                <a:solidFill>
                  <a:schemeClr val="tx2"/>
                </a:solidFill>
              </a:rPr>
              <a:t>the </a:t>
            </a:r>
            <a:r>
              <a:rPr lang="en-US" i="0" dirty="0" smtClean="0">
                <a:solidFill>
                  <a:schemeClr val="tx2"/>
                </a:solidFill>
              </a:rPr>
              <a:t>forms, </a:t>
            </a:r>
            <a:r>
              <a:rPr lang="en-US" i="0" dirty="0">
                <a:solidFill>
                  <a:schemeClr val="tx2"/>
                </a:solidFill>
              </a:rPr>
              <a:t>including the budget table and all other administrative details. </a:t>
            </a:r>
            <a:endParaRPr lang="en-US" i="0" dirty="0" smtClean="0">
              <a:solidFill>
                <a:schemeClr val="tx2"/>
              </a:solidFill>
            </a:endParaRPr>
          </a:p>
          <a:p>
            <a:r>
              <a:rPr lang="en-US" b="1" dirty="0">
                <a:solidFill>
                  <a:schemeClr val="tx2"/>
                </a:solidFill>
              </a:rPr>
              <a:t>Contact </a:t>
            </a:r>
            <a:r>
              <a:rPr lang="en-US" b="1" dirty="0" smtClean="0">
                <a:solidFill>
                  <a:schemeClr val="tx2"/>
                </a:solidFill>
              </a:rPr>
              <a:t>Person </a:t>
            </a:r>
            <a:r>
              <a:rPr lang="en-US" dirty="0">
                <a:solidFill>
                  <a:schemeClr val="tx2"/>
                </a:solidFill>
              </a:rPr>
              <a:t>(optional, one or more</a:t>
            </a:r>
            <a:r>
              <a:rPr lang="en-US" dirty="0" smtClean="0">
                <a:solidFill>
                  <a:schemeClr val="tx2"/>
                </a:solidFill>
              </a:rPr>
              <a:t>): may fill </a:t>
            </a:r>
            <a:r>
              <a:rPr lang="en-US" dirty="0">
                <a:solidFill>
                  <a:schemeClr val="tx2"/>
                </a:solidFill>
              </a:rPr>
              <a:t>in or </a:t>
            </a:r>
            <a:r>
              <a:rPr lang="en-US" dirty="0" smtClean="0">
                <a:solidFill>
                  <a:schemeClr val="tx2"/>
                </a:solidFill>
              </a:rPr>
              <a:t>review </a:t>
            </a:r>
            <a:r>
              <a:rPr lang="en-US" dirty="0">
                <a:solidFill>
                  <a:schemeClr val="tx2"/>
                </a:solidFill>
              </a:rPr>
              <a:t>parts of the </a:t>
            </a:r>
            <a:r>
              <a:rPr lang="en-US" dirty="0" smtClean="0">
                <a:solidFill>
                  <a:schemeClr val="tx2"/>
                </a:solidFill>
              </a:rPr>
              <a:t>proposal. 										    Main </a:t>
            </a:r>
            <a:r>
              <a:rPr lang="en-US" dirty="0">
                <a:solidFill>
                  <a:schemeClr val="tx2"/>
                </a:solidFill>
              </a:rPr>
              <a:t>Contact</a:t>
            </a:r>
            <a:r>
              <a:rPr lang="en-US" dirty="0" smtClean="0">
                <a:solidFill>
                  <a:schemeClr val="tx2"/>
                </a:solidFill>
              </a:rPr>
              <a:t> </a:t>
            </a:r>
            <a:r>
              <a:rPr lang="en-US" dirty="0">
                <a:solidFill>
                  <a:schemeClr val="tx2"/>
                </a:solidFill>
              </a:rPr>
              <a:t>can grant each Contact Person </a:t>
            </a:r>
            <a:r>
              <a:rPr lang="en-US" b="1" dirty="0">
                <a:solidFill>
                  <a:schemeClr val="tx2"/>
                </a:solidFill>
              </a:rPr>
              <a:t>full access rights </a:t>
            </a:r>
            <a:r>
              <a:rPr lang="en-US" dirty="0">
                <a:solidFill>
                  <a:schemeClr val="tx2"/>
                </a:solidFill>
              </a:rPr>
              <a:t>or </a:t>
            </a:r>
            <a:r>
              <a:rPr lang="en-US" b="1" dirty="0">
                <a:solidFill>
                  <a:schemeClr val="tx2"/>
                </a:solidFill>
              </a:rPr>
              <a:t>read-only access </a:t>
            </a:r>
            <a:r>
              <a:rPr lang="en-US" dirty="0">
                <a:solidFill>
                  <a:schemeClr val="tx2"/>
                </a:solidFill>
              </a:rPr>
              <a:t>to the forms data. </a:t>
            </a:r>
            <a:endParaRPr lang="en-US" i="0" dirty="0">
              <a:solidFill>
                <a:schemeClr val="tx2"/>
              </a:solidFill>
            </a:endParaRPr>
          </a:p>
        </p:txBody>
      </p:sp>
      <p:pic>
        <p:nvPicPr>
          <p:cNvPr id="5" name="Picture 4"/>
          <p:cNvPicPr>
            <a:picLocks noChangeAspect="1"/>
          </p:cNvPicPr>
          <p:nvPr/>
        </p:nvPicPr>
        <p:blipFill>
          <a:blip r:embed="rId3"/>
          <a:stretch>
            <a:fillRect/>
          </a:stretch>
        </p:blipFill>
        <p:spPr>
          <a:xfrm>
            <a:off x="1902316" y="2223302"/>
            <a:ext cx="1029683" cy="314955"/>
          </a:xfrm>
          <a:prstGeom prst="rect">
            <a:avLst/>
          </a:prstGeom>
        </p:spPr>
      </p:pic>
      <p:pic>
        <p:nvPicPr>
          <p:cNvPr id="7" name="Picture 6"/>
          <p:cNvPicPr>
            <a:picLocks noChangeAspect="1"/>
          </p:cNvPicPr>
          <p:nvPr/>
        </p:nvPicPr>
        <p:blipFill>
          <a:blip r:embed="rId4"/>
          <a:stretch>
            <a:fillRect/>
          </a:stretch>
        </p:blipFill>
        <p:spPr>
          <a:xfrm>
            <a:off x="8229663" y="985646"/>
            <a:ext cx="3650054" cy="1634124"/>
          </a:xfrm>
          <a:prstGeom prst="rect">
            <a:avLst/>
          </a:prstGeom>
        </p:spPr>
      </p:pic>
      <p:sp>
        <p:nvSpPr>
          <p:cNvPr id="8" name="Title 1"/>
          <p:cNvSpPr txBox="1">
            <a:spLocks/>
          </p:cNvSpPr>
          <p:nvPr/>
        </p:nvSpPr>
        <p:spPr>
          <a:xfrm>
            <a:off x="845976" y="38890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b="1" dirty="0"/>
              <a:t>Submission system </a:t>
            </a:r>
            <a:r>
              <a:rPr lang="en-GB" dirty="0" smtClean="0"/>
              <a:t/>
            </a:r>
            <a:br>
              <a:rPr lang="en-GB" dirty="0" smtClean="0"/>
            </a:br>
            <a:r>
              <a:rPr lang="en-GB" sz="800" dirty="0" smtClean="0"/>
              <a:t/>
            </a:r>
            <a:br>
              <a:rPr lang="en-GB" sz="800" dirty="0" smtClean="0"/>
            </a:br>
            <a:r>
              <a:rPr lang="en-GB" sz="2800" dirty="0"/>
              <a:t>Pa</a:t>
            </a:r>
            <a:r>
              <a:rPr lang="en-GB" sz="2800" dirty="0" smtClean="0"/>
              <a:t>rt </a:t>
            </a:r>
            <a:r>
              <a:rPr lang="en-GB" sz="2800" dirty="0"/>
              <a:t>A </a:t>
            </a:r>
            <a:r>
              <a:rPr lang="en-GB" sz="2800" dirty="0" smtClean="0"/>
              <a:t>- administrative form</a:t>
            </a:r>
            <a:endParaRPr lang="en-US" sz="2800" dirty="0"/>
          </a:p>
        </p:txBody>
      </p:sp>
    </p:spTree>
    <p:extLst>
      <p:ext uri="{BB962C8B-B14F-4D97-AF65-F5344CB8AC3E}">
        <p14:creationId xmlns:p14="http://schemas.microsoft.com/office/powerpoint/2010/main" val="3276171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411" y="2318657"/>
            <a:ext cx="9864131" cy="4430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p:cNvSpPr>
            <a:spLocks noGrp="1"/>
          </p:cNvSpPr>
          <p:nvPr>
            <p:ph type="title"/>
          </p:nvPr>
        </p:nvSpPr>
        <p:spPr>
          <a:xfrm>
            <a:off x="876379" y="850830"/>
            <a:ext cx="10515600" cy="782357"/>
          </a:xfrm>
        </p:spPr>
        <p:txBody>
          <a:bodyPr/>
          <a:lstStyle/>
          <a:p>
            <a:r>
              <a:rPr lang="fr-BE" sz="3600" b="1" dirty="0" smtClean="0"/>
              <a:t>Part A – Administrative </a:t>
            </a:r>
            <a:r>
              <a:rPr lang="fr-BE" sz="3600" b="1" dirty="0" err="1" smtClean="0"/>
              <a:t>Forms</a:t>
            </a:r>
            <a:r>
              <a:rPr lang="fr-BE" sz="3600" b="1" dirty="0" smtClean="0"/>
              <a:t/>
            </a:r>
            <a:br>
              <a:rPr lang="fr-BE" sz="3600" b="1" dirty="0" smtClean="0"/>
            </a:br>
            <a:r>
              <a:rPr lang="fr-BE" sz="3600" b="1" dirty="0" smtClean="0"/>
              <a:t/>
            </a:r>
            <a:br>
              <a:rPr lang="fr-BE" sz="3600" b="1" dirty="0" smtClean="0"/>
            </a:br>
            <a:r>
              <a:rPr lang="fr-BE" sz="3600" dirty="0" err="1" smtClean="0"/>
              <a:t>Validate</a:t>
            </a:r>
            <a:r>
              <a:rPr lang="fr-BE" sz="3600" dirty="0" smtClean="0"/>
              <a:t> </a:t>
            </a:r>
            <a:r>
              <a:rPr lang="fr-BE" sz="3600" dirty="0" err="1" smtClean="0"/>
              <a:t>each</a:t>
            </a:r>
            <a:r>
              <a:rPr lang="fr-BE" sz="3600" dirty="0" smtClean="0"/>
              <a:t> section </a:t>
            </a:r>
            <a:r>
              <a:rPr lang="fr-BE" sz="3600" dirty="0" err="1" smtClean="0"/>
              <a:t>regularly</a:t>
            </a:r>
            <a:r>
              <a:rPr lang="fr-BE" sz="3600" dirty="0" smtClean="0"/>
              <a:t>!</a:t>
            </a:r>
            <a:endParaRPr lang="en-GB" sz="3600" dirty="0" smtClean="0"/>
          </a:p>
        </p:txBody>
      </p:sp>
      <p:pic>
        <p:nvPicPr>
          <p:cNvPr id="2" name="Picture 1"/>
          <p:cNvPicPr>
            <a:picLocks noChangeAspect="1"/>
          </p:cNvPicPr>
          <p:nvPr/>
        </p:nvPicPr>
        <p:blipFill>
          <a:blip r:embed="rId4"/>
          <a:stretch>
            <a:fillRect/>
          </a:stretch>
        </p:blipFill>
        <p:spPr>
          <a:xfrm>
            <a:off x="8489496" y="947717"/>
            <a:ext cx="3571875" cy="2057400"/>
          </a:xfrm>
          <a:prstGeom prst="rect">
            <a:avLst/>
          </a:prstGeom>
        </p:spPr>
      </p:pic>
    </p:spTree>
    <p:extLst>
      <p:ext uri="{BB962C8B-B14F-4D97-AF65-F5344CB8AC3E}">
        <p14:creationId xmlns:p14="http://schemas.microsoft.com/office/powerpoint/2010/main" val="1083698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3"/>
          <a:stretch>
            <a:fillRect/>
          </a:stretch>
        </p:blipFill>
        <p:spPr>
          <a:xfrm>
            <a:off x="577968" y="3416060"/>
            <a:ext cx="10481095" cy="2524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926116" y="0"/>
            <a:ext cx="10567383" cy="1335239"/>
          </a:xfrm>
        </p:spPr>
        <p:txBody>
          <a:bodyPr/>
          <a:lstStyle/>
          <a:p>
            <a:r>
              <a:rPr lang="fr-BE" b="1" dirty="0"/>
              <a:t>Part A – Administrative </a:t>
            </a:r>
            <a:r>
              <a:rPr lang="fr-BE" b="1" dirty="0" err="1"/>
              <a:t>Forms</a:t>
            </a:r>
            <a:r>
              <a:rPr lang="fr-BE" b="1" dirty="0"/>
              <a:t> </a:t>
            </a:r>
            <a:r>
              <a:rPr lang="fr-BE" sz="3200" dirty="0" smtClean="0"/>
              <a:t/>
            </a:r>
            <a:br>
              <a:rPr lang="fr-BE" sz="3200" dirty="0" smtClean="0"/>
            </a:br>
            <a:r>
              <a:rPr lang="fr-BE" sz="800" dirty="0"/>
              <a:t/>
            </a:r>
            <a:br>
              <a:rPr lang="fr-BE" sz="800" dirty="0"/>
            </a:br>
            <a:r>
              <a:rPr lang="en-US" sz="3200" dirty="0" smtClean="0"/>
              <a:t>Budget – indicate ONLY your costs and estimated grant</a:t>
            </a:r>
            <a:endParaRPr lang="en-US" sz="3200" dirty="0"/>
          </a:p>
        </p:txBody>
      </p:sp>
      <p:sp>
        <p:nvSpPr>
          <p:cNvPr id="7" name="Rectangle 6"/>
          <p:cNvSpPr/>
          <p:nvPr/>
        </p:nvSpPr>
        <p:spPr bwMode="auto">
          <a:xfrm>
            <a:off x="5300081" y="3783240"/>
            <a:ext cx="583136" cy="1503797"/>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8" name="TextBox 7"/>
          <p:cNvSpPr txBox="1"/>
          <p:nvPr/>
        </p:nvSpPr>
        <p:spPr>
          <a:xfrm>
            <a:off x="6534270" y="2995819"/>
            <a:ext cx="3813085" cy="338554"/>
          </a:xfrm>
          <a:prstGeom prst="rect">
            <a:avLst/>
          </a:prstGeom>
          <a:noFill/>
          <a:ln>
            <a:solidFill>
              <a:schemeClr val="tx1"/>
            </a:solidFill>
          </a:ln>
        </p:spPr>
        <p:txBody>
          <a:bodyPr wrap="square" rtlCol="0">
            <a:spAutoFit/>
          </a:bodyPr>
          <a:lstStyle/>
          <a:p>
            <a:pPr algn="ctr"/>
            <a:r>
              <a:rPr lang="en-US" sz="1600" b="1" dirty="0">
                <a:solidFill>
                  <a:srgbClr val="0356B1"/>
                </a:solidFill>
              </a:rPr>
              <a:t>Calculated automatically</a:t>
            </a:r>
          </a:p>
        </p:txBody>
      </p:sp>
      <p:sp>
        <p:nvSpPr>
          <p:cNvPr id="10" name="TextBox 9"/>
          <p:cNvSpPr txBox="1"/>
          <p:nvPr/>
        </p:nvSpPr>
        <p:spPr>
          <a:xfrm>
            <a:off x="774309" y="1595436"/>
            <a:ext cx="4152238" cy="1569660"/>
          </a:xfrm>
          <a:prstGeom prst="rect">
            <a:avLst/>
          </a:prstGeom>
          <a:noFill/>
          <a:ln>
            <a:solidFill>
              <a:schemeClr val="tx1"/>
            </a:solidFill>
          </a:ln>
        </p:spPr>
        <p:txBody>
          <a:bodyPr wrap="square" rtlCol="0">
            <a:spAutoFit/>
          </a:bodyPr>
          <a:lstStyle/>
          <a:p>
            <a:pPr marL="342900" indent="-342900">
              <a:buAutoNum type="arabicPeriod"/>
            </a:pPr>
            <a:r>
              <a:rPr lang="en-US" sz="1600" b="1" dirty="0" smtClean="0">
                <a:solidFill>
                  <a:srgbClr val="0356B1"/>
                </a:solidFill>
              </a:rPr>
              <a:t>NB</a:t>
            </a:r>
            <a:r>
              <a:rPr lang="en-US" sz="1600" dirty="0" smtClean="0">
                <a:solidFill>
                  <a:srgbClr val="0356B1"/>
                </a:solidFill>
              </a:rPr>
              <a:t>: You should only fill in column C3! This is an amount allowing you to get the estimated grant calculated in the MEDIA DB</a:t>
            </a:r>
          </a:p>
          <a:p>
            <a:r>
              <a:rPr lang="en-GB" sz="1600" i="1" dirty="0" smtClean="0">
                <a:solidFill>
                  <a:srgbClr val="0356B1"/>
                </a:solidFill>
              </a:rPr>
              <a:t>MANUAL FORMULA: </a:t>
            </a:r>
            <a:r>
              <a:rPr lang="en-US" sz="1600" i="1" dirty="0">
                <a:solidFill>
                  <a:srgbClr val="0356B1"/>
                </a:solidFill>
              </a:rPr>
              <a:t>estimated grant </a:t>
            </a:r>
            <a:r>
              <a:rPr lang="en-US" sz="1600" i="1" dirty="0" smtClean="0">
                <a:solidFill>
                  <a:srgbClr val="0356B1"/>
                </a:solidFill>
              </a:rPr>
              <a:t>from </a:t>
            </a:r>
            <a:r>
              <a:rPr lang="en-US" sz="1600" i="1" dirty="0">
                <a:solidFill>
                  <a:srgbClr val="0356B1"/>
                </a:solidFill>
              </a:rPr>
              <a:t>MEDIA </a:t>
            </a:r>
            <a:r>
              <a:rPr lang="en-US" sz="1600" i="1" dirty="0" smtClean="0">
                <a:solidFill>
                  <a:srgbClr val="0356B1"/>
                </a:solidFill>
              </a:rPr>
              <a:t>DB * 1,33512</a:t>
            </a:r>
            <a:endParaRPr lang="en-US" sz="1600" i="1" dirty="0">
              <a:solidFill>
                <a:srgbClr val="0356B1"/>
              </a:solidFill>
            </a:endParaRPr>
          </a:p>
        </p:txBody>
      </p:sp>
      <p:cxnSp>
        <p:nvCxnSpPr>
          <p:cNvPr id="13" name="Straight Arrow Connector 12"/>
          <p:cNvCxnSpPr/>
          <p:nvPr/>
        </p:nvCxnSpPr>
        <p:spPr bwMode="auto">
          <a:xfrm>
            <a:off x="926117" y="1639955"/>
            <a:ext cx="206999" cy="626621"/>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Left Brace 22"/>
          <p:cNvSpPr/>
          <p:nvPr/>
        </p:nvSpPr>
        <p:spPr bwMode="auto">
          <a:xfrm>
            <a:off x="2349056" y="1083517"/>
            <a:ext cx="155448" cy="914400"/>
          </a:xfrm>
          <a:prstGeom prst="leftBrac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26" name="Rectangle 25"/>
          <p:cNvSpPr/>
          <p:nvPr/>
        </p:nvSpPr>
        <p:spPr bwMode="auto">
          <a:xfrm>
            <a:off x="6547449" y="3746662"/>
            <a:ext cx="3847381" cy="1540375"/>
          </a:xfrm>
          <a:prstGeom prst="rect">
            <a:avLst/>
          </a:prstGeom>
          <a:noFill/>
          <a:ln w="381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34" name="TextBox 33"/>
          <p:cNvSpPr txBox="1"/>
          <p:nvPr/>
        </p:nvSpPr>
        <p:spPr>
          <a:xfrm flipH="1">
            <a:off x="10345143" y="1379784"/>
            <a:ext cx="1809336" cy="1569660"/>
          </a:xfrm>
          <a:prstGeom prst="rect">
            <a:avLst/>
          </a:prstGeom>
          <a:noFill/>
          <a:ln>
            <a:solidFill>
              <a:schemeClr val="tx1"/>
            </a:solidFill>
          </a:ln>
        </p:spPr>
        <p:txBody>
          <a:bodyPr wrap="square" rtlCol="0">
            <a:spAutoFit/>
          </a:bodyPr>
          <a:lstStyle/>
          <a:p>
            <a:r>
              <a:rPr lang="en-US" sz="1600" dirty="0" smtClean="0">
                <a:solidFill>
                  <a:srgbClr val="0356B1"/>
                </a:solidFill>
              </a:rPr>
              <a:t>2. </a:t>
            </a:r>
            <a:r>
              <a:rPr lang="en-US" sz="1600" b="1" dirty="0" smtClean="0">
                <a:solidFill>
                  <a:srgbClr val="0356B1"/>
                </a:solidFill>
              </a:rPr>
              <a:t>Make sure </a:t>
            </a:r>
            <a:r>
              <a:rPr lang="en-US" sz="1600" dirty="0" smtClean="0">
                <a:solidFill>
                  <a:srgbClr val="0356B1"/>
                </a:solidFill>
              </a:rPr>
              <a:t>this  corresponds to the estimated grant (=potential fund) from the</a:t>
            </a:r>
          </a:p>
          <a:p>
            <a:r>
              <a:rPr lang="en-US" sz="1600" dirty="0" smtClean="0">
                <a:solidFill>
                  <a:srgbClr val="0356B1"/>
                </a:solidFill>
              </a:rPr>
              <a:t>MEDIA DB </a:t>
            </a:r>
            <a:endParaRPr lang="en-US" sz="1600" dirty="0">
              <a:solidFill>
                <a:srgbClr val="0356B1"/>
              </a:solidFill>
            </a:endParaRPr>
          </a:p>
        </p:txBody>
      </p:sp>
      <p:sp>
        <p:nvSpPr>
          <p:cNvPr id="17" name="Rectangle 16"/>
          <p:cNvSpPr/>
          <p:nvPr/>
        </p:nvSpPr>
        <p:spPr bwMode="auto">
          <a:xfrm>
            <a:off x="10437962" y="3746661"/>
            <a:ext cx="577969" cy="1540376"/>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14" name="Right Arrow 13"/>
          <p:cNvSpPr/>
          <p:nvPr/>
        </p:nvSpPr>
        <p:spPr>
          <a:xfrm rot="3680872">
            <a:off x="4772965" y="3356370"/>
            <a:ext cx="700435" cy="19829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5" name="Right Arrow 14"/>
          <p:cNvSpPr/>
          <p:nvPr/>
        </p:nvSpPr>
        <p:spPr>
          <a:xfrm rot="17607132">
            <a:off x="10395026" y="3290780"/>
            <a:ext cx="794521" cy="23691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Tree>
    <p:extLst>
      <p:ext uri="{BB962C8B-B14F-4D97-AF65-F5344CB8AC3E}">
        <p14:creationId xmlns:p14="http://schemas.microsoft.com/office/powerpoint/2010/main" val="1967985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1A69FA7F-2377-4144-BC17-6C439F3909CB}" type="slidenum">
              <a:rPr lang="en-GB" altLang="en-US" smtClean="0"/>
              <a:pPr/>
              <a:t>48</a:t>
            </a:fld>
            <a:endParaRPr lang="en-GB" altLang="en-US"/>
          </a:p>
        </p:txBody>
      </p:sp>
      <p:sp>
        <p:nvSpPr>
          <p:cNvPr id="2" name="Title 1"/>
          <p:cNvSpPr>
            <a:spLocks noGrp="1"/>
          </p:cNvSpPr>
          <p:nvPr>
            <p:ph type="title"/>
          </p:nvPr>
        </p:nvSpPr>
        <p:spPr>
          <a:xfrm>
            <a:off x="992165" y="482859"/>
            <a:ext cx="10515600" cy="782357"/>
          </a:xfrm>
        </p:spPr>
        <p:txBody>
          <a:bodyPr/>
          <a:lstStyle/>
          <a:p>
            <a:r>
              <a:rPr lang="fr-BE" sz="3600" b="1" dirty="0" smtClean="0"/>
              <a:t>Part B </a:t>
            </a:r>
            <a:br>
              <a:rPr lang="fr-BE" sz="3600" b="1" dirty="0" smtClean="0"/>
            </a:br>
            <a:r>
              <a:rPr lang="fr-BE" sz="3600" b="1" dirty="0" smtClean="0"/>
              <a:t>Description of Action</a:t>
            </a:r>
            <a:endParaRPr lang="en-US" sz="3600" dirty="0"/>
          </a:p>
        </p:txBody>
      </p:sp>
      <p:sp>
        <p:nvSpPr>
          <p:cNvPr id="12" name="TextBox 11"/>
          <p:cNvSpPr txBox="1"/>
          <p:nvPr/>
        </p:nvSpPr>
        <p:spPr>
          <a:xfrm>
            <a:off x="1957320" y="2779260"/>
            <a:ext cx="3248159" cy="1569660"/>
          </a:xfrm>
          <a:prstGeom prst="rect">
            <a:avLst/>
          </a:prstGeom>
          <a:noFill/>
          <a:ln>
            <a:solidFill>
              <a:schemeClr val="tx1"/>
            </a:solidFill>
          </a:ln>
        </p:spPr>
        <p:txBody>
          <a:bodyPr wrap="square" rtlCol="0">
            <a:spAutoFit/>
          </a:bodyPr>
          <a:lstStyle/>
          <a:p>
            <a:r>
              <a:rPr lang="en-US" sz="3200" b="1" dirty="0" smtClean="0">
                <a:solidFill>
                  <a:srgbClr val="0356B1"/>
                </a:solidFill>
              </a:rPr>
              <a:t>NB</a:t>
            </a:r>
            <a:r>
              <a:rPr lang="en-US" sz="3200" dirty="0" smtClean="0">
                <a:solidFill>
                  <a:srgbClr val="0356B1"/>
                </a:solidFill>
              </a:rPr>
              <a:t>: Only </a:t>
            </a:r>
            <a:r>
              <a:rPr lang="en-US" sz="3200" u="sng" dirty="0" smtClean="0">
                <a:solidFill>
                  <a:srgbClr val="0356B1"/>
                </a:solidFill>
              </a:rPr>
              <a:t>three</a:t>
            </a:r>
            <a:r>
              <a:rPr lang="en-US" sz="3200" dirty="0" smtClean="0">
                <a:solidFill>
                  <a:srgbClr val="0356B1"/>
                </a:solidFill>
              </a:rPr>
              <a:t> sections to be completed</a:t>
            </a:r>
            <a:endParaRPr lang="en-US" sz="3200" dirty="0">
              <a:solidFill>
                <a:srgbClr val="0356B1"/>
              </a:solidFill>
            </a:endParaRPr>
          </a:p>
        </p:txBody>
      </p:sp>
      <p:pic>
        <p:nvPicPr>
          <p:cNvPr id="3" name="Picture 2"/>
          <p:cNvPicPr>
            <a:picLocks noChangeAspect="1"/>
          </p:cNvPicPr>
          <p:nvPr/>
        </p:nvPicPr>
        <p:blipFill>
          <a:blip r:embed="rId3"/>
          <a:stretch>
            <a:fillRect/>
          </a:stretch>
        </p:blipFill>
        <p:spPr>
          <a:xfrm>
            <a:off x="6297386" y="154564"/>
            <a:ext cx="4457700" cy="5924550"/>
          </a:xfrm>
          <a:prstGeom prst="rect">
            <a:avLst/>
          </a:prstGeom>
        </p:spPr>
      </p:pic>
      <p:pic>
        <p:nvPicPr>
          <p:cNvPr id="7" name="Picture 6"/>
          <p:cNvPicPr>
            <a:picLocks noChangeAspect="1"/>
          </p:cNvPicPr>
          <p:nvPr/>
        </p:nvPicPr>
        <p:blipFill>
          <a:blip r:embed="rId4"/>
          <a:stretch>
            <a:fillRect/>
          </a:stretch>
        </p:blipFill>
        <p:spPr>
          <a:xfrm>
            <a:off x="6048375" y="6087486"/>
            <a:ext cx="6143625" cy="800100"/>
          </a:xfrm>
          <a:prstGeom prst="rect">
            <a:avLst/>
          </a:prstGeom>
        </p:spPr>
      </p:pic>
      <p:sp>
        <p:nvSpPr>
          <p:cNvPr id="14" name="Rectangle 13"/>
          <p:cNvSpPr/>
          <p:nvPr/>
        </p:nvSpPr>
        <p:spPr bwMode="auto">
          <a:xfrm>
            <a:off x="6537052" y="4589929"/>
            <a:ext cx="2210244" cy="304132"/>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pic>
        <p:nvPicPr>
          <p:cNvPr id="5" name="Picture 4"/>
          <p:cNvPicPr>
            <a:picLocks noChangeAspect="1"/>
          </p:cNvPicPr>
          <p:nvPr/>
        </p:nvPicPr>
        <p:blipFill>
          <a:blip r:embed="rId5"/>
          <a:stretch>
            <a:fillRect/>
          </a:stretch>
        </p:blipFill>
        <p:spPr>
          <a:xfrm rot="12791586">
            <a:off x="4857464" y="4580895"/>
            <a:ext cx="1612953" cy="684000"/>
          </a:xfrm>
          <a:prstGeom prst="rect">
            <a:avLst/>
          </a:prstGeom>
        </p:spPr>
      </p:pic>
      <p:sp>
        <p:nvSpPr>
          <p:cNvPr id="16" name="TextBox 15"/>
          <p:cNvSpPr txBox="1"/>
          <p:nvPr/>
        </p:nvSpPr>
        <p:spPr>
          <a:xfrm>
            <a:off x="1828801" y="5367234"/>
            <a:ext cx="392263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b="1" dirty="0" err="1" smtClean="0">
                <a:solidFill>
                  <a:srgbClr val="0356B1"/>
                </a:solidFill>
              </a:rPr>
              <a:t>Indicate</a:t>
            </a:r>
            <a:r>
              <a:rPr lang="fr-BE" sz="2000" b="1" dirty="0" smtClean="0">
                <a:solidFill>
                  <a:srgbClr val="0356B1"/>
                </a:solidFill>
              </a:rPr>
              <a:t> </a:t>
            </a:r>
            <a:r>
              <a:rPr lang="fr-BE" sz="2000" b="1" dirty="0" err="1" smtClean="0">
                <a:solidFill>
                  <a:srgbClr val="0356B1"/>
                </a:solidFill>
              </a:rPr>
              <a:t>only</a:t>
            </a:r>
            <a:r>
              <a:rPr lang="fr-BE" sz="2000" b="1" dirty="0" smtClean="0">
                <a:solidFill>
                  <a:srgbClr val="0356B1"/>
                </a:solidFill>
              </a:rPr>
              <a:t> ONE </a:t>
            </a:r>
            <a:r>
              <a:rPr lang="fr-BE" sz="2000" b="1" dirty="0" err="1" smtClean="0">
                <a:solidFill>
                  <a:srgbClr val="0356B1"/>
                </a:solidFill>
              </a:rPr>
              <a:t>work</a:t>
            </a:r>
            <a:r>
              <a:rPr lang="fr-BE" sz="2000" b="1" dirty="0" smtClean="0">
                <a:solidFill>
                  <a:srgbClr val="0356B1"/>
                </a:solidFill>
              </a:rPr>
              <a:t> </a:t>
            </a:r>
            <a:r>
              <a:rPr lang="fr-BE" sz="2000" b="1" dirty="0">
                <a:solidFill>
                  <a:srgbClr val="0356B1"/>
                </a:solidFill>
              </a:rPr>
              <a:t>package </a:t>
            </a:r>
            <a:r>
              <a:rPr lang="fr-BE" sz="2000" dirty="0" smtClean="0">
                <a:solidFill>
                  <a:srgbClr val="0356B1"/>
                </a:solidFill>
              </a:rPr>
              <a:t>to </a:t>
            </a:r>
            <a:r>
              <a:rPr lang="fr-BE" sz="2000" dirty="0" err="1">
                <a:solidFill>
                  <a:srgbClr val="0356B1"/>
                </a:solidFill>
              </a:rPr>
              <a:t>cover</a:t>
            </a:r>
            <a:r>
              <a:rPr lang="fr-BE" sz="2000" dirty="0">
                <a:solidFill>
                  <a:srgbClr val="0356B1"/>
                </a:solidFill>
              </a:rPr>
              <a:t> the </a:t>
            </a:r>
            <a:r>
              <a:rPr lang="fr-BE" sz="2000" dirty="0" err="1">
                <a:solidFill>
                  <a:srgbClr val="0356B1"/>
                </a:solidFill>
              </a:rPr>
              <a:t>whole</a:t>
            </a:r>
            <a:r>
              <a:rPr lang="fr-BE" sz="2000" dirty="0">
                <a:solidFill>
                  <a:srgbClr val="0356B1"/>
                </a:solidFill>
              </a:rPr>
              <a:t> </a:t>
            </a:r>
            <a:r>
              <a:rPr lang="fr-BE" sz="2000" dirty="0" err="1">
                <a:solidFill>
                  <a:srgbClr val="0356B1"/>
                </a:solidFill>
              </a:rPr>
              <a:t>reinvestment</a:t>
            </a:r>
            <a:r>
              <a:rPr lang="fr-BE" sz="2000" dirty="0">
                <a:solidFill>
                  <a:srgbClr val="0356B1"/>
                </a:solidFill>
              </a:rPr>
              <a:t> </a:t>
            </a:r>
            <a:r>
              <a:rPr lang="fr-BE" sz="2000" dirty="0" err="1">
                <a:solidFill>
                  <a:srgbClr val="0356B1"/>
                </a:solidFill>
              </a:rPr>
              <a:t>activity</a:t>
            </a:r>
            <a:r>
              <a:rPr lang="fr-BE" sz="2000" dirty="0">
                <a:solidFill>
                  <a:srgbClr val="0356B1"/>
                </a:solidFill>
              </a:rPr>
              <a:t> </a:t>
            </a:r>
            <a:r>
              <a:rPr lang="fr-BE" sz="2000" dirty="0" smtClean="0">
                <a:solidFill>
                  <a:srgbClr val="0356B1"/>
                </a:solidFill>
              </a:rPr>
              <a:t>for the </a:t>
            </a:r>
            <a:r>
              <a:rPr lang="fr-BE" sz="2000" dirty="0" err="1">
                <a:solidFill>
                  <a:srgbClr val="0356B1"/>
                </a:solidFill>
              </a:rPr>
              <a:t>project</a:t>
            </a:r>
            <a:endParaRPr lang="en-GB" sz="2000" dirty="0">
              <a:solidFill>
                <a:srgbClr val="0356B1"/>
              </a:solidFill>
            </a:endParaRPr>
          </a:p>
        </p:txBody>
      </p:sp>
      <p:sp>
        <p:nvSpPr>
          <p:cNvPr id="15" name="Rectangle 14"/>
          <p:cNvSpPr/>
          <p:nvPr/>
        </p:nvSpPr>
        <p:spPr bwMode="auto">
          <a:xfrm>
            <a:off x="6411242" y="1222194"/>
            <a:ext cx="4425168" cy="434078"/>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8" name="Left Arrow 7"/>
          <p:cNvSpPr/>
          <p:nvPr/>
        </p:nvSpPr>
        <p:spPr bwMode="auto">
          <a:xfrm rot="8529302">
            <a:off x="5156070" y="1711470"/>
            <a:ext cx="1389841" cy="763045"/>
          </a:xfrm>
          <a:prstGeom prst="leftArrow">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a:endParaRPr lang="en-US"/>
          </a:p>
        </p:txBody>
      </p:sp>
      <p:pic>
        <p:nvPicPr>
          <p:cNvPr id="13" name="Picture 12"/>
          <p:cNvPicPr>
            <a:picLocks noChangeAspect="1"/>
          </p:cNvPicPr>
          <p:nvPr/>
        </p:nvPicPr>
        <p:blipFill>
          <a:blip r:embed="rId5"/>
          <a:stretch>
            <a:fillRect/>
          </a:stretch>
        </p:blipFill>
        <p:spPr>
          <a:xfrm rot="11880000">
            <a:off x="5075977" y="4153629"/>
            <a:ext cx="1521573" cy="756000"/>
          </a:xfrm>
          <a:prstGeom prst="rect">
            <a:avLst/>
          </a:prstGeom>
        </p:spPr>
      </p:pic>
      <p:sp>
        <p:nvSpPr>
          <p:cNvPr id="6" name="TextBox 5"/>
          <p:cNvSpPr txBox="1"/>
          <p:nvPr/>
        </p:nvSpPr>
        <p:spPr>
          <a:xfrm>
            <a:off x="1828801" y="4589929"/>
            <a:ext cx="2973024" cy="707886"/>
          </a:xfrm>
          <a:prstGeom prst="rect">
            <a:avLst/>
          </a:prstGeom>
          <a:noFill/>
          <a:ln w="3175">
            <a:solidFill>
              <a:schemeClr val="tx1"/>
            </a:solidFill>
          </a:ln>
        </p:spPr>
        <p:txBody>
          <a:bodyPr wrap="square" rtlCol="0">
            <a:spAutoFit/>
          </a:bodyPr>
          <a:lstStyle/>
          <a:p>
            <a:r>
              <a:rPr lang="fr-BE" sz="2000" b="1" dirty="0" err="1">
                <a:solidFill>
                  <a:srgbClr val="0356B1"/>
                </a:solidFill>
              </a:rPr>
              <a:t>Indicate</a:t>
            </a:r>
            <a:r>
              <a:rPr lang="fr-BE" sz="2000" b="1" dirty="0">
                <a:solidFill>
                  <a:srgbClr val="0356B1"/>
                </a:solidFill>
              </a:rPr>
              <a:t> the </a:t>
            </a:r>
            <a:r>
              <a:rPr lang="fr-BE" sz="2000" b="1" dirty="0" err="1">
                <a:solidFill>
                  <a:srgbClr val="0356B1"/>
                </a:solidFill>
              </a:rPr>
              <a:t>project</a:t>
            </a:r>
            <a:r>
              <a:rPr lang="fr-BE" sz="2000" b="1" dirty="0">
                <a:solidFill>
                  <a:srgbClr val="0356B1"/>
                </a:solidFill>
              </a:rPr>
              <a:t> team</a:t>
            </a:r>
            <a:endParaRPr lang="en-GB" sz="2000" b="1" dirty="0">
              <a:solidFill>
                <a:srgbClr val="0356B1"/>
              </a:solidFill>
            </a:endParaRPr>
          </a:p>
        </p:txBody>
      </p:sp>
      <p:sp>
        <p:nvSpPr>
          <p:cNvPr id="17" name="Rectangle 16"/>
          <p:cNvSpPr/>
          <p:nvPr/>
        </p:nvSpPr>
        <p:spPr bwMode="auto">
          <a:xfrm>
            <a:off x="6563642" y="5285117"/>
            <a:ext cx="2210244" cy="789112"/>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Tree>
    <p:extLst>
      <p:ext uri="{BB962C8B-B14F-4D97-AF65-F5344CB8AC3E}">
        <p14:creationId xmlns:p14="http://schemas.microsoft.com/office/powerpoint/2010/main" val="2737709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22" y="299943"/>
            <a:ext cx="10515600" cy="782357"/>
          </a:xfrm>
        </p:spPr>
        <p:txBody>
          <a:bodyPr/>
          <a:lstStyle/>
          <a:p>
            <a:r>
              <a:rPr lang="fr-BE" sz="4000" b="1" dirty="0" smtClean="0">
                <a:latin typeface="+mn-lt"/>
              </a:rPr>
              <a:t>Part B - Description Of Action</a:t>
            </a:r>
            <a:endParaRPr lang="fr-BE" sz="4000" b="1" dirty="0">
              <a:latin typeface="+mn-lt"/>
            </a:endParaRPr>
          </a:p>
        </p:txBody>
      </p:sp>
      <p:sp>
        <p:nvSpPr>
          <p:cNvPr id="3" name="Content Placeholder 2"/>
          <p:cNvSpPr>
            <a:spLocks noGrp="1"/>
          </p:cNvSpPr>
          <p:nvPr>
            <p:ph idx="4294967295"/>
          </p:nvPr>
        </p:nvSpPr>
        <p:spPr>
          <a:xfrm>
            <a:off x="815729" y="1507009"/>
            <a:ext cx="11462535" cy="4342437"/>
          </a:xfrm>
        </p:spPr>
        <p:txBody>
          <a:bodyPr>
            <a:normAutofit fontScale="32500" lnSpcReduction="20000"/>
          </a:bodyPr>
          <a:lstStyle/>
          <a:p>
            <a:pPr lvl="0">
              <a:buClr>
                <a:schemeClr val="accent2"/>
              </a:buClr>
            </a:pPr>
            <a:r>
              <a:rPr lang="en-US" sz="6000" i="0" dirty="0" smtClean="0">
                <a:solidFill>
                  <a:srgbClr val="0356B1"/>
                </a:solidFill>
                <a:ea typeface="+mj-ea"/>
                <a:cs typeface="+mj-cs"/>
              </a:rPr>
              <a:t>Section 1.1: Only one question to be answered:</a:t>
            </a:r>
          </a:p>
          <a:p>
            <a:pPr marL="0" lvl="0" indent="0">
              <a:buClr>
                <a:schemeClr val="accent2"/>
              </a:buClr>
              <a:buNone/>
            </a:pPr>
            <a:endParaRPr lang="en-US" sz="6000" i="0" cap="all" dirty="0" smtClean="0">
              <a:solidFill>
                <a:schemeClr val="tx2"/>
              </a:solidFill>
              <a:ea typeface="+mj-ea"/>
              <a:cs typeface="+mj-cs"/>
            </a:endParaRPr>
          </a:p>
          <a:p>
            <a:pPr marL="0" lvl="0" indent="0">
              <a:buClr>
                <a:schemeClr val="accent2"/>
              </a:buClr>
              <a:buNone/>
            </a:pPr>
            <a:endParaRPr lang="en-US" sz="6000" cap="all" dirty="0">
              <a:solidFill>
                <a:schemeClr val="tx2"/>
              </a:solidFill>
              <a:ea typeface="+mj-ea"/>
              <a:cs typeface="+mj-cs"/>
            </a:endParaRPr>
          </a:p>
          <a:p>
            <a:pPr marL="0" lvl="0" indent="0">
              <a:buClr>
                <a:schemeClr val="accent2"/>
              </a:buClr>
              <a:buNone/>
            </a:pPr>
            <a:endParaRPr lang="en-IE" sz="6000" i="0" cap="all" dirty="0" smtClean="0">
              <a:solidFill>
                <a:schemeClr val="tx2"/>
              </a:solidFill>
              <a:ea typeface="+mj-ea"/>
              <a:cs typeface="+mj-cs"/>
            </a:endParaRPr>
          </a:p>
          <a:p>
            <a:pPr marL="0" lvl="0" indent="0">
              <a:buClr>
                <a:schemeClr val="accent2"/>
              </a:buClr>
              <a:buNone/>
            </a:pPr>
            <a:endParaRPr lang="en-US" sz="6000" i="0" cap="all" dirty="0" smtClean="0">
              <a:solidFill>
                <a:schemeClr val="tx2"/>
              </a:solidFill>
              <a:ea typeface="+mj-ea"/>
              <a:cs typeface="+mj-cs"/>
            </a:endParaRPr>
          </a:p>
          <a:p>
            <a:pPr lvl="0">
              <a:buClr>
                <a:schemeClr val="accent2"/>
              </a:buClr>
            </a:pPr>
            <a:r>
              <a:rPr lang="en-US" sz="6000" dirty="0">
                <a:solidFill>
                  <a:schemeClr val="tx2"/>
                </a:solidFill>
                <a:ea typeface="+mj-ea"/>
                <a:cs typeface="+mj-cs"/>
              </a:rPr>
              <a:t>P</a:t>
            </a:r>
            <a:r>
              <a:rPr lang="en-US" sz="6000" i="0" dirty="0" smtClean="0">
                <a:solidFill>
                  <a:schemeClr val="tx2"/>
                </a:solidFill>
                <a:ea typeface="+mj-ea"/>
                <a:cs typeface="+mj-cs"/>
              </a:rPr>
              <a:t>ay attention to instructions in green: all other </a:t>
            </a:r>
            <a:r>
              <a:rPr lang="en-US" sz="6000" dirty="0" smtClean="0">
                <a:solidFill>
                  <a:schemeClr val="tx2"/>
                </a:solidFill>
                <a:ea typeface="+mj-ea"/>
                <a:cs typeface="+mj-cs"/>
              </a:rPr>
              <a:t>explanations starting with “n/a” </a:t>
            </a:r>
            <a:r>
              <a:rPr lang="en-US" sz="6000" i="0" dirty="0" smtClean="0">
                <a:solidFill>
                  <a:schemeClr val="tx2"/>
                </a:solidFill>
                <a:ea typeface="+mj-ea"/>
                <a:cs typeface="+mj-cs"/>
              </a:rPr>
              <a:t>do not concern this action </a:t>
            </a:r>
          </a:p>
          <a:p>
            <a:pPr marL="0" lvl="0" indent="0">
              <a:buClr>
                <a:schemeClr val="accent2"/>
              </a:buClr>
              <a:buNone/>
            </a:pPr>
            <a:r>
              <a:rPr lang="en-US" sz="6000" dirty="0">
                <a:solidFill>
                  <a:schemeClr val="tx2"/>
                </a:solidFill>
                <a:ea typeface="+mj-ea"/>
                <a:cs typeface="+mj-cs"/>
              </a:rPr>
              <a:t>	</a:t>
            </a:r>
            <a:r>
              <a:rPr lang="en-US" sz="6000" dirty="0" smtClean="0">
                <a:solidFill>
                  <a:schemeClr val="tx2"/>
                </a:solidFill>
                <a:ea typeface="+mj-ea"/>
                <a:cs typeface="+mj-cs"/>
              </a:rPr>
              <a:t>for example:</a:t>
            </a:r>
            <a:endParaRPr lang="en-US" sz="6000" i="0" dirty="0" smtClean="0">
              <a:solidFill>
                <a:schemeClr val="tx2"/>
              </a:solidFill>
              <a:ea typeface="+mj-ea"/>
              <a:cs typeface="+mj-cs"/>
            </a:endParaRPr>
          </a:p>
          <a:p>
            <a:pPr lvl="0">
              <a:buClr>
                <a:schemeClr val="accent2"/>
              </a:buClr>
            </a:pPr>
            <a:r>
              <a:rPr lang="en-US" sz="6000" i="0" dirty="0" smtClean="0">
                <a:solidFill>
                  <a:schemeClr val="tx2"/>
                </a:solidFill>
                <a:ea typeface="+mj-ea"/>
                <a:cs typeface="+mj-cs"/>
              </a:rPr>
              <a:t>Delete instructions </a:t>
            </a:r>
            <a:r>
              <a:rPr lang="en-US" sz="6000" i="0" dirty="0" smtClean="0">
                <a:solidFill>
                  <a:schemeClr val="tx2"/>
                </a:solidFill>
              </a:rPr>
              <a:t>not relevant </a:t>
            </a:r>
            <a:r>
              <a:rPr lang="en-US" sz="6000" i="0" dirty="0" smtClean="0">
                <a:solidFill>
                  <a:schemeClr val="tx2"/>
                </a:solidFill>
                <a:ea typeface="+mj-ea"/>
                <a:cs typeface="+mj-cs"/>
              </a:rPr>
              <a:t>to </a:t>
            </a:r>
            <a:r>
              <a:rPr lang="en-US" sz="6000" i="0" dirty="0" smtClean="0">
                <a:solidFill>
                  <a:schemeClr val="tx2"/>
                </a:solidFill>
              </a:rPr>
              <a:t>this</a:t>
            </a:r>
            <a:r>
              <a:rPr lang="en-US" sz="6000" i="0" dirty="0" smtClean="0">
                <a:solidFill>
                  <a:schemeClr val="tx2"/>
                </a:solidFill>
                <a:ea typeface="+mj-ea"/>
                <a:cs typeface="+mj-cs"/>
              </a:rPr>
              <a:t> action</a:t>
            </a:r>
          </a:p>
          <a:p>
            <a:pPr lvl="0">
              <a:buClr>
                <a:schemeClr val="accent2"/>
              </a:buClr>
            </a:pPr>
            <a:endParaRPr lang="en-US" sz="3400" cap="all" dirty="0">
              <a:solidFill>
                <a:schemeClr val="tx2"/>
              </a:solidFill>
              <a:latin typeface="Sans serif"/>
              <a:ea typeface="+mj-ea"/>
              <a:cs typeface="+mj-cs"/>
            </a:endParaRPr>
          </a:p>
          <a:p>
            <a:pPr lvl="0">
              <a:buClr>
                <a:schemeClr val="accent2"/>
              </a:buClr>
            </a:pPr>
            <a:endParaRPr lang="en-US" sz="3400" i="0" cap="all" dirty="0" smtClean="0">
              <a:solidFill>
                <a:schemeClr val="tx2"/>
              </a:solidFill>
              <a:latin typeface="Sans serif"/>
              <a:ea typeface="+mj-ea"/>
              <a:cs typeface="+mj-cs"/>
            </a:endParaRPr>
          </a:p>
          <a:p>
            <a:endParaRPr lang="fr-BE" i="0" dirty="0"/>
          </a:p>
        </p:txBody>
      </p:sp>
      <p:pic>
        <p:nvPicPr>
          <p:cNvPr id="6" name="Picture 5"/>
          <p:cNvPicPr>
            <a:picLocks noChangeAspect="1"/>
          </p:cNvPicPr>
          <p:nvPr/>
        </p:nvPicPr>
        <p:blipFill>
          <a:blip r:embed="rId3"/>
          <a:stretch>
            <a:fillRect/>
          </a:stretch>
        </p:blipFill>
        <p:spPr>
          <a:xfrm>
            <a:off x="970722" y="1889514"/>
            <a:ext cx="9962321" cy="1679713"/>
          </a:xfrm>
          <a:prstGeom prst="rect">
            <a:avLst/>
          </a:prstGeom>
        </p:spPr>
      </p:pic>
      <p:pic>
        <p:nvPicPr>
          <p:cNvPr id="7" name="Picture 6"/>
          <p:cNvPicPr>
            <a:picLocks noChangeAspect="1"/>
          </p:cNvPicPr>
          <p:nvPr/>
        </p:nvPicPr>
        <p:blipFill>
          <a:blip r:embed="rId4"/>
          <a:stretch>
            <a:fillRect/>
          </a:stretch>
        </p:blipFill>
        <p:spPr>
          <a:xfrm>
            <a:off x="3377946" y="4437874"/>
            <a:ext cx="7970354" cy="542925"/>
          </a:xfrm>
          <a:prstGeom prst="rect">
            <a:avLst/>
          </a:prstGeom>
        </p:spPr>
      </p:pic>
    </p:spTree>
    <p:extLst>
      <p:ext uri="{BB962C8B-B14F-4D97-AF65-F5344CB8AC3E}">
        <p14:creationId xmlns:p14="http://schemas.microsoft.com/office/powerpoint/2010/main" val="2864948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966" y="1069321"/>
            <a:ext cx="10515600" cy="782357"/>
          </a:xfrm>
        </p:spPr>
        <p:txBody>
          <a:bodyPr/>
          <a:lstStyle/>
          <a:p>
            <a:r>
              <a:rPr lang="en-IE" sz="4400" b="1" kern="0" dirty="0" smtClean="0">
                <a:latin typeface="+mn-lt"/>
              </a:rPr>
              <a:t>Key features</a:t>
            </a:r>
            <a:r>
              <a:rPr lang="en-IE" sz="5400" dirty="0" smtClean="0">
                <a:solidFill>
                  <a:srgbClr val="004494"/>
                </a:solidFill>
                <a:latin typeface="+mn-lt"/>
              </a:rPr>
              <a:t/>
            </a:r>
            <a:br>
              <a:rPr lang="en-IE" sz="5400" dirty="0" smtClean="0">
                <a:solidFill>
                  <a:srgbClr val="004494"/>
                </a:solidFill>
                <a:latin typeface="+mn-lt"/>
              </a:rPr>
            </a:br>
            <a:endParaRPr lang="en-GB" sz="5400" b="1" dirty="0">
              <a:solidFill>
                <a:srgbClr val="716FB3"/>
              </a:solidFill>
              <a:latin typeface="+mn-lt"/>
            </a:endParaRPr>
          </a:p>
        </p:txBody>
      </p:sp>
      <p:sp>
        <p:nvSpPr>
          <p:cNvPr id="29" name="TextBox 28"/>
          <p:cNvSpPr txBox="1"/>
          <p:nvPr/>
        </p:nvSpPr>
        <p:spPr>
          <a:xfrm rot="16200000">
            <a:off x="8498643" y="4436569"/>
            <a:ext cx="1446826" cy="123111"/>
          </a:xfrm>
          <a:prstGeom prst="rect">
            <a:avLst/>
          </a:prstGeom>
          <a:noFill/>
        </p:spPr>
        <p:txBody>
          <a:bodyPr wrap="square" tIns="0" rIns="90000" bIns="0" rtlCol="0">
            <a:spAutoFit/>
          </a:bodyPr>
          <a:lstStyle/>
          <a:p>
            <a:r>
              <a:rPr lang="en-GB" sz="800" dirty="0">
                <a:solidFill>
                  <a:schemeClr val="bg1"/>
                </a:solidFill>
              </a:rPr>
              <a:t>© European Union</a:t>
            </a:r>
          </a:p>
        </p:txBody>
      </p:sp>
      <p:sp>
        <p:nvSpPr>
          <p:cNvPr id="10" name="Content Placeholder 1">
            <a:extLst>
              <a:ext uri="{FF2B5EF4-FFF2-40B4-BE49-F238E27FC236}">
                <a16:creationId xmlns:a16="http://schemas.microsoft.com/office/drawing/2014/main" id="{F33895F1-273A-FA44-9B4D-34F691CFFC02}"/>
              </a:ext>
            </a:extLst>
          </p:cNvPr>
          <p:cNvSpPr txBox="1">
            <a:spLocks/>
          </p:cNvSpPr>
          <p:nvPr/>
        </p:nvSpPr>
        <p:spPr>
          <a:xfrm>
            <a:off x="1086241" y="1791049"/>
            <a:ext cx="9990282" cy="3973945"/>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BE" dirty="0" err="1" smtClean="0">
                <a:solidFill>
                  <a:srgbClr val="004494"/>
                </a:solidFill>
              </a:rPr>
              <a:t>Available</a:t>
            </a:r>
            <a:r>
              <a:rPr lang="fr-BE" dirty="0" smtClean="0">
                <a:solidFill>
                  <a:srgbClr val="004494"/>
                </a:solidFill>
              </a:rPr>
              <a:t> budget: </a:t>
            </a:r>
            <a:r>
              <a:rPr lang="fr-BE" b="1" dirty="0" smtClean="0">
                <a:solidFill>
                  <a:schemeClr val="accent3">
                    <a:lumMod val="75000"/>
                  </a:schemeClr>
                </a:solidFill>
              </a:rPr>
              <a:t>EUR </a:t>
            </a:r>
            <a:r>
              <a:rPr lang="fr-BE" b="1" dirty="0">
                <a:solidFill>
                  <a:schemeClr val="accent3">
                    <a:lumMod val="75000"/>
                  </a:schemeClr>
                </a:solidFill>
              </a:rPr>
              <a:t>33 000 </a:t>
            </a:r>
            <a:r>
              <a:rPr lang="fr-BE" b="1" dirty="0" smtClean="0">
                <a:solidFill>
                  <a:schemeClr val="accent3">
                    <a:lumMod val="75000"/>
                  </a:schemeClr>
                </a:solidFill>
              </a:rPr>
              <a:t>000</a:t>
            </a:r>
          </a:p>
          <a:p>
            <a:pPr algn="just"/>
            <a:r>
              <a:rPr lang="en-US" kern="0" dirty="0" smtClean="0">
                <a:solidFill>
                  <a:srgbClr val="034EA2"/>
                </a:solidFill>
                <a:latin typeface="Sans serif"/>
              </a:rPr>
              <a:t>Project duration</a:t>
            </a:r>
            <a:r>
              <a:rPr lang="en-US" kern="0" dirty="0" smtClean="0">
                <a:solidFill>
                  <a:schemeClr val="accent3">
                    <a:lumMod val="75000"/>
                  </a:schemeClr>
                </a:solidFill>
                <a:latin typeface="Sans serif"/>
              </a:rPr>
              <a:t>: </a:t>
            </a:r>
            <a:r>
              <a:rPr lang="en-US" b="1" dirty="0" smtClean="0">
                <a:solidFill>
                  <a:schemeClr val="accent3">
                    <a:lumMod val="75000"/>
                  </a:schemeClr>
                </a:solidFill>
              </a:rPr>
              <a:t>24 </a:t>
            </a:r>
            <a:r>
              <a:rPr lang="en-US" b="1" dirty="0">
                <a:solidFill>
                  <a:schemeClr val="accent3">
                    <a:lumMod val="75000"/>
                  </a:schemeClr>
                </a:solidFill>
              </a:rPr>
              <a:t>months </a:t>
            </a:r>
            <a:r>
              <a:rPr lang="en-US" dirty="0">
                <a:solidFill>
                  <a:srgbClr val="004494"/>
                </a:solidFill>
              </a:rPr>
              <a:t> </a:t>
            </a:r>
          </a:p>
          <a:p>
            <a:pPr algn="just"/>
            <a:r>
              <a:rPr lang="fr-BE" dirty="0" smtClean="0">
                <a:solidFill>
                  <a:srgbClr val="004494"/>
                </a:solidFill>
              </a:rPr>
              <a:t>Deadline</a:t>
            </a:r>
            <a:r>
              <a:rPr lang="fr-BE" dirty="0">
                <a:solidFill>
                  <a:srgbClr val="004494"/>
                </a:solidFill>
              </a:rPr>
              <a:t>: </a:t>
            </a:r>
            <a:r>
              <a:rPr lang="fr-BE" b="1" dirty="0" smtClean="0">
                <a:solidFill>
                  <a:schemeClr val="accent3">
                    <a:lumMod val="75000"/>
                  </a:schemeClr>
                </a:solidFill>
              </a:rPr>
              <a:t>05/04/2022</a:t>
            </a:r>
            <a:r>
              <a:rPr lang="fr-BE" dirty="0" smtClean="0">
                <a:solidFill>
                  <a:schemeClr val="accent3">
                    <a:lumMod val="75000"/>
                  </a:schemeClr>
                </a:solidFill>
              </a:rPr>
              <a:t> </a:t>
            </a:r>
          </a:p>
          <a:p>
            <a:pPr algn="just"/>
            <a:r>
              <a:rPr lang="fr-BE" dirty="0" err="1" smtClean="0">
                <a:solidFill>
                  <a:srgbClr val="004494"/>
                </a:solidFill>
              </a:rPr>
              <a:t>Evaluation</a:t>
            </a:r>
            <a:r>
              <a:rPr lang="fr-BE" dirty="0">
                <a:solidFill>
                  <a:srgbClr val="004494"/>
                </a:solidFill>
              </a:rPr>
              <a:t>: </a:t>
            </a:r>
            <a:r>
              <a:rPr lang="fr-BE" b="1" dirty="0" smtClean="0">
                <a:solidFill>
                  <a:schemeClr val="accent3">
                    <a:lumMod val="75000"/>
                  </a:schemeClr>
                </a:solidFill>
              </a:rPr>
              <a:t>April – September 2022</a:t>
            </a:r>
          </a:p>
          <a:p>
            <a:pPr algn="just"/>
            <a:r>
              <a:rPr lang="en-US" dirty="0" smtClean="0">
                <a:solidFill>
                  <a:srgbClr val="004494"/>
                </a:solidFill>
              </a:rPr>
              <a:t>Information </a:t>
            </a:r>
            <a:r>
              <a:rPr lang="en-US" dirty="0">
                <a:solidFill>
                  <a:srgbClr val="004494"/>
                </a:solidFill>
              </a:rPr>
              <a:t>on evaluation </a:t>
            </a:r>
            <a:r>
              <a:rPr lang="en-US" dirty="0" smtClean="0">
                <a:solidFill>
                  <a:srgbClr val="004494"/>
                </a:solidFill>
              </a:rPr>
              <a:t>results: </a:t>
            </a:r>
            <a:r>
              <a:rPr lang="en-US" b="1" dirty="0" smtClean="0">
                <a:solidFill>
                  <a:schemeClr val="accent3">
                    <a:lumMod val="75000"/>
                  </a:schemeClr>
                </a:solidFill>
              </a:rPr>
              <a:t>October 2022 </a:t>
            </a:r>
            <a:r>
              <a:rPr lang="en-US" dirty="0">
                <a:solidFill>
                  <a:srgbClr val="004494"/>
                </a:solidFill>
              </a:rPr>
              <a:t>	</a:t>
            </a:r>
          </a:p>
          <a:p>
            <a:pPr algn="just"/>
            <a:r>
              <a:rPr lang="fr-BE" dirty="0">
                <a:solidFill>
                  <a:srgbClr val="004494"/>
                </a:solidFill>
              </a:rPr>
              <a:t>GA signature: </a:t>
            </a:r>
            <a:r>
              <a:rPr lang="fr-BE" b="1" dirty="0" err="1" smtClean="0">
                <a:solidFill>
                  <a:schemeClr val="accent3">
                    <a:lumMod val="75000"/>
                  </a:schemeClr>
                </a:solidFill>
              </a:rPr>
              <a:t>December</a:t>
            </a:r>
            <a:r>
              <a:rPr lang="fr-BE" b="1" dirty="0" smtClean="0">
                <a:solidFill>
                  <a:schemeClr val="accent3">
                    <a:lumMod val="75000"/>
                  </a:schemeClr>
                </a:solidFill>
              </a:rPr>
              <a:t> </a:t>
            </a:r>
            <a:r>
              <a:rPr lang="fr-BE" b="1" dirty="0">
                <a:solidFill>
                  <a:schemeClr val="accent3">
                    <a:lumMod val="75000"/>
                  </a:schemeClr>
                </a:solidFill>
              </a:rPr>
              <a:t>2022 </a:t>
            </a:r>
            <a:r>
              <a:rPr lang="fr-BE" sz="2000" b="1" dirty="0"/>
              <a:t>	</a:t>
            </a:r>
            <a:endParaRPr lang="fr-BE" sz="2000" b="1" dirty="0" smtClean="0">
              <a:solidFill>
                <a:srgbClr val="716FB3"/>
              </a:solidFill>
            </a:endParaRPr>
          </a:p>
          <a:p>
            <a:endParaRPr lang="en-GB" sz="2000" dirty="0" smtClean="0">
              <a:solidFill>
                <a:srgbClr val="716FB3"/>
              </a:solidFill>
              <a:ea typeface="Calibri" panose="020F0502020204030204" pitchFamily="34" charset="0"/>
              <a:cs typeface="Times New Roman" panose="02020603050405020304" pitchFamily="18" charset="0"/>
            </a:endParaRPr>
          </a:p>
          <a:p>
            <a:endParaRPr lang="en-GB" sz="2000" dirty="0" smtClean="0">
              <a:solidFill>
                <a:srgbClr val="716FB3"/>
              </a:solidFill>
              <a:ea typeface="Calibri" panose="020F0502020204030204" pitchFamily="34" charset="0"/>
              <a:cs typeface="Times New Roman" panose="02020603050405020304" pitchFamily="18" charset="0"/>
            </a:endParaRPr>
          </a:p>
          <a:p>
            <a:endParaRPr lang="en-GB" sz="2000" dirty="0">
              <a:solidFill>
                <a:srgbClr val="716FB3"/>
              </a:solidFill>
              <a:ea typeface="Calibri" panose="020F0502020204030204" pitchFamily="34" charset="0"/>
              <a:cs typeface="Times New Roman" panose="02020603050405020304" pitchFamily="18" charset="0"/>
            </a:endParaRPr>
          </a:p>
          <a:p>
            <a:pPr marL="0" indent="0">
              <a:buNone/>
            </a:pPr>
            <a:endParaRPr lang="en-US" sz="2000" dirty="0">
              <a:solidFill>
                <a:srgbClr val="716FB3"/>
              </a:solidFill>
            </a:endParaRPr>
          </a:p>
          <a:p>
            <a:pPr lvl="1">
              <a:buFont typeface="Wingdings" panose="05000000000000000000" pitchFamily="2" charset="2"/>
              <a:buChar char="Ø"/>
            </a:pPr>
            <a:endParaRPr lang="en-US" sz="1800" dirty="0">
              <a:solidFill>
                <a:srgbClr val="716FB3"/>
              </a:solidFill>
            </a:endParaRPr>
          </a:p>
          <a:p>
            <a:pPr lvl="1">
              <a:buFont typeface="Wingdings" panose="05000000000000000000" pitchFamily="2" charset="2"/>
              <a:buChar char="Ø"/>
            </a:pPr>
            <a:endParaRPr lang="en-US" sz="1800" dirty="0">
              <a:solidFill>
                <a:srgbClr val="716FB3"/>
              </a:solidFill>
            </a:endParaRPr>
          </a:p>
          <a:p>
            <a:pPr lvl="1"/>
            <a:endParaRPr lang="fr-BE" sz="1800" dirty="0">
              <a:solidFill>
                <a:srgbClr val="716FB3"/>
              </a:solidFill>
            </a:endParaRPr>
          </a:p>
        </p:txBody>
      </p:sp>
      <p:sp>
        <p:nvSpPr>
          <p:cNvPr id="4" name="AutoShape 6" descr="http://web2print.solutions/wp-content/uploads/2019/08/key-featur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a:srcRect l="21009" t="12101" r="21614" b="32495"/>
          <a:stretch/>
        </p:blipFill>
        <p:spPr>
          <a:xfrm>
            <a:off x="8279879" y="1878345"/>
            <a:ext cx="2981666" cy="3071004"/>
          </a:xfrm>
          <a:prstGeom prst="rect">
            <a:avLst/>
          </a:prstGeom>
        </p:spPr>
      </p:pic>
    </p:spTree>
    <p:extLst>
      <p:ext uri="{BB962C8B-B14F-4D97-AF65-F5344CB8AC3E}">
        <p14:creationId xmlns:p14="http://schemas.microsoft.com/office/powerpoint/2010/main" val="4133639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1755" y="1482311"/>
            <a:ext cx="9480245" cy="5375689"/>
          </a:xfrm>
          <a:prstGeom prst="rect">
            <a:avLst/>
          </a:prstGeom>
        </p:spPr>
      </p:pic>
      <p:sp>
        <p:nvSpPr>
          <p:cNvPr id="2" name="Title 1"/>
          <p:cNvSpPr>
            <a:spLocks noGrp="1"/>
          </p:cNvSpPr>
          <p:nvPr>
            <p:ph type="title"/>
          </p:nvPr>
        </p:nvSpPr>
        <p:spPr>
          <a:xfrm>
            <a:off x="837500" y="699954"/>
            <a:ext cx="10515600" cy="782357"/>
          </a:xfrm>
        </p:spPr>
        <p:txBody>
          <a:bodyPr/>
          <a:lstStyle/>
          <a:p>
            <a:r>
              <a:rPr lang="fr-BE" sz="3600" b="1" dirty="0" smtClean="0">
                <a:latin typeface="+mn-lt"/>
              </a:rPr>
              <a:t>Part B - Description Of Action</a:t>
            </a:r>
            <a:r>
              <a:rPr lang="fr-BE" sz="4000" b="1" dirty="0" smtClean="0">
                <a:latin typeface="+mn-lt"/>
              </a:rPr>
              <a:t/>
            </a:r>
            <a:br>
              <a:rPr lang="fr-BE" sz="4000" b="1" dirty="0" smtClean="0">
                <a:latin typeface="+mn-lt"/>
              </a:rPr>
            </a:br>
            <a:r>
              <a:rPr lang="fr-BE" sz="3200" dirty="0" err="1" smtClean="0">
                <a:latin typeface="+mn-lt"/>
              </a:rPr>
              <a:t>Only</a:t>
            </a:r>
            <a:r>
              <a:rPr lang="fr-BE" sz="3200" dirty="0" smtClean="0">
                <a:latin typeface="+mn-lt"/>
              </a:rPr>
              <a:t> 1 </a:t>
            </a:r>
            <a:r>
              <a:rPr lang="fr-BE" sz="3200" dirty="0" err="1" smtClean="0">
                <a:latin typeface="+mn-lt"/>
              </a:rPr>
              <a:t>Work</a:t>
            </a:r>
            <a:r>
              <a:rPr lang="fr-BE" sz="3200" dirty="0" smtClean="0">
                <a:latin typeface="+mn-lt"/>
              </a:rPr>
              <a:t> package</a:t>
            </a:r>
            <a:br>
              <a:rPr lang="fr-BE" sz="3200" dirty="0" smtClean="0">
                <a:latin typeface="+mn-lt"/>
              </a:rPr>
            </a:br>
            <a:r>
              <a:rPr lang="fr-BE" sz="3200" dirty="0" err="1" smtClean="0">
                <a:solidFill>
                  <a:srgbClr val="0356B1"/>
                </a:solidFill>
              </a:rPr>
              <a:t>Reinvestment</a:t>
            </a:r>
            <a:r>
              <a:rPr lang="fr-BE" sz="3200" dirty="0" smtClean="0">
                <a:solidFill>
                  <a:srgbClr val="0356B1"/>
                </a:solidFill>
              </a:rPr>
              <a:t> </a:t>
            </a:r>
            <a:r>
              <a:rPr lang="fr-BE" sz="3200" dirty="0" err="1" smtClean="0">
                <a:solidFill>
                  <a:srgbClr val="0356B1"/>
                </a:solidFill>
              </a:rPr>
              <a:t>activities</a:t>
            </a:r>
            <a:r>
              <a:rPr lang="fr-BE" sz="3200" dirty="0" smtClean="0">
                <a:solidFill>
                  <a:srgbClr val="0356B1"/>
                </a:solidFill>
              </a:rPr>
              <a:t> </a:t>
            </a:r>
            <a:r>
              <a:rPr lang="fr-BE" sz="3200" dirty="0">
                <a:solidFill>
                  <a:srgbClr val="0356B1"/>
                </a:solidFill>
              </a:rPr>
              <a:t>for the </a:t>
            </a:r>
            <a:r>
              <a:rPr lang="fr-BE" sz="3200" dirty="0" err="1">
                <a:solidFill>
                  <a:srgbClr val="0356B1"/>
                </a:solidFill>
              </a:rPr>
              <a:t>project</a:t>
            </a:r>
            <a:r>
              <a:rPr lang="fr-BE" sz="3200" dirty="0" smtClean="0">
                <a:latin typeface="+mn-lt"/>
              </a:rPr>
              <a:t> </a:t>
            </a:r>
            <a:endParaRPr lang="fr-BE" sz="3600" dirty="0">
              <a:latin typeface="+mn-lt"/>
            </a:endParaRPr>
          </a:p>
        </p:txBody>
      </p:sp>
      <p:sp>
        <p:nvSpPr>
          <p:cNvPr id="8" name="TextBox 7"/>
          <p:cNvSpPr txBox="1"/>
          <p:nvPr/>
        </p:nvSpPr>
        <p:spPr>
          <a:xfrm>
            <a:off x="84407" y="3337921"/>
            <a:ext cx="2711755"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BE" sz="2000" b="1" dirty="0" smtClean="0">
                <a:solidFill>
                  <a:srgbClr val="0356B1"/>
                </a:solidFill>
              </a:rPr>
              <a:t>3 </a:t>
            </a:r>
            <a:r>
              <a:rPr lang="fr-BE" sz="2000" b="1" dirty="0" err="1" smtClean="0">
                <a:solidFill>
                  <a:srgbClr val="0356B1"/>
                </a:solidFill>
              </a:rPr>
              <a:t>Tasks</a:t>
            </a:r>
            <a:r>
              <a:rPr lang="fr-BE" sz="2000" b="1" dirty="0" smtClean="0">
                <a:solidFill>
                  <a:srgbClr val="0356B1"/>
                </a:solidFill>
              </a:rPr>
              <a:t> (1 per </a:t>
            </a:r>
            <a:r>
              <a:rPr lang="fr-BE" sz="2000" b="1" dirty="0" err="1" smtClean="0">
                <a:solidFill>
                  <a:srgbClr val="0356B1"/>
                </a:solidFill>
              </a:rPr>
              <a:t>reinvestment</a:t>
            </a:r>
            <a:r>
              <a:rPr lang="fr-BE" sz="2000" b="1" dirty="0" smtClean="0">
                <a:solidFill>
                  <a:srgbClr val="0356B1"/>
                </a:solidFill>
              </a:rPr>
              <a:t> </a:t>
            </a:r>
            <a:r>
              <a:rPr lang="fr-BE" sz="2000" b="1" dirty="0" err="1" smtClean="0">
                <a:solidFill>
                  <a:srgbClr val="0356B1"/>
                </a:solidFill>
              </a:rPr>
              <a:t>activity</a:t>
            </a:r>
            <a:r>
              <a:rPr lang="fr-BE" sz="2000" dirty="0" smtClean="0">
                <a:solidFill>
                  <a:srgbClr val="0356B1"/>
                </a:solidFill>
              </a:rPr>
              <a:t>)</a:t>
            </a:r>
          </a:p>
          <a:p>
            <a:pPr marL="342900" indent="-342900">
              <a:buFont typeface="+mj-lt"/>
              <a:buAutoNum type="arabicPeriod"/>
            </a:pPr>
            <a:r>
              <a:rPr lang="en-US" sz="2000" dirty="0">
                <a:solidFill>
                  <a:srgbClr val="0356B1"/>
                </a:solidFill>
              </a:rPr>
              <a:t>Investment in co-production </a:t>
            </a:r>
          </a:p>
          <a:p>
            <a:pPr marL="342900" indent="-342900">
              <a:buFont typeface="+mj-lt"/>
              <a:buAutoNum type="arabicPeriod"/>
            </a:pPr>
            <a:r>
              <a:rPr lang="en-US" sz="2000" dirty="0">
                <a:solidFill>
                  <a:srgbClr val="0356B1"/>
                </a:solidFill>
              </a:rPr>
              <a:t>Investment in acquisition of distribution rights </a:t>
            </a:r>
          </a:p>
          <a:p>
            <a:pPr marL="342900" indent="-342900">
              <a:buFont typeface="+mj-lt"/>
              <a:buAutoNum type="arabicPeriod"/>
            </a:pPr>
            <a:r>
              <a:rPr lang="en-US" sz="2000" dirty="0">
                <a:solidFill>
                  <a:srgbClr val="0356B1"/>
                </a:solidFill>
              </a:rPr>
              <a:t>Promotion, marketing and advertising </a:t>
            </a:r>
            <a:endParaRPr lang="en-GB" sz="2000" dirty="0">
              <a:solidFill>
                <a:srgbClr val="0356B1"/>
              </a:solidFill>
            </a:endParaRPr>
          </a:p>
        </p:txBody>
      </p:sp>
    </p:spTree>
    <p:extLst>
      <p:ext uri="{BB962C8B-B14F-4D97-AF65-F5344CB8AC3E}">
        <p14:creationId xmlns:p14="http://schemas.microsoft.com/office/powerpoint/2010/main" val="23836454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711" y="1042527"/>
            <a:ext cx="12160696" cy="2419212"/>
          </a:xfrm>
          <a:prstGeom prst="rect">
            <a:avLst/>
          </a:prstGeom>
        </p:spPr>
      </p:pic>
      <p:sp>
        <p:nvSpPr>
          <p:cNvPr id="2" name="Title 1"/>
          <p:cNvSpPr>
            <a:spLocks noGrp="1"/>
          </p:cNvSpPr>
          <p:nvPr>
            <p:ph type="title"/>
          </p:nvPr>
        </p:nvSpPr>
        <p:spPr>
          <a:xfrm>
            <a:off x="837500" y="699954"/>
            <a:ext cx="10515600" cy="782357"/>
          </a:xfrm>
        </p:spPr>
        <p:txBody>
          <a:bodyPr/>
          <a:lstStyle/>
          <a:p>
            <a:r>
              <a:rPr lang="fr-BE" sz="4000" b="1" dirty="0" smtClean="0">
                <a:latin typeface="+mn-lt"/>
              </a:rPr>
              <a:t>Certification of admissions</a:t>
            </a:r>
            <a:br>
              <a:rPr lang="fr-BE" sz="4000" b="1" dirty="0" smtClean="0">
                <a:latin typeface="+mn-lt"/>
              </a:rPr>
            </a:br>
            <a:endParaRPr lang="fr-BE" sz="3600" dirty="0">
              <a:latin typeface="+mn-lt"/>
            </a:endParaRPr>
          </a:p>
        </p:txBody>
      </p:sp>
      <p:sp>
        <p:nvSpPr>
          <p:cNvPr id="8" name="TextBox 7"/>
          <p:cNvSpPr txBox="1"/>
          <p:nvPr/>
        </p:nvSpPr>
        <p:spPr>
          <a:xfrm>
            <a:off x="6331095" y="3819461"/>
            <a:ext cx="5725259"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smtClean="0">
                <a:solidFill>
                  <a:srgbClr val="0356B1"/>
                </a:solidFill>
              </a:rPr>
              <a:t>Fill in (ONLY!) 2 COLUMNS:</a:t>
            </a:r>
          </a:p>
          <a:p>
            <a:r>
              <a:rPr lang="en-GB" sz="2000" b="1" dirty="0" smtClean="0">
                <a:solidFill>
                  <a:srgbClr val="0356B1"/>
                </a:solidFill>
              </a:rPr>
              <a:t>2020 eligible admissions (n-2)</a:t>
            </a:r>
          </a:p>
          <a:p>
            <a:r>
              <a:rPr lang="en-GB" sz="2000" b="1" dirty="0" smtClean="0">
                <a:solidFill>
                  <a:srgbClr val="0356B1"/>
                </a:solidFill>
              </a:rPr>
              <a:t>2021</a:t>
            </a:r>
            <a:r>
              <a:rPr lang="en-GB" sz="2000" b="1" dirty="0">
                <a:solidFill>
                  <a:srgbClr val="0356B1"/>
                </a:solidFill>
              </a:rPr>
              <a:t> eligible admissions (</a:t>
            </a:r>
            <a:r>
              <a:rPr lang="en-GB" sz="2000" b="1" dirty="0" smtClean="0">
                <a:solidFill>
                  <a:srgbClr val="0356B1"/>
                </a:solidFill>
              </a:rPr>
              <a:t>n-1)</a:t>
            </a:r>
          </a:p>
          <a:p>
            <a:endParaRPr lang="en-GB" sz="2000" b="1" dirty="0" smtClean="0">
              <a:solidFill>
                <a:srgbClr val="0356B1"/>
              </a:solidFill>
            </a:endParaRPr>
          </a:p>
          <a:p>
            <a:r>
              <a:rPr lang="en-GB" sz="2000" b="1" dirty="0" smtClean="0">
                <a:solidFill>
                  <a:srgbClr val="0356B1"/>
                </a:solidFill>
              </a:rPr>
              <a:t>Do not add info for 2018 / 2019 admissions!</a:t>
            </a:r>
            <a:endParaRPr lang="en-GB" sz="2000" dirty="0">
              <a:solidFill>
                <a:srgbClr val="0356B1"/>
              </a:solidFill>
            </a:endParaRPr>
          </a:p>
        </p:txBody>
      </p:sp>
      <p:sp>
        <p:nvSpPr>
          <p:cNvPr id="6" name="Oval 5"/>
          <p:cNvSpPr/>
          <p:nvPr/>
        </p:nvSpPr>
        <p:spPr bwMode="auto">
          <a:xfrm>
            <a:off x="-12032" y="2173579"/>
            <a:ext cx="8961820" cy="514830"/>
          </a:xfrm>
          <a:prstGeom prst="ellipse">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US"/>
          </a:p>
        </p:txBody>
      </p:sp>
      <p:sp>
        <p:nvSpPr>
          <p:cNvPr id="7" name="Oval 6"/>
          <p:cNvSpPr/>
          <p:nvPr/>
        </p:nvSpPr>
        <p:spPr bwMode="auto">
          <a:xfrm>
            <a:off x="8731779" y="2760953"/>
            <a:ext cx="3624653" cy="700786"/>
          </a:xfrm>
          <a:prstGeom prst="ellipse">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r>
              <a:rPr lang="en-GB" dirty="0" err="1" smtClean="0"/>
              <a:t>notfund</a:t>
            </a:r>
            <a:endParaRPr lang="en-US" dirty="0"/>
          </a:p>
        </p:txBody>
      </p:sp>
      <p:sp>
        <p:nvSpPr>
          <p:cNvPr id="5" name="Rectangle 4"/>
          <p:cNvSpPr/>
          <p:nvPr/>
        </p:nvSpPr>
        <p:spPr>
          <a:xfrm>
            <a:off x="71871" y="3819461"/>
            <a:ext cx="6096000" cy="1631216"/>
          </a:xfrm>
          <a:prstGeom prst="rect">
            <a:avLst/>
          </a:prstGeom>
          <a:ln>
            <a:solidFill>
              <a:schemeClr val="tx1"/>
            </a:solidFill>
          </a:ln>
        </p:spPr>
        <p:txBody>
          <a:bodyPr>
            <a:spAutoFit/>
          </a:bodyPr>
          <a:lstStyle/>
          <a:p>
            <a:pPr marL="342900" indent="-342900">
              <a:buFont typeface="Arial" panose="020B0604020202020204" pitchFamily="34" charset="0"/>
              <a:buChar char="•"/>
            </a:pPr>
            <a:r>
              <a:rPr lang="en-US" sz="2000" b="1" dirty="0" smtClean="0">
                <a:solidFill>
                  <a:srgbClr val="0356B1"/>
                </a:solidFill>
              </a:rPr>
              <a:t>Download </a:t>
            </a:r>
            <a:r>
              <a:rPr lang="en-US" sz="2000" b="1" dirty="0">
                <a:solidFill>
                  <a:srgbClr val="0356B1"/>
                </a:solidFill>
              </a:rPr>
              <a:t>the </a:t>
            </a:r>
            <a:r>
              <a:rPr lang="en-US" sz="2000" b="1" dirty="0" smtClean="0">
                <a:solidFill>
                  <a:srgbClr val="0356B1"/>
                </a:solidFill>
              </a:rPr>
              <a:t>excel </a:t>
            </a:r>
          </a:p>
          <a:p>
            <a:pPr marL="342900" indent="-342900">
              <a:buFont typeface="Arial" panose="020B0604020202020204" pitchFamily="34" charset="0"/>
              <a:buChar char="•"/>
            </a:pPr>
            <a:r>
              <a:rPr lang="en-US" sz="2000" b="1" dirty="0" smtClean="0">
                <a:solidFill>
                  <a:srgbClr val="0356B1"/>
                </a:solidFill>
              </a:rPr>
              <a:t>fill </a:t>
            </a:r>
            <a:r>
              <a:rPr lang="en-US" sz="2000" b="1" dirty="0">
                <a:solidFill>
                  <a:srgbClr val="0356B1"/>
                </a:solidFill>
              </a:rPr>
              <a:t>in admission numbers for </a:t>
            </a:r>
            <a:r>
              <a:rPr lang="en-US" sz="2000" b="1" dirty="0" smtClean="0">
                <a:solidFill>
                  <a:srgbClr val="0356B1"/>
                </a:solidFill>
              </a:rPr>
              <a:t>2020/21 </a:t>
            </a:r>
          </a:p>
          <a:p>
            <a:pPr marL="342900" indent="-342900">
              <a:buFont typeface="Arial" panose="020B0604020202020204" pitchFamily="34" charset="0"/>
              <a:buChar char="•"/>
            </a:pPr>
            <a:r>
              <a:rPr lang="en-US" sz="2000" b="1" dirty="0" smtClean="0">
                <a:solidFill>
                  <a:srgbClr val="0356B1"/>
                </a:solidFill>
              </a:rPr>
              <a:t>have it signed </a:t>
            </a:r>
            <a:r>
              <a:rPr lang="en-US" sz="2000" b="1" dirty="0">
                <a:solidFill>
                  <a:srgbClr val="0356B1"/>
                </a:solidFill>
              </a:rPr>
              <a:t>and stamped by the national authority (</a:t>
            </a:r>
            <a:r>
              <a:rPr lang="en-US" sz="2000" b="1" i="1" dirty="0">
                <a:solidFill>
                  <a:srgbClr val="0356B1"/>
                </a:solidFill>
              </a:rPr>
              <a:t>yellow box at the bottom</a:t>
            </a:r>
            <a:r>
              <a:rPr lang="en-US" sz="2000" b="1" dirty="0">
                <a:solidFill>
                  <a:srgbClr val="0356B1"/>
                </a:solidFill>
              </a:rPr>
              <a:t>) </a:t>
            </a:r>
            <a:endParaRPr lang="en-US" sz="2000" b="1" dirty="0" smtClean="0">
              <a:solidFill>
                <a:srgbClr val="0356B1"/>
              </a:solidFill>
            </a:endParaRPr>
          </a:p>
          <a:p>
            <a:pPr marL="342900" indent="-342900">
              <a:buFont typeface="Arial" panose="020B0604020202020204" pitchFamily="34" charset="0"/>
              <a:buChar char="•"/>
            </a:pPr>
            <a:r>
              <a:rPr lang="en-US" sz="2000" b="1" dirty="0" smtClean="0">
                <a:solidFill>
                  <a:srgbClr val="0356B1"/>
                </a:solidFill>
              </a:rPr>
              <a:t>convert </a:t>
            </a:r>
            <a:r>
              <a:rPr lang="en-US" sz="2000" b="1" dirty="0">
                <a:solidFill>
                  <a:srgbClr val="0356B1"/>
                </a:solidFill>
              </a:rPr>
              <a:t>it to pdf to upload as an </a:t>
            </a:r>
            <a:r>
              <a:rPr lang="en-US" sz="2000" b="1" dirty="0" smtClean="0">
                <a:solidFill>
                  <a:srgbClr val="0356B1"/>
                </a:solidFill>
              </a:rPr>
              <a:t>annex</a:t>
            </a:r>
            <a:endParaRPr lang="en-US" sz="2000" b="1" dirty="0">
              <a:solidFill>
                <a:srgbClr val="0356B1"/>
              </a:solidFill>
            </a:endParaRPr>
          </a:p>
        </p:txBody>
      </p:sp>
      <p:pic>
        <p:nvPicPr>
          <p:cNvPr id="10" name="Picture 9"/>
          <p:cNvPicPr>
            <a:picLocks noChangeAspect="1"/>
          </p:cNvPicPr>
          <p:nvPr/>
        </p:nvPicPr>
        <p:blipFill>
          <a:blip r:embed="rId4"/>
          <a:stretch>
            <a:fillRect/>
          </a:stretch>
        </p:blipFill>
        <p:spPr>
          <a:xfrm>
            <a:off x="71871" y="5772930"/>
            <a:ext cx="9734550" cy="990600"/>
          </a:xfrm>
          <a:prstGeom prst="rect">
            <a:avLst/>
          </a:prstGeom>
        </p:spPr>
      </p:pic>
      <p:cxnSp>
        <p:nvCxnSpPr>
          <p:cNvPr id="15" name="Curved Connector 14"/>
          <p:cNvCxnSpPr/>
          <p:nvPr/>
        </p:nvCxnSpPr>
        <p:spPr>
          <a:xfrm>
            <a:off x="4939146" y="4893999"/>
            <a:ext cx="914400" cy="914400"/>
          </a:xfrm>
          <a:prstGeom prst="curvedConnector3">
            <a:avLst>
              <a:gd name="adj1" fmla="val 7105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Left Arrow 17"/>
          <p:cNvSpPr/>
          <p:nvPr/>
        </p:nvSpPr>
        <p:spPr bwMode="auto">
          <a:xfrm rot="8529302">
            <a:off x="10103635" y="3631229"/>
            <a:ext cx="1389841" cy="763045"/>
          </a:xfrm>
          <a:prstGeom prst="leftArrow">
            <a:avLst/>
          </a:prstGeom>
          <a:solidFill>
            <a:srgbClr val="FF0000"/>
          </a:solidFill>
          <a:ln>
            <a:noFill/>
          </a:ln>
          <a:effectLst/>
        </p:spPr>
        <p:txBody>
          <a:bodyPr vert="horz" wrap="square" lIns="91440" tIns="45720" rIns="91440" bIns="45720" numCol="1" rtlCol="0" anchor="ctr" anchorCtr="0" compatLnSpc="1">
            <a:prstTxWarp prst="textNoShape">
              <a:avLst/>
            </a:prstTxWarp>
          </a:bodyPr>
          <a:lstStyle/>
          <a:p>
            <a:pPr marL="3175"/>
            <a:endParaRPr lang="en-US"/>
          </a:p>
        </p:txBody>
      </p:sp>
    </p:spTree>
    <p:extLst>
      <p:ext uri="{BB962C8B-B14F-4D97-AF65-F5344CB8AC3E}">
        <p14:creationId xmlns:p14="http://schemas.microsoft.com/office/powerpoint/2010/main" val="8071945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5925" y="81921"/>
            <a:ext cx="10515600" cy="782357"/>
          </a:xfrm>
        </p:spPr>
        <p:txBody>
          <a:bodyPr/>
          <a:lstStyle/>
          <a:p>
            <a:r>
              <a:rPr lang="en-GB" b="1" dirty="0" smtClean="0"/>
              <a:t>Part C Statistical data </a:t>
            </a:r>
            <a:r>
              <a:rPr lang="en-GB" b="1" dirty="0"/>
              <a:t>(online) </a:t>
            </a:r>
            <a:endParaRPr lang="en-US" b="1" dirty="0"/>
          </a:p>
        </p:txBody>
      </p:sp>
      <p:pic>
        <p:nvPicPr>
          <p:cNvPr id="5" name="Picture 4"/>
          <p:cNvPicPr>
            <a:picLocks noChangeAspect="1"/>
          </p:cNvPicPr>
          <p:nvPr/>
        </p:nvPicPr>
        <p:blipFill>
          <a:blip r:embed="rId3"/>
          <a:stretch>
            <a:fillRect/>
          </a:stretch>
        </p:blipFill>
        <p:spPr>
          <a:xfrm>
            <a:off x="970722" y="1733832"/>
            <a:ext cx="8348569" cy="1161599"/>
          </a:xfrm>
          <a:prstGeom prst="rect">
            <a:avLst/>
          </a:prstGeom>
          <a:ln w="88900" cap="sq" cmpd="thickThin">
            <a:solidFill>
              <a:srgbClr val="0356B1"/>
            </a:solidFill>
            <a:prstDash val="solid"/>
            <a:miter lim="800000"/>
          </a:ln>
          <a:effectLst>
            <a:innerShdw blurRad="76200">
              <a:srgbClr val="000000"/>
            </a:innerShdw>
          </a:effectLst>
        </p:spPr>
        <p:style>
          <a:lnRef idx="2">
            <a:schemeClr val="dk1"/>
          </a:lnRef>
          <a:fillRef idx="1">
            <a:schemeClr val="lt1"/>
          </a:fillRef>
          <a:effectRef idx="0">
            <a:schemeClr val="dk1"/>
          </a:effectRef>
          <a:fontRef idx="minor">
            <a:schemeClr val="dk1"/>
          </a:fontRef>
        </p:style>
      </p:pic>
      <p:sp>
        <p:nvSpPr>
          <p:cNvPr id="8" name="Content Placeholder 2"/>
          <p:cNvSpPr txBox="1">
            <a:spLocks/>
          </p:cNvSpPr>
          <p:nvPr/>
        </p:nvSpPr>
        <p:spPr bwMode="auto">
          <a:xfrm>
            <a:off x="6228522" y="2912948"/>
            <a:ext cx="5183003" cy="902196"/>
          </a:xfrm>
          <a:prstGeom prst="rect">
            <a:avLst/>
          </a:prstGeom>
          <a:ln>
            <a:solidFill>
              <a:srgbClr val="0356B1"/>
            </a:solidFill>
          </a:ln>
          <a:extLst/>
        </p:spPr>
        <p:style>
          <a:lnRef idx="2">
            <a:schemeClr val="accent1"/>
          </a:lnRef>
          <a:fillRef idx="1">
            <a:schemeClr val="lt1"/>
          </a:fillRef>
          <a:effectRef idx="0">
            <a:schemeClr val="accent1"/>
          </a:effectRef>
          <a:fontRef idx="minor">
            <a:schemeClr val="dk1"/>
          </a:fontRef>
        </p:style>
        <p:txBody>
          <a:bodyPr vert="horz" wrap="square" lIns="720000" tIns="45720" rIns="91440" bIns="45720" numCol="1" rtlCol="0" anchor="t" anchorCtr="0" compatLnSpc="1">
            <a:prstTxWarp prst="textNoShape">
              <a:avLst/>
            </a:prstTxWarp>
            <a:noAutofit/>
          </a:bodyPr>
          <a:lstStyle>
            <a:lvl1pPr marL="342908" indent="-342908"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69" indent="-285757" algn="l" rtl="0" eaLnBrk="1" fontAlgn="base" hangingPunct="1">
              <a:spcBef>
                <a:spcPct val="20000"/>
              </a:spcBef>
              <a:spcAft>
                <a:spcPct val="0"/>
              </a:spcAft>
              <a:buClr>
                <a:srgbClr val="009FBA"/>
              </a:buClr>
              <a:buChar char="•"/>
              <a:defRPr sz="2000" b="1">
                <a:solidFill>
                  <a:srgbClr val="0F5494"/>
                </a:solidFill>
                <a:latin typeface="+mn-lt"/>
              </a:defRPr>
            </a:lvl2pPr>
            <a:lvl3pPr marL="1143029" indent="-228607" algn="l" rtl="0" eaLnBrk="1" fontAlgn="base" hangingPunct="1">
              <a:spcBef>
                <a:spcPct val="20000"/>
              </a:spcBef>
              <a:spcAft>
                <a:spcPct val="0"/>
              </a:spcAft>
              <a:defRPr sz="1401">
                <a:solidFill>
                  <a:srgbClr val="0F5494"/>
                </a:solidFill>
                <a:latin typeface="+mn-lt"/>
              </a:defRPr>
            </a:lvl3pPr>
            <a:lvl4pPr marL="1600241" indent="-228607" algn="l" rtl="0" eaLnBrk="1" fontAlgn="base" hangingPunct="1">
              <a:spcBef>
                <a:spcPct val="20000"/>
              </a:spcBef>
              <a:spcAft>
                <a:spcPct val="0"/>
              </a:spcAft>
              <a:buChar char="–"/>
              <a:defRPr sz="2000">
                <a:solidFill>
                  <a:schemeClr val="tx1"/>
                </a:solidFill>
                <a:latin typeface="Arial" charset="0"/>
              </a:defRPr>
            </a:lvl4pPr>
            <a:lvl5pPr marL="2057453" indent="-228607" algn="l" rtl="0" eaLnBrk="1" fontAlgn="base" hangingPunct="1">
              <a:spcBef>
                <a:spcPct val="20000"/>
              </a:spcBef>
              <a:spcAft>
                <a:spcPct val="0"/>
              </a:spcAft>
              <a:buChar char="»"/>
              <a:defRPr sz="2000">
                <a:solidFill>
                  <a:schemeClr val="tx1"/>
                </a:solidFill>
                <a:latin typeface="Arial" charset="0"/>
              </a:defRPr>
            </a:lvl5pPr>
            <a:lvl6pPr marL="2514664" indent="-228607" algn="l" rtl="0" eaLnBrk="1" fontAlgn="base" hangingPunct="1">
              <a:spcBef>
                <a:spcPct val="20000"/>
              </a:spcBef>
              <a:spcAft>
                <a:spcPct val="0"/>
              </a:spcAft>
              <a:buChar char="»"/>
              <a:defRPr sz="2000">
                <a:solidFill>
                  <a:schemeClr val="tx1"/>
                </a:solidFill>
                <a:latin typeface="Arial" charset="0"/>
              </a:defRPr>
            </a:lvl6pPr>
            <a:lvl7pPr marL="2971875" indent="-228607" algn="l" rtl="0" eaLnBrk="1" fontAlgn="base" hangingPunct="1">
              <a:spcBef>
                <a:spcPct val="20000"/>
              </a:spcBef>
              <a:spcAft>
                <a:spcPct val="0"/>
              </a:spcAft>
              <a:buChar char="»"/>
              <a:defRPr sz="2000">
                <a:solidFill>
                  <a:schemeClr val="tx1"/>
                </a:solidFill>
                <a:latin typeface="Arial" charset="0"/>
              </a:defRPr>
            </a:lvl7pPr>
            <a:lvl8pPr marL="3429087" indent="-228607" algn="l" rtl="0" eaLnBrk="1" fontAlgn="base" hangingPunct="1">
              <a:spcBef>
                <a:spcPct val="20000"/>
              </a:spcBef>
              <a:spcAft>
                <a:spcPct val="0"/>
              </a:spcAft>
              <a:buChar char="»"/>
              <a:defRPr sz="2000">
                <a:solidFill>
                  <a:schemeClr val="tx1"/>
                </a:solidFill>
                <a:latin typeface="Arial" charset="0"/>
              </a:defRPr>
            </a:lvl8pPr>
            <a:lvl9pPr marL="3886297" indent="-228607" algn="l" rtl="0" eaLnBrk="1" fontAlgn="base" hangingPunct="1">
              <a:spcBef>
                <a:spcPct val="20000"/>
              </a:spcBef>
              <a:spcAft>
                <a:spcPct val="0"/>
              </a:spcAft>
              <a:buChar char="»"/>
              <a:defRPr sz="2000">
                <a:solidFill>
                  <a:schemeClr val="tx1"/>
                </a:solidFill>
                <a:latin typeface="Arial" charset="0"/>
              </a:defRPr>
            </a:lvl9pPr>
          </a:lstStyle>
          <a:p>
            <a:pPr marL="0" indent="0">
              <a:spcBef>
                <a:spcPts val="0"/>
              </a:spcBef>
              <a:buNone/>
            </a:pPr>
            <a:r>
              <a:rPr lang="en-GB" sz="1600" i="0" kern="0" dirty="0" smtClean="0">
                <a:latin typeface="Arial"/>
              </a:rPr>
              <a:t>Click on the arrow to be able to select the type of organisation (otherwise the form cannot be saved)</a:t>
            </a:r>
          </a:p>
          <a:p>
            <a:pPr marL="0" indent="0">
              <a:spcBef>
                <a:spcPts val="0"/>
              </a:spcBef>
              <a:buNone/>
            </a:pPr>
            <a:endParaRPr lang="en-GB" sz="1100" i="0" kern="0" dirty="0">
              <a:latin typeface="Arial"/>
            </a:endParaRPr>
          </a:p>
          <a:p>
            <a:pPr marL="0" indent="0">
              <a:spcBef>
                <a:spcPts val="0"/>
              </a:spcBef>
              <a:buNone/>
            </a:pPr>
            <a:endParaRPr lang="en-GB" sz="1100" i="0" kern="0" dirty="0" smtClean="0">
              <a:latin typeface="Arial"/>
            </a:endParaRPr>
          </a:p>
          <a:p>
            <a:pPr marL="256540" indent="-256540">
              <a:spcBef>
                <a:spcPts val="0"/>
              </a:spcBef>
            </a:pPr>
            <a:endParaRPr lang="en-GB" sz="1600" i="0" kern="0" dirty="0">
              <a:latin typeface="Arial"/>
            </a:endParaRPr>
          </a:p>
        </p:txBody>
      </p:sp>
      <p:pic>
        <p:nvPicPr>
          <p:cNvPr id="4" name="Picture 3"/>
          <p:cNvPicPr>
            <a:picLocks noChangeAspect="1"/>
          </p:cNvPicPr>
          <p:nvPr/>
        </p:nvPicPr>
        <p:blipFill>
          <a:blip r:embed="rId4"/>
          <a:stretch>
            <a:fillRect/>
          </a:stretch>
        </p:blipFill>
        <p:spPr>
          <a:xfrm>
            <a:off x="1038327" y="3852182"/>
            <a:ext cx="7691606" cy="2563353"/>
          </a:xfrm>
          <a:prstGeom prst="rect">
            <a:avLst/>
          </a:prstGeom>
          <a:ln w="88900" cap="sq" cmpd="thickThin">
            <a:solidFill>
              <a:srgbClr val="0356B1"/>
            </a:solidFill>
            <a:prstDash val="solid"/>
            <a:miter lim="800000"/>
          </a:ln>
          <a:effectLst>
            <a:innerShdw blurRad="76200">
              <a:srgbClr val="000000"/>
            </a:inn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6818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1A69FA7F-2377-4144-BC17-6C439F3909CB}" type="slidenum">
              <a:rPr lang="en-GB" altLang="en-US" smtClean="0"/>
              <a:pPr/>
              <a:t>53</a:t>
            </a:fld>
            <a:endParaRPr lang="en-GB" altLang="en-US"/>
          </a:p>
        </p:txBody>
      </p:sp>
      <p:sp>
        <p:nvSpPr>
          <p:cNvPr id="2" name="Title 1"/>
          <p:cNvSpPr>
            <a:spLocks noGrp="1"/>
          </p:cNvSpPr>
          <p:nvPr>
            <p:ph type="title"/>
          </p:nvPr>
        </p:nvSpPr>
        <p:spPr>
          <a:xfrm>
            <a:off x="838199" y="139960"/>
            <a:ext cx="10880035" cy="782357"/>
          </a:xfrm>
        </p:spPr>
        <p:txBody>
          <a:bodyPr/>
          <a:lstStyle/>
          <a:p>
            <a:pPr algn="l"/>
            <a:r>
              <a:rPr lang="en-US" sz="2400" b="1" dirty="0">
                <a:latin typeface="Arial"/>
                <a:ea typeface="+mn-ea"/>
                <a:cs typeface="+mn-cs"/>
              </a:rPr>
              <a:t>After submission, your proposal is sent to the EU services for evaluation</a:t>
            </a:r>
          </a:p>
        </p:txBody>
      </p:sp>
      <p:pic>
        <p:nvPicPr>
          <p:cNvPr id="3" name="Picture 2"/>
          <p:cNvPicPr>
            <a:picLocks noChangeAspect="1"/>
          </p:cNvPicPr>
          <p:nvPr/>
        </p:nvPicPr>
        <p:blipFill>
          <a:blip r:embed="rId3"/>
          <a:stretch>
            <a:fillRect/>
          </a:stretch>
        </p:blipFill>
        <p:spPr>
          <a:xfrm>
            <a:off x="1037795" y="1273521"/>
            <a:ext cx="8693169" cy="5075521"/>
          </a:xfrm>
          <a:prstGeom prst="rect">
            <a:avLst/>
          </a:prstGeom>
          <a:ln w="88900" cap="sq" cmpd="thickThin">
            <a:solidFill>
              <a:srgbClr val="0356B1"/>
            </a:solidFill>
            <a:prstDash val="solid"/>
            <a:miter lim="800000"/>
          </a:ln>
          <a:effectLst>
            <a:innerShdw blurRad="76200">
              <a:srgbClr val="000000"/>
            </a:innerShdw>
          </a:effectLst>
        </p:spPr>
      </p:pic>
    </p:spTree>
    <p:extLst>
      <p:ext uri="{BB962C8B-B14F-4D97-AF65-F5344CB8AC3E}">
        <p14:creationId xmlns:p14="http://schemas.microsoft.com/office/powerpoint/2010/main" val="1529771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pPr>
              <a:defRPr/>
            </a:pPr>
            <a:fld id="{9C8D21B7-B314-438C-91E9-7FF9087DC078}" type="slidenum">
              <a:rPr lang="en-GB" smtClean="0"/>
              <a:pPr>
                <a:defRPr/>
              </a:pPr>
              <a:t>54</a:t>
            </a:fld>
            <a:endParaRPr lang="en-GB" dirty="0"/>
          </a:p>
        </p:txBody>
      </p:sp>
      <p:sp>
        <p:nvSpPr>
          <p:cNvPr id="2" name="Title 1"/>
          <p:cNvSpPr>
            <a:spLocks noGrp="1"/>
          </p:cNvSpPr>
          <p:nvPr>
            <p:ph type="title"/>
          </p:nvPr>
        </p:nvSpPr>
        <p:spPr>
          <a:xfrm>
            <a:off x="838200" y="2850071"/>
            <a:ext cx="4922228" cy="3281215"/>
          </a:xfrm>
        </p:spPr>
        <p:txBody>
          <a:bodyPr>
            <a:noAutofit/>
          </a:bodyPr>
          <a:lstStyle/>
          <a:p>
            <a:pPr algn="l"/>
            <a:r>
              <a:rPr lang="en-US" sz="2000" dirty="0" smtClean="0">
                <a:solidFill>
                  <a:srgbClr val="024B9C"/>
                </a:solidFill>
                <a:latin typeface="+mn-lt"/>
                <a:ea typeface="+mn-ea"/>
                <a:cs typeface="+mn-cs"/>
              </a:rPr>
              <a:t>A</a:t>
            </a:r>
            <a:r>
              <a:rPr lang="en-US" sz="2000" b="0" dirty="0" smtClean="0">
                <a:solidFill>
                  <a:srgbClr val="024B9C"/>
                </a:solidFill>
                <a:latin typeface="+mn-lt"/>
                <a:ea typeface="+mn-ea"/>
                <a:cs typeface="+mn-cs"/>
              </a:rPr>
              <a:t>fter </a:t>
            </a:r>
            <a:r>
              <a:rPr lang="en-US" sz="2000" b="0" dirty="0">
                <a:solidFill>
                  <a:srgbClr val="024B9C"/>
                </a:solidFill>
                <a:latin typeface="+mn-lt"/>
                <a:ea typeface="+mn-ea"/>
                <a:cs typeface="+mn-cs"/>
              </a:rPr>
              <a:t>the </a:t>
            </a:r>
            <a:r>
              <a:rPr lang="en-US" sz="2000" b="0" dirty="0" err="1">
                <a:solidFill>
                  <a:srgbClr val="024B9C"/>
                </a:solidFill>
                <a:latin typeface="+mn-lt"/>
                <a:ea typeface="+mn-ea"/>
                <a:cs typeface="+mn-cs"/>
              </a:rPr>
              <a:t>finalisation</a:t>
            </a:r>
            <a:r>
              <a:rPr lang="en-US" sz="2000" b="0" dirty="0">
                <a:solidFill>
                  <a:srgbClr val="024B9C"/>
                </a:solidFill>
                <a:latin typeface="+mn-lt"/>
                <a:ea typeface="+mn-ea"/>
                <a:cs typeface="+mn-cs"/>
              </a:rPr>
              <a:t> of the evaluation, applicants will receive the Evaluation Result </a:t>
            </a:r>
            <a:r>
              <a:rPr lang="en-US" sz="2000" b="0" dirty="0" smtClean="0">
                <a:solidFill>
                  <a:srgbClr val="024B9C"/>
                </a:solidFill>
                <a:latin typeface="+mn-lt"/>
                <a:ea typeface="+mn-ea"/>
                <a:cs typeface="+mn-cs"/>
              </a:rPr>
              <a:t>Letter with the Maximum accepted Grant Amount</a:t>
            </a:r>
            <a:r>
              <a:rPr lang="en-US" sz="2000" b="0" dirty="0">
                <a:solidFill>
                  <a:srgbClr val="024B9C"/>
                </a:solidFill>
                <a:latin typeface="+mn-lt"/>
                <a:ea typeface="+mn-ea"/>
                <a:cs typeface="+mn-cs"/>
              </a:rPr>
              <a:t/>
            </a:r>
            <a:br>
              <a:rPr lang="en-US" sz="2000" b="0" dirty="0">
                <a:solidFill>
                  <a:srgbClr val="024B9C"/>
                </a:solidFill>
                <a:latin typeface="+mn-lt"/>
                <a:ea typeface="+mn-ea"/>
                <a:cs typeface="+mn-cs"/>
              </a:rPr>
            </a:br>
            <a:r>
              <a:rPr lang="en-US" sz="2000" b="0" dirty="0">
                <a:solidFill>
                  <a:srgbClr val="024B9C"/>
                </a:solidFill>
                <a:latin typeface="+mn-lt"/>
                <a:ea typeface="+mn-ea"/>
                <a:cs typeface="+mn-cs"/>
              </a:rPr>
              <a:t/>
            </a:r>
            <a:br>
              <a:rPr lang="en-US" sz="2000" b="0" dirty="0">
                <a:solidFill>
                  <a:srgbClr val="024B9C"/>
                </a:solidFill>
                <a:latin typeface="+mn-lt"/>
                <a:ea typeface="+mn-ea"/>
                <a:cs typeface="+mn-cs"/>
              </a:rPr>
            </a:br>
            <a:r>
              <a:rPr lang="en-US" sz="2000" b="0" dirty="0">
                <a:solidFill>
                  <a:srgbClr val="024B9C"/>
                </a:solidFill>
                <a:latin typeface="+mn-lt"/>
                <a:ea typeface="+mn-ea"/>
                <a:cs typeface="+mn-cs"/>
              </a:rPr>
              <a:t>You can find and download your Evaluation Result Letter </a:t>
            </a:r>
            <a:r>
              <a:rPr lang="en-GB" sz="2000" b="0" dirty="0">
                <a:solidFill>
                  <a:srgbClr val="024B9C"/>
                </a:solidFill>
                <a:latin typeface="+mn-lt"/>
                <a:ea typeface="+mn-ea"/>
                <a:cs typeface="+mn-cs"/>
              </a:rPr>
              <a:t>in </a:t>
            </a:r>
            <a:r>
              <a:rPr lang="en-GB" sz="2000" b="0" dirty="0" smtClean="0">
                <a:solidFill>
                  <a:srgbClr val="024B9C"/>
                </a:solidFill>
                <a:latin typeface="+mn-lt"/>
                <a:ea typeface="+mn-ea"/>
                <a:cs typeface="+mn-cs"/>
              </a:rPr>
              <a:t>“My </a:t>
            </a:r>
            <a:r>
              <a:rPr lang="en-GB" sz="2000" b="0" dirty="0">
                <a:solidFill>
                  <a:srgbClr val="024B9C"/>
                </a:solidFill>
                <a:latin typeface="+mn-lt"/>
                <a:ea typeface="+mn-ea"/>
                <a:cs typeface="+mn-cs"/>
              </a:rPr>
              <a:t>project </a:t>
            </a:r>
            <a:r>
              <a:rPr lang="en-GB" sz="2000" b="0" dirty="0" smtClean="0">
                <a:solidFill>
                  <a:srgbClr val="024B9C"/>
                </a:solidFill>
                <a:latin typeface="+mn-lt"/>
                <a:ea typeface="+mn-ea"/>
                <a:cs typeface="+mn-cs"/>
              </a:rPr>
              <a:t>area”</a:t>
            </a:r>
            <a:r>
              <a:rPr lang="en-GB" sz="2000" b="0" dirty="0">
                <a:solidFill>
                  <a:srgbClr val="024B9C"/>
                </a:solidFill>
                <a:latin typeface="+mn-lt"/>
                <a:ea typeface="+mn-ea"/>
                <a:cs typeface="+mn-cs"/>
              </a:rPr>
              <a:t/>
            </a:r>
            <a:br>
              <a:rPr lang="en-GB" sz="2000" b="0" dirty="0">
                <a:solidFill>
                  <a:srgbClr val="024B9C"/>
                </a:solidFill>
                <a:latin typeface="+mn-lt"/>
                <a:ea typeface="+mn-ea"/>
                <a:cs typeface="+mn-cs"/>
              </a:rPr>
            </a:br>
            <a:r>
              <a:rPr lang="en-GB" sz="2000" b="0" dirty="0">
                <a:solidFill>
                  <a:srgbClr val="024B9C"/>
                </a:solidFill>
                <a:latin typeface="+mn-lt"/>
                <a:ea typeface="+mn-ea"/>
                <a:cs typeface="+mn-cs"/>
              </a:rPr>
              <a:t/>
            </a:r>
            <a:br>
              <a:rPr lang="en-GB" sz="2000" b="0" dirty="0">
                <a:solidFill>
                  <a:srgbClr val="024B9C"/>
                </a:solidFill>
                <a:latin typeface="+mn-lt"/>
                <a:ea typeface="+mn-ea"/>
                <a:cs typeface="+mn-cs"/>
              </a:rPr>
            </a:br>
            <a:r>
              <a:rPr lang="en-GB" sz="2000" b="0" dirty="0">
                <a:solidFill>
                  <a:srgbClr val="024B9C"/>
                </a:solidFill>
                <a:latin typeface="+mn-lt"/>
                <a:ea typeface="+mn-ea"/>
                <a:cs typeface="+mn-cs"/>
              </a:rPr>
              <a:t>Notifications sent by email to </a:t>
            </a:r>
            <a:r>
              <a:rPr lang="en-GB" sz="2000" b="0" dirty="0" smtClean="0">
                <a:solidFill>
                  <a:srgbClr val="024B9C"/>
                </a:solidFill>
                <a:latin typeface="+mn-lt"/>
                <a:ea typeface="+mn-ea"/>
                <a:cs typeface="+mn-cs"/>
              </a:rPr>
              <a:t>main and </a:t>
            </a:r>
            <a:r>
              <a:rPr lang="en-GB" sz="2000" b="0" dirty="0">
                <a:solidFill>
                  <a:srgbClr val="024B9C"/>
                </a:solidFill>
                <a:latin typeface="+mn-lt"/>
                <a:ea typeface="+mn-ea"/>
                <a:cs typeface="+mn-cs"/>
              </a:rPr>
              <a:t>contact persons listed in proposal</a:t>
            </a:r>
            <a:br>
              <a:rPr lang="en-GB" sz="2000" b="0" dirty="0">
                <a:solidFill>
                  <a:srgbClr val="024B9C"/>
                </a:solidFill>
                <a:latin typeface="+mn-lt"/>
                <a:ea typeface="+mn-ea"/>
                <a:cs typeface="+mn-cs"/>
              </a:rPr>
            </a:br>
            <a:r>
              <a:rPr lang="en-GB" sz="2000" b="0" dirty="0">
                <a:solidFill>
                  <a:srgbClr val="024B9C"/>
                </a:solidFill>
                <a:latin typeface="+mn-lt"/>
                <a:ea typeface="+mn-ea"/>
                <a:cs typeface="+mn-cs"/>
              </a:rPr>
              <a:t/>
            </a:r>
            <a:br>
              <a:rPr lang="en-GB" sz="2000" b="0" dirty="0">
                <a:solidFill>
                  <a:srgbClr val="024B9C"/>
                </a:solidFill>
                <a:latin typeface="+mn-lt"/>
                <a:ea typeface="+mn-ea"/>
                <a:cs typeface="+mn-cs"/>
              </a:rPr>
            </a:br>
            <a:r>
              <a:rPr lang="en-GB" sz="2000" b="0" dirty="0">
                <a:solidFill>
                  <a:srgbClr val="024B9C"/>
                </a:solidFill>
                <a:latin typeface="+mn-lt"/>
                <a:ea typeface="+mn-ea"/>
                <a:cs typeface="+mn-cs"/>
              </a:rPr>
              <a:t>Successful applicants start Grant </a:t>
            </a:r>
            <a:r>
              <a:rPr lang="en-GB" sz="2000" b="0" dirty="0" smtClean="0">
                <a:solidFill>
                  <a:srgbClr val="024B9C"/>
                </a:solidFill>
                <a:latin typeface="+mn-lt"/>
                <a:ea typeface="+mn-ea"/>
                <a:cs typeface="+mn-cs"/>
              </a:rPr>
              <a:t/>
            </a:r>
            <a:br>
              <a:rPr lang="en-GB" sz="2000" b="0" dirty="0" smtClean="0">
                <a:solidFill>
                  <a:srgbClr val="024B9C"/>
                </a:solidFill>
                <a:latin typeface="+mn-lt"/>
                <a:ea typeface="+mn-ea"/>
                <a:cs typeface="+mn-cs"/>
              </a:rPr>
            </a:br>
            <a:r>
              <a:rPr lang="en-GB" sz="2000" b="0" dirty="0" smtClean="0">
                <a:solidFill>
                  <a:srgbClr val="024B9C"/>
                </a:solidFill>
                <a:latin typeface="+mn-lt"/>
                <a:ea typeface="+mn-ea"/>
                <a:cs typeface="+mn-cs"/>
              </a:rPr>
              <a:t>Agreement </a:t>
            </a:r>
            <a:r>
              <a:rPr lang="en-GB" sz="2000" b="0" dirty="0">
                <a:solidFill>
                  <a:srgbClr val="024B9C"/>
                </a:solidFill>
                <a:latin typeface="+mn-lt"/>
                <a:ea typeface="+mn-ea"/>
                <a:cs typeface="+mn-cs"/>
              </a:rPr>
              <a:t>Preparation in </a:t>
            </a:r>
            <a:r>
              <a:rPr lang="en-GB" sz="2000" b="0" dirty="0" smtClean="0">
                <a:solidFill>
                  <a:srgbClr val="024B9C"/>
                </a:solidFill>
                <a:latin typeface="+mn-lt"/>
                <a:ea typeface="+mn-ea"/>
                <a:cs typeface="+mn-cs"/>
              </a:rPr>
              <a:t/>
            </a:r>
            <a:br>
              <a:rPr lang="en-GB" sz="2000" b="0" dirty="0" smtClean="0">
                <a:solidFill>
                  <a:srgbClr val="024B9C"/>
                </a:solidFill>
                <a:latin typeface="+mn-lt"/>
                <a:ea typeface="+mn-ea"/>
                <a:cs typeface="+mn-cs"/>
              </a:rPr>
            </a:br>
            <a:r>
              <a:rPr lang="en-GB" sz="2000" b="0" dirty="0" smtClean="0">
                <a:solidFill>
                  <a:srgbClr val="024B9C"/>
                </a:solidFill>
                <a:latin typeface="+mn-lt"/>
                <a:ea typeface="+mn-ea"/>
                <a:cs typeface="+mn-cs"/>
              </a:rPr>
              <a:t>Grant </a:t>
            </a:r>
            <a:r>
              <a:rPr lang="en-GB" sz="2000" b="0" dirty="0">
                <a:solidFill>
                  <a:srgbClr val="024B9C"/>
                </a:solidFill>
                <a:latin typeface="+mn-lt"/>
                <a:ea typeface="+mn-ea"/>
                <a:cs typeface="+mn-cs"/>
              </a:rPr>
              <a:t>Management system</a:t>
            </a:r>
            <a:r>
              <a:rPr lang="en-GB" sz="2000" b="0" dirty="0">
                <a:solidFill>
                  <a:srgbClr val="024B9C"/>
                </a:solidFill>
                <a:latin typeface="+mn-lt"/>
              </a:rPr>
              <a:t/>
            </a:r>
            <a:br>
              <a:rPr lang="en-GB" sz="2000" b="0" dirty="0">
                <a:solidFill>
                  <a:srgbClr val="024B9C"/>
                </a:solidFill>
                <a:latin typeface="+mn-lt"/>
              </a:rPr>
            </a:br>
            <a:endParaRPr lang="en-US" sz="2000" b="0" dirty="0">
              <a:solidFill>
                <a:srgbClr val="024B9C"/>
              </a:solidFill>
              <a:latin typeface="+mn-lt"/>
            </a:endParaRPr>
          </a:p>
        </p:txBody>
      </p:sp>
      <p:sp>
        <p:nvSpPr>
          <p:cNvPr id="5" name="Rectangle 4"/>
          <p:cNvSpPr/>
          <p:nvPr/>
        </p:nvSpPr>
        <p:spPr>
          <a:xfrm>
            <a:off x="1050509" y="373219"/>
            <a:ext cx="10210525" cy="701731"/>
          </a:xfrm>
          <a:prstGeom prst="rect">
            <a:avLst/>
          </a:prstGeom>
        </p:spPr>
        <p:txBody>
          <a:bodyPr wrap="square">
            <a:spAutoFit/>
          </a:bodyPr>
          <a:lstStyle/>
          <a:p>
            <a:pPr>
              <a:lnSpc>
                <a:spcPct val="90000"/>
              </a:lnSpc>
              <a:spcBef>
                <a:spcPct val="0"/>
              </a:spcBef>
            </a:pPr>
            <a:r>
              <a:rPr lang="en-GB" sz="4400" b="1" dirty="0">
                <a:solidFill>
                  <a:schemeClr val="tx2"/>
                </a:solidFill>
                <a:latin typeface="+mj-lt"/>
                <a:ea typeface="+mj-ea"/>
                <a:cs typeface="+mj-cs"/>
              </a:rPr>
              <a:t>What’s next after submission?</a:t>
            </a:r>
            <a:endParaRPr lang="en-US" sz="4400" b="1" dirty="0">
              <a:solidFill>
                <a:schemeClr val="tx2"/>
              </a:solidFill>
              <a:latin typeface="+mj-lt"/>
              <a:ea typeface="+mj-ea"/>
              <a:cs typeface="+mj-cs"/>
            </a:endParaRPr>
          </a:p>
        </p:txBody>
      </p:sp>
      <p:pic>
        <p:nvPicPr>
          <p:cNvPr id="6" name="Picture 5"/>
          <p:cNvPicPr>
            <a:picLocks noChangeAspect="1"/>
          </p:cNvPicPr>
          <p:nvPr/>
        </p:nvPicPr>
        <p:blipFill>
          <a:blip r:embed="rId3"/>
          <a:stretch>
            <a:fillRect/>
          </a:stretch>
        </p:blipFill>
        <p:spPr>
          <a:xfrm>
            <a:off x="5855318" y="2199737"/>
            <a:ext cx="6178530" cy="3303916"/>
          </a:xfrm>
          <a:prstGeom prst="rect">
            <a:avLst/>
          </a:prstGeom>
          <a:ln w="88900" cap="sq" cmpd="thickThin">
            <a:solidFill>
              <a:srgbClr val="0356B1"/>
            </a:solidFill>
            <a:prstDash val="solid"/>
            <a:miter lim="800000"/>
          </a:ln>
          <a:effectLst>
            <a:innerShdw blurRad="76200">
              <a:srgbClr val="000000"/>
            </a:innerShdw>
          </a:effectLst>
        </p:spPr>
      </p:pic>
      <p:sp>
        <p:nvSpPr>
          <p:cNvPr id="7" name="AutoShape 2" descr="Image result for next step"/>
          <p:cNvSpPr>
            <a:spLocks noChangeAspect="1" noChangeArrowheads="1"/>
          </p:cNvSpPr>
          <p:nvPr/>
        </p:nvSpPr>
        <p:spPr bwMode="auto">
          <a:xfrm>
            <a:off x="9630021" y="4654671"/>
            <a:ext cx="51220" cy="512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5631" y="97530"/>
            <a:ext cx="1946897" cy="19564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2976113" y="2579298"/>
            <a:ext cx="0" cy="36231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76113" y="3646098"/>
            <a:ext cx="0" cy="36231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76113" y="4705891"/>
            <a:ext cx="0" cy="362310"/>
          </a:xfrm>
          <a:prstGeom prst="straightConnector1">
            <a:avLst/>
          </a:prstGeom>
          <a:ln>
            <a:solidFill>
              <a:srgbClr val="0356B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2939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101159" y="115820"/>
            <a:ext cx="4947665" cy="415425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 name="Picture 1"/>
          <p:cNvPicPr>
            <a:picLocks noChangeAspect="1"/>
          </p:cNvPicPr>
          <p:nvPr/>
        </p:nvPicPr>
        <p:blipFill rotWithShape="1">
          <a:blip r:embed="rId4"/>
          <a:srcRect t="9376"/>
          <a:stretch/>
        </p:blipFill>
        <p:spPr>
          <a:xfrm>
            <a:off x="504050" y="2029224"/>
            <a:ext cx="6453933" cy="3629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1018418" y="598601"/>
            <a:ext cx="11221278" cy="782357"/>
          </a:xfrm>
        </p:spPr>
        <p:txBody>
          <a:bodyPr/>
          <a:lstStyle/>
          <a:p>
            <a:pPr algn="l"/>
            <a:r>
              <a:rPr lang="en-GB" sz="3600" b="1" dirty="0" smtClean="0"/>
              <a:t>Support:</a:t>
            </a:r>
            <a:r>
              <a:rPr lang="en-GB" sz="3600" b="1" dirty="0"/>
              <a:t/>
            </a:r>
            <a:br>
              <a:rPr lang="en-GB" sz="3600" b="1" dirty="0"/>
            </a:br>
            <a:r>
              <a:rPr lang="en-GB" sz="3600" b="1" dirty="0"/>
              <a:t>IT, FAQ and rules</a:t>
            </a:r>
            <a:endParaRPr lang="fr-BE" sz="3600" b="1" dirty="0"/>
          </a:p>
        </p:txBody>
      </p:sp>
      <p:sp>
        <p:nvSpPr>
          <p:cNvPr id="9" name="Rectangle 4"/>
          <p:cNvSpPr>
            <a:spLocks noChangeArrowheads="1"/>
          </p:cNvSpPr>
          <p:nvPr/>
        </p:nvSpPr>
        <p:spPr bwMode="auto">
          <a:xfrm>
            <a:off x="2847873" y="2277350"/>
            <a:ext cx="432048" cy="222585"/>
          </a:xfrm>
          <a:prstGeom prst="rect">
            <a:avLst/>
          </a:prstGeom>
          <a:noFill/>
          <a:ln w="28575" algn="ctr">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BE" altLang="en-US"/>
          </a:p>
        </p:txBody>
      </p:sp>
      <p:pic>
        <p:nvPicPr>
          <p:cNvPr id="4" name="Picture 3"/>
          <p:cNvPicPr>
            <a:picLocks noChangeAspect="1"/>
          </p:cNvPicPr>
          <p:nvPr/>
        </p:nvPicPr>
        <p:blipFill rotWithShape="1">
          <a:blip r:embed="rId5"/>
          <a:srcRect l="41737" t="23104" r="44876" b="65265"/>
          <a:stretch/>
        </p:blipFill>
        <p:spPr>
          <a:xfrm>
            <a:off x="3766106" y="1942959"/>
            <a:ext cx="2448272" cy="1152128"/>
          </a:xfrm>
          <a:prstGeom prst="rect">
            <a:avLst/>
          </a:prstGeom>
          <a:ln w="88900" cap="sq" cmpd="thickThin">
            <a:solidFill>
              <a:srgbClr val="000000"/>
            </a:solidFill>
            <a:prstDash val="solid"/>
            <a:miter lim="800000"/>
          </a:ln>
          <a:effectLst>
            <a:innerShdw blurRad="76200">
              <a:srgbClr val="000000"/>
            </a:innerShdw>
          </a:effectLst>
        </p:spPr>
      </p:pic>
      <p:sp>
        <p:nvSpPr>
          <p:cNvPr id="6" name="Right Arrow 5"/>
          <p:cNvSpPr/>
          <p:nvPr/>
        </p:nvSpPr>
        <p:spPr>
          <a:xfrm>
            <a:off x="3291886" y="2206678"/>
            <a:ext cx="581373" cy="39758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pic>
        <p:nvPicPr>
          <p:cNvPr id="7" name="Picture 6"/>
          <p:cNvPicPr>
            <a:picLocks noChangeAspect="1"/>
          </p:cNvPicPr>
          <p:nvPr/>
        </p:nvPicPr>
        <p:blipFill>
          <a:blip r:embed="rId6"/>
          <a:stretch>
            <a:fillRect/>
          </a:stretch>
        </p:blipFill>
        <p:spPr>
          <a:xfrm>
            <a:off x="5699026" y="3172812"/>
            <a:ext cx="3179006" cy="33952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 name="Right Arrow 9"/>
          <p:cNvSpPr/>
          <p:nvPr/>
        </p:nvSpPr>
        <p:spPr>
          <a:xfrm rot="17910589">
            <a:off x="8319948" y="3297806"/>
            <a:ext cx="1844632" cy="44740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
        <p:nvSpPr>
          <p:cNvPr id="11" name="Right Arrow 10"/>
          <p:cNvSpPr/>
          <p:nvPr/>
        </p:nvSpPr>
        <p:spPr>
          <a:xfrm rot="2872611">
            <a:off x="5041212" y="2621628"/>
            <a:ext cx="1148662" cy="38943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spTree>
    <p:extLst>
      <p:ext uri="{BB962C8B-B14F-4D97-AF65-F5344CB8AC3E}">
        <p14:creationId xmlns:p14="http://schemas.microsoft.com/office/powerpoint/2010/main" val="3217173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1822" y="0"/>
            <a:ext cx="10515600" cy="782357"/>
          </a:xfrm>
        </p:spPr>
        <p:txBody>
          <a:bodyPr/>
          <a:lstStyle/>
          <a:p>
            <a:pPr algn="l"/>
            <a:r>
              <a:rPr lang="en-GB" sz="3600" dirty="0">
                <a:solidFill>
                  <a:srgbClr val="7030A0"/>
                </a:solidFill>
              </a:rPr>
              <a:t/>
            </a:r>
            <a:br>
              <a:rPr lang="en-GB" sz="3600" dirty="0">
                <a:solidFill>
                  <a:srgbClr val="7030A0"/>
                </a:solidFill>
              </a:rPr>
            </a:br>
            <a:r>
              <a:rPr lang="en-GB" sz="3600" b="1" dirty="0"/>
              <a:t>Creative Europe Desks</a:t>
            </a:r>
            <a:endParaRPr lang="fr-BE" sz="3600" b="1" dirty="0"/>
          </a:p>
        </p:txBody>
      </p:sp>
      <p:sp>
        <p:nvSpPr>
          <p:cNvPr id="8" name="Rectangle 7"/>
          <p:cNvSpPr/>
          <p:nvPr/>
        </p:nvSpPr>
        <p:spPr>
          <a:xfrm>
            <a:off x="881822" y="885827"/>
            <a:ext cx="8288057" cy="6093976"/>
          </a:xfrm>
          <a:prstGeom prst="rect">
            <a:avLst/>
          </a:prstGeom>
        </p:spPr>
        <p:txBody>
          <a:bodyPr wrap="square" lIns="91440" tIns="45720" rIns="91440" bIns="45720" anchor="t">
            <a:spAutoFit/>
          </a:bodyPr>
          <a:lstStyle/>
          <a:p>
            <a:pPr>
              <a:spcBef>
                <a:spcPts val="600"/>
              </a:spcBef>
              <a:spcAft>
                <a:spcPts val="600"/>
              </a:spcAft>
            </a:pPr>
            <a:r>
              <a:rPr lang="en-US" dirty="0">
                <a:solidFill>
                  <a:srgbClr val="0F5494"/>
                </a:solidFill>
              </a:rPr>
              <a:t>Your gateway to the Creative Europe </a:t>
            </a:r>
            <a:r>
              <a:rPr lang="en-US" dirty="0" err="1">
                <a:solidFill>
                  <a:srgbClr val="0F5494"/>
                </a:solidFill>
              </a:rPr>
              <a:t>Programme</a:t>
            </a:r>
            <a:endParaRPr lang="en-US" dirty="0">
              <a:solidFill>
                <a:srgbClr val="0F5494"/>
              </a:solidFill>
            </a:endParaRPr>
          </a:p>
          <a:p>
            <a:pPr>
              <a:spcBef>
                <a:spcPts val="600"/>
              </a:spcBef>
              <a:spcAft>
                <a:spcPts val="600"/>
              </a:spcAft>
            </a:pPr>
            <a:r>
              <a:rPr lang="en-US" dirty="0">
                <a:solidFill>
                  <a:srgbClr val="0F5494"/>
                </a:solidFill>
                <a:hlinkClick r:id="rId3"/>
              </a:rPr>
              <a:t>https://ec.europa.eu/programmes/creative-europe/contact_en</a:t>
            </a:r>
            <a:r>
              <a:rPr lang="en-US" dirty="0">
                <a:solidFill>
                  <a:srgbClr val="0F5494"/>
                </a:solidFill>
              </a:rPr>
              <a:t> </a:t>
            </a:r>
          </a:p>
          <a:p>
            <a:pPr marL="285750" indent="-285750">
              <a:spcBef>
                <a:spcPts val="600"/>
              </a:spcBef>
              <a:spcAft>
                <a:spcPts val="600"/>
              </a:spcAft>
              <a:buFont typeface="Arial,Sans-Serif" panose="020B0604020202020204" pitchFamily="34" charset="0"/>
              <a:buChar char="•"/>
            </a:pPr>
            <a:endParaRPr lang="en-US" dirty="0">
              <a:solidFill>
                <a:srgbClr val="0F5494"/>
              </a:solidFill>
            </a:endParaRPr>
          </a:p>
          <a:p>
            <a:pPr>
              <a:spcBef>
                <a:spcPts val="600"/>
              </a:spcBef>
              <a:spcAft>
                <a:spcPts val="600"/>
              </a:spcAft>
            </a:pPr>
            <a:r>
              <a:rPr lang="en-US" dirty="0" smtClean="0">
                <a:solidFill>
                  <a:srgbClr val="0F5494"/>
                </a:solidFill>
              </a:rPr>
              <a:t>Help to develop </a:t>
            </a:r>
            <a:r>
              <a:rPr lang="en-US" dirty="0">
                <a:solidFill>
                  <a:srgbClr val="0F5494"/>
                </a:solidFill>
              </a:rPr>
              <a:t>your project, prepare your application and build partnerships.</a:t>
            </a:r>
          </a:p>
          <a:p>
            <a:pPr>
              <a:spcBef>
                <a:spcPts val="600"/>
              </a:spcBef>
              <a:spcAft>
                <a:spcPts val="600"/>
              </a:spcAft>
            </a:pPr>
            <a:endParaRPr lang="en-US" dirty="0">
              <a:solidFill>
                <a:srgbClr val="0F5494"/>
              </a:solidFill>
            </a:endParaRPr>
          </a:p>
          <a:p>
            <a:pPr>
              <a:spcBef>
                <a:spcPts val="600"/>
              </a:spcBef>
              <a:spcAft>
                <a:spcPts val="600"/>
              </a:spcAft>
            </a:pPr>
            <a:r>
              <a:rPr lang="en-US" dirty="0" smtClean="0">
                <a:solidFill>
                  <a:srgbClr val="0F5494"/>
                </a:solidFill>
              </a:rPr>
              <a:t>The </a:t>
            </a:r>
            <a:r>
              <a:rPr lang="en-US" dirty="0">
                <a:solidFill>
                  <a:srgbClr val="0F5494"/>
                </a:solidFill>
              </a:rPr>
              <a:t>Desks provide these services:</a:t>
            </a:r>
          </a:p>
          <a:p>
            <a:pPr>
              <a:spcBef>
                <a:spcPts val="600"/>
              </a:spcBef>
              <a:spcAft>
                <a:spcPts val="600"/>
              </a:spcAft>
            </a:pPr>
            <a:endParaRPr lang="en-US" dirty="0">
              <a:solidFill>
                <a:srgbClr val="0F5494"/>
              </a:solidFill>
            </a:endParaRPr>
          </a:p>
          <a:p>
            <a:pPr marL="342900" indent="-342900">
              <a:spcBef>
                <a:spcPts val="600"/>
              </a:spcBef>
              <a:spcAft>
                <a:spcPts val="600"/>
              </a:spcAft>
              <a:buFont typeface="+mj-lt"/>
              <a:buAutoNum type="arabicPeriod"/>
            </a:pPr>
            <a:r>
              <a:rPr lang="en-US" dirty="0" smtClean="0">
                <a:solidFill>
                  <a:srgbClr val="0F5494"/>
                </a:solidFill>
              </a:rPr>
              <a:t>Free </a:t>
            </a:r>
            <a:r>
              <a:rPr lang="en-US" dirty="0">
                <a:solidFill>
                  <a:srgbClr val="0F5494"/>
                </a:solidFill>
              </a:rPr>
              <a:t>information and guidance on how to access funding opportunities under the Creative Europe </a:t>
            </a:r>
            <a:r>
              <a:rPr lang="en-US" dirty="0" err="1" smtClean="0">
                <a:solidFill>
                  <a:srgbClr val="0F5494"/>
                </a:solidFill>
              </a:rPr>
              <a:t>Programme</a:t>
            </a:r>
            <a:r>
              <a:rPr lang="en-US" dirty="0" smtClean="0">
                <a:solidFill>
                  <a:srgbClr val="0F5494"/>
                </a:solidFill>
              </a:rPr>
              <a:t>;</a:t>
            </a:r>
            <a:endParaRPr lang="en-US" dirty="0">
              <a:solidFill>
                <a:srgbClr val="0F5494"/>
              </a:solidFill>
            </a:endParaRPr>
          </a:p>
          <a:p>
            <a:pPr marL="342900" indent="-342900">
              <a:spcBef>
                <a:spcPts val="600"/>
              </a:spcBef>
              <a:spcAft>
                <a:spcPts val="600"/>
              </a:spcAft>
              <a:buFont typeface="+mj-lt"/>
              <a:buAutoNum type="arabicPeriod"/>
            </a:pPr>
            <a:r>
              <a:rPr lang="en-US" dirty="0" smtClean="0">
                <a:solidFill>
                  <a:srgbClr val="0F5494"/>
                </a:solidFill>
              </a:rPr>
              <a:t>Regular updates on European audiovisual and culture issues;</a:t>
            </a:r>
            <a:endParaRPr lang="en-US" dirty="0">
              <a:solidFill>
                <a:srgbClr val="0F5494"/>
              </a:solidFill>
            </a:endParaRPr>
          </a:p>
          <a:p>
            <a:pPr marL="342900" indent="-342900">
              <a:spcBef>
                <a:spcPts val="600"/>
              </a:spcBef>
              <a:spcAft>
                <a:spcPts val="600"/>
              </a:spcAft>
              <a:buFont typeface="+mj-lt"/>
              <a:buAutoNum type="arabicPeriod"/>
            </a:pPr>
            <a:r>
              <a:rPr lang="en-US" dirty="0" smtClean="0">
                <a:solidFill>
                  <a:srgbClr val="0F5494"/>
                </a:solidFill>
              </a:rPr>
              <a:t>Networking </a:t>
            </a:r>
            <a:r>
              <a:rPr lang="en-US" dirty="0">
                <a:solidFill>
                  <a:srgbClr val="0F5494"/>
                </a:solidFill>
              </a:rPr>
              <a:t>support facilitating contact between cultural operators in </a:t>
            </a:r>
            <a:r>
              <a:rPr lang="en-US" dirty="0" smtClean="0">
                <a:solidFill>
                  <a:srgbClr val="0F5494"/>
                </a:solidFill>
              </a:rPr>
              <a:t>different countries </a:t>
            </a:r>
            <a:r>
              <a:rPr lang="en-US" dirty="0">
                <a:solidFill>
                  <a:srgbClr val="0F5494"/>
                </a:solidFill>
              </a:rPr>
              <a:t>and partner </a:t>
            </a:r>
            <a:r>
              <a:rPr lang="en-US" dirty="0" smtClean="0">
                <a:solidFill>
                  <a:srgbClr val="0F5494"/>
                </a:solidFill>
              </a:rPr>
              <a:t>finding;</a:t>
            </a:r>
            <a:endParaRPr lang="en-US" dirty="0">
              <a:solidFill>
                <a:srgbClr val="0F5494"/>
              </a:solidFill>
            </a:endParaRPr>
          </a:p>
          <a:p>
            <a:pPr marL="342900" indent="-342900">
              <a:spcBef>
                <a:spcPts val="600"/>
              </a:spcBef>
              <a:spcAft>
                <a:spcPts val="600"/>
              </a:spcAft>
              <a:buFont typeface="+mj-lt"/>
              <a:buAutoNum type="arabicPeriod"/>
            </a:pPr>
            <a:r>
              <a:rPr lang="en-US" dirty="0" smtClean="0">
                <a:solidFill>
                  <a:srgbClr val="0F5494"/>
                </a:solidFill>
              </a:rPr>
              <a:t>Targeted </a:t>
            </a:r>
            <a:r>
              <a:rPr lang="en-US" dirty="0">
                <a:solidFill>
                  <a:srgbClr val="0F5494"/>
                </a:solidFill>
              </a:rPr>
              <a:t>info days, workshops, </a:t>
            </a:r>
            <a:r>
              <a:rPr lang="en-US" dirty="0" smtClean="0">
                <a:solidFill>
                  <a:srgbClr val="0F5494"/>
                </a:solidFill>
              </a:rPr>
              <a:t>seminars;</a:t>
            </a:r>
            <a:endParaRPr lang="en-US" dirty="0">
              <a:solidFill>
                <a:srgbClr val="0F5494"/>
              </a:solidFill>
            </a:endParaRPr>
          </a:p>
          <a:p>
            <a:pPr marL="342900" indent="-342900">
              <a:spcBef>
                <a:spcPts val="600"/>
              </a:spcBef>
              <a:spcAft>
                <a:spcPts val="600"/>
              </a:spcAft>
              <a:buFont typeface="+mj-lt"/>
              <a:buAutoNum type="arabicPeriod"/>
            </a:pPr>
            <a:r>
              <a:rPr lang="en-US" dirty="0" smtClean="0">
                <a:solidFill>
                  <a:srgbClr val="0F5494"/>
                </a:solidFill>
              </a:rPr>
              <a:t>Informative </a:t>
            </a:r>
            <a:r>
              <a:rPr lang="en-US" dirty="0">
                <a:solidFill>
                  <a:srgbClr val="0F5494"/>
                </a:solidFill>
              </a:rPr>
              <a:t>websites with all the latest </a:t>
            </a:r>
            <a:r>
              <a:rPr lang="en-US" dirty="0" smtClean="0">
                <a:solidFill>
                  <a:srgbClr val="0F5494"/>
                </a:solidFill>
              </a:rPr>
              <a:t>news.</a:t>
            </a:r>
            <a:endParaRPr lang="en-US" dirty="0">
              <a:solidFill>
                <a:srgbClr val="0F5494"/>
              </a:solidFill>
            </a:endParaRPr>
          </a:p>
          <a:p>
            <a:pPr>
              <a:spcBef>
                <a:spcPts val="600"/>
              </a:spcBef>
              <a:spcAft>
                <a:spcPts val="600"/>
              </a:spcAft>
              <a:buFont typeface="Arial" panose="020B0604020202020204" pitchFamily="34" charset="0"/>
              <a:buChar char="•"/>
            </a:pPr>
            <a:endParaRPr lang="en-US" dirty="0"/>
          </a:p>
        </p:txBody>
      </p:sp>
      <p:pic>
        <p:nvPicPr>
          <p:cNvPr id="11" name="Picture 10"/>
          <p:cNvPicPr>
            <a:picLocks noChangeAspect="1"/>
          </p:cNvPicPr>
          <p:nvPr/>
        </p:nvPicPr>
        <p:blipFill>
          <a:blip r:embed="rId4"/>
          <a:stretch>
            <a:fillRect/>
          </a:stretch>
        </p:blipFill>
        <p:spPr>
          <a:xfrm>
            <a:off x="9435447" y="1223757"/>
            <a:ext cx="1578297" cy="4524315"/>
          </a:xfrm>
          <a:prstGeom prst="rect">
            <a:avLst/>
          </a:prstGeom>
        </p:spPr>
      </p:pic>
    </p:spTree>
    <p:extLst>
      <p:ext uri="{BB962C8B-B14F-4D97-AF65-F5344CB8AC3E}">
        <p14:creationId xmlns:p14="http://schemas.microsoft.com/office/powerpoint/2010/main" val="2835555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8310" y="457200"/>
            <a:ext cx="7082286" cy="2104845"/>
          </a:xfrm>
        </p:spPr>
        <p:txBody>
          <a:bodyPr anchor="ctr"/>
          <a:lstStyle/>
          <a:p>
            <a:pPr marL="0" indent="0" algn="ctr">
              <a:buNone/>
            </a:pPr>
            <a:r>
              <a:rPr lang="en-US" sz="8000" dirty="0" smtClean="0">
                <a:solidFill>
                  <a:schemeClr val="tx2"/>
                </a:solidFill>
                <a:latin typeface="+mj-lt"/>
                <a:ea typeface="+mj-ea"/>
                <a:cs typeface="+mj-cs"/>
              </a:rPr>
              <a:t>Questions?</a:t>
            </a:r>
          </a:p>
          <a:p>
            <a:pPr marL="0" indent="0" algn="ctr">
              <a:buNone/>
            </a:pPr>
            <a:r>
              <a:rPr lang="en-US" sz="4800" i="1" dirty="0" smtClean="0">
                <a:solidFill>
                  <a:schemeClr val="tx2"/>
                </a:solidFill>
                <a:latin typeface="+mj-lt"/>
                <a:ea typeface="+mj-ea"/>
                <a:cs typeface="+mj-cs"/>
              </a:rPr>
              <a:t>Please use the chat function</a:t>
            </a:r>
            <a:endParaRPr lang="en-US" sz="4800" i="1" dirty="0">
              <a:solidFill>
                <a:schemeClr val="tx2"/>
              </a:solidFill>
              <a:latin typeface="+mj-lt"/>
              <a:ea typeface="+mj-ea"/>
              <a:cs typeface="+mj-cs"/>
            </a:endParaRPr>
          </a:p>
        </p:txBody>
      </p:sp>
      <p:pic>
        <p:nvPicPr>
          <p:cNvPr id="5" name="Picture 4"/>
          <p:cNvPicPr>
            <a:picLocks noChangeAspect="1"/>
          </p:cNvPicPr>
          <p:nvPr/>
        </p:nvPicPr>
        <p:blipFill>
          <a:blip r:embed="rId3"/>
          <a:stretch>
            <a:fillRect/>
          </a:stretch>
        </p:blipFill>
        <p:spPr>
          <a:xfrm>
            <a:off x="1544128" y="2222603"/>
            <a:ext cx="3054356" cy="4014296"/>
          </a:xfrm>
          <a:prstGeom prst="rect">
            <a:avLst/>
          </a:prstGeom>
        </p:spPr>
      </p:pic>
      <p:sp>
        <p:nvSpPr>
          <p:cNvPr id="6" name="AutoShape 4" descr="Chat Room Icon #365724 - Free Icons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7910782" y="2647232"/>
            <a:ext cx="2857500" cy="2857500"/>
          </a:xfrm>
          <a:prstGeom prst="rect">
            <a:avLst/>
          </a:prstGeom>
        </p:spPr>
      </p:pic>
    </p:spTree>
    <p:extLst>
      <p:ext uri="{BB962C8B-B14F-4D97-AF65-F5344CB8AC3E}">
        <p14:creationId xmlns:p14="http://schemas.microsoft.com/office/powerpoint/2010/main" val="4218344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325" y="1450015"/>
            <a:ext cx="7374944" cy="4016484"/>
          </a:xfrm>
          <a:prstGeom prst="rect">
            <a:avLst/>
          </a:prstGeom>
          <a:noFill/>
        </p:spPr>
        <p:txBody>
          <a:bodyPr wrap="square" rtlCol="0">
            <a:spAutoFit/>
          </a:bodyPr>
          <a:lstStyle/>
          <a:p>
            <a:pPr marL="342900" indent="-342900">
              <a:lnSpc>
                <a:spcPct val="250000"/>
              </a:lnSpc>
              <a:spcBef>
                <a:spcPts val="600"/>
              </a:spcBef>
              <a:spcAft>
                <a:spcPts val="600"/>
              </a:spcAft>
              <a:buFont typeface="+mj-lt"/>
              <a:buAutoNum type="arabicPeriod"/>
            </a:pPr>
            <a:r>
              <a:rPr lang="en-US" sz="1600" dirty="0" smtClean="0">
                <a:solidFill>
                  <a:srgbClr val="024EA2"/>
                </a:solidFill>
              </a:rPr>
              <a:t>Key features</a:t>
            </a:r>
          </a:p>
          <a:p>
            <a:pPr marL="342900" indent="-342900">
              <a:lnSpc>
                <a:spcPct val="250000"/>
              </a:lnSpc>
              <a:spcBef>
                <a:spcPts val="600"/>
              </a:spcBef>
              <a:spcAft>
                <a:spcPts val="600"/>
              </a:spcAft>
              <a:buFont typeface="+mj-lt"/>
              <a:buAutoNum type="arabicPeriod"/>
            </a:pPr>
            <a:r>
              <a:rPr lang="en-US" sz="1600" dirty="0" smtClean="0">
                <a:solidFill>
                  <a:srgbClr val="024EA2"/>
                </a:solidFill>
              </a:rPr>
              <a:t>Structure of </a:t>
            </a:r>
            <a:r>
              <a:rPr lang="en-US" sz="1600" dirty="0">
                <a:solidFill>
                  <a:srgbClr val="024EA2"/>
                </a:solidFill>
              </a:rPr>
              <a:t>the call + Q&amp;A</a:t>
            </a:r>
          </a:p>
          <a:p>
            <a:pPr marL="342900" indent="-342900">
              <a:lnSpc>
                <a:spcPct val="250000"/>
              </a:lnSpc>
              <a:spcBef>
                <a:spcPts val="600"/>
              </a:spcBef>
              <a:spcAft>
                <a:spcPts val="600"/>
              </a:spcAft>
              <a:buFont typeface="+mj-lt"/>
              <a:buAutoNum type="arabicPeriod"/>
            </a:pPr>
            <a:r>
              <a:rPr lang="en-US" sz="1600" dirty="0">
                <a:solidFill>
                  <a:srgbClr val="024EA2"/>
                </a:solidFill>
              </a:rPr>
              <a:t>MEDIA database - how generate your admissions + Q&amp;A</a:t>
            </a:r>
          </a:p>
          <a:p>
            <a:pPr marL="342900" indent="-342900">
              <a:lnSpc>
                <a:spcPct val="250000"/>
              </a:lnSpc>
              <a:spcBef>
                <a:spcPts val="600"/>
              </a:spcBef>
              <a:spcAft>
                <a:spcPts val="600"/>
              </a:spcAft>
              <a:buFont typeface="+mj-lt"/>
              <a:buAutoNum type="arabicPeriod"/>
            </a:pPr>
            <a:r>
              <a:rPr lang="en-US" sz="1600" dirty="0" smtClean="0">
                <a:solidFill>
                  <a:srgbClr val="024EA2"/>
                </a:solidFill>
              </a:rPr>
              <a:t>Introduction </a:t>
            </a:r>
            <a:r>
              <a:rPr lang="en-US" sz="1600" dirty="0">
                <a:solidFill>
                  <a:srgbClr val="024EA2"/>
                </a:solidFill>
              </a:rPr>
              <a:t>to the submission </a:t>
            </a:r>
            <a:r>
              <a:rPr lang="en-US" sz="1600" dirty="0" smtClean="0">
                <a:solidFill>
                  <a:srgbClr val="024EA2"/>
                </a:solidFill>
              </a:rPr>
              <a:t>system in e-Grants </a:t>
            </a:r>
            <a:r>
              <a:rPr lang="en-US" sz="1600" dirty="0">
                <a:solidFill>
                  <a:srgbClr val="024EA2"/>
                </a:solidFill>
              </a:rPr>
              <a:t>+ </a:t>
            </a:r>
            <a:r>
              <a:rPr lang="en-US" sz="1600" dirty="0" smtClean="0">
                <a:solidFill>
                  <a:srgbClr val="024EA2"/>
                </a:solidFill>
              </a:rPr>
              <a:t>Q&amp;A</a:t>
            </a:r>
          </a:p>
          <a:p>
            <a:pPr marL="342900" indent="-342900">
              <a:lnSpc>
                <a:spcPct val="250000"/>
              </a:lnSpc>
              <a:spcBef>
                <a:spcPts val="600"/>
              </a:spcBef>
              <a:spcAft>
                <a:spcPts val="600"/>
              </a:spcAft>
              <a:buFont typeface="+mj-lt"/>
              <a:buAutoNum type="arabicPeriod"/>
            </a:pPr>
            <a:r>
              <a:rPr lang="en-US" sz="2000" b="1" dirty="0" smtClean="0">
                <a:solidFill>
                  <a:srgbClr val="024EA2"/>
                </a:solidFill>
              </a:rPr>
              <a:t>Tips </a:t>
            </a:r>
            <a:r>
              <a:rPr lang="en-US" sz="2000" b="1" dirty="0">
                <a:solidFill>
                  <a:srgbClr val="024EA2"/>
                </a:solidFill>
              </a:rPr>
              <a:t>for proposal </a:t>
            </a:r>
            <a:r>
              <a:rPr lang="en-US" sz="2000" b="1" dirty="0" smtClean="0">
                <a:solidFill>
                  <a:srgbClr val="024EA2"/>
                </a:solidFill>
              </a:rPr>
              <a:t>preparation</a:t>
            </a:r>
            <a:endParaRPr lang="en-US" sz="2000" b="1" dirty="0">
              <a:solidFill>
                <a:srgbClr val="024EA2"/>
              </a:solidFill>
            </a:endParaRPr>
          </a:p>
        </p:txBody>
      </p:sp>
      <p:pic>
        <p:nvPicPr>
          <p:cNvPr id="4" name="Picture 3"/>
          <p:cNvPicPr>
            <a:picLocks noChangeAspect="1"/>
          </p:cNvPicPr>
          <p:nvPr/>
        </p:nvPicPr>
        <p:blipFill>
          <a:blip r:embed="rId3"/>
          <a:stretch>
            <a:fillRect/>
          </a:stretch>
        </p:blipFill>
        <p:spPr>
          <a:xfrm>
            <a:off x="7084683" y="1787864"/>
            <a:ext cx="4386344" cy="3531985"/>
          </a:xfrm>
          <a:prstGeom prst="rect">
            <a:avLst/>
          </a:prstGeom>
        </p:spPr>
      </p:pic>
      <p:sp>
        <p:nvSpPr>
          <p:cNvPr id="5" name="Right Arrow 4"/>
          <p:cNvSpPr/>
          <p:nvPr/>
        </p:nvSpPr>
        <p:spPr>
          <a:xfrm>
            <a:off x="222365" y="4962105"/>
            <a:ext cx="513918" cy="11857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pic>
        <p:nvPicPr>
          <p:cNvPr id="7" name="Picture 6"/>
          <p:cNvPicPr>
            <a:picLocks noChangeAspect="1"/>
          </p:cNvPicPr>
          <p:nvPr/>
        </p:nvPicPr>
        <p:blipFill>
          <a:blip r:embed="rId4"/>
          <a:stretch>
            <a:fillRect/>
          </a:stretch>
        </p:blipFill>
        <p:spPr>
          <a:xfrm>
            <a:off x="5124020" y="4665010"/>
            <a:ext cx="1297398" cy="1008524"/>
          </a:xfrm>
          <a:prstGeom prst="rect">
            <a:avLst/>
          </a:prstGeom>
        </p:spPr>
      </p:pic>
      <p:pic>
        <p:nvPicPr>
          <p:cNvPr id="8" name="Picture 7"/>
          <p:cNvPicPr>
            <a:picLocks noChangeAspect="1"/>
          </p:cNvPicPr>
          <p:nvPr/>
        </p:nvPicPr>
        <p:blipFill rotWithShape="1">
          <a:blip r:embed="rId5"/>
          <a:srcRect t="22386" b="34819"/>
          <a:stretch/>
        </p:blipFill>
        <p:spPr>
          <a:xfrm>
            <a:off x="1152345" y="250166"/>
            <a:ext cx="4394440" cy="1199072"/>
          </a:xfrm>
          <a:prstGeom prst="rect">
            <a:avLst/>
          </a:prstGeom>
        </p:spPr>
      </p:pic>
    </p:spTree>
    <p:extLst>
      <p:ext uri="{BB962C8B-B14F-4D97-AF65-F5344CB8AC3E}">
        <p14:creationId xmlns:p14="http://schemas.microsoft.com/office/powerpoint/2010/main" val="331912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945322" y="1685731"/>
            <a:ext cx="9860424" cy="5172269"/>
          </a:xfrm>
        </p:spPr>
        <p:txBody>
          <a:bodyPr>
            <a:noAutofit/>
          </a:bodyPr>
          <a:lstStyle/>
          <a:p>
            <a:pPr marL="0" indent="0" algn="l">
              <a:buNone/>
            </a:pPr>
            <a:r>
              <a:rPr lang="en-US" u="sng" dirty="0">
                <a:solidFill>
                  <a:schemeClr val="tx2"/>
                </a:solidFill>
                <a:latin typeface="+mj-lt"/>
                <a:ea typeface="+mj-ea"/>
                <a:cs typeface="+mj-cs"/>
              </a:rPr>
              <a:t>Get familiar with</a:t>
            </a:r>
            <a:r>
              <a:rPr lang="en-US" dirty="0">
                <a:solidFill>
                  <a:schemeClr val="tx2"/>
                </a:solidFill>
                <a:latin typeface="+mj-lt"/>
                <a:ea typeface="+mj-ea"/>
                <a:cs typeface="+mj-cs"/>
              </a:rPr>
              <a:t>:</a:t>
            </a:r>
          </a:p>
          <a:p>
            <a:r>
              <a:rPr lang="en-US" dirty="0" smtClean="0">
                <a:solidFill>
                  <a:schemeClr val="tx2"/>
                </a:solidFill>
                <a:latin typeface="+mj-lt"/>
                <a:ea typeface="+mj-ea"/>
                <a:cs typeface="+mj-cs"/>
              </a:rPr>
              <a:t>the </a:t>
            </a:r>
            <a:r>
              <a:rPr lang="en-US" dirty="0">
                <a:solidFill>
                  <a:schemeClr val="tx2"/>
                </a:solidFill>
                <a:latin typeface="+mj-lt"/>
                <a:ea typeface="+mj-ea"/>
                <a:cs typeface="+mj-cs"/>
              </a:rPr>
              <a:t>submission </a:t>
            </a:r>
            <a:r>
              <a:rPr lang="en-US" dirty="0" smtClean="0">
                <a:solidFill>
                  <a:schemeClr val="tx2"/>
                </a:solidFill>
                <a:latin typeface="+mj-lt"/>
                <a:ea typeface="+mj-ea"/>
                <a:cs typeface="+mj-cs"/>
              </a:rPr>
              <a:t>Wizard, online </a:t>
            </a:r>
            <a:r>
              <a:rPr lang="en-US" dirty="0">
                <a:solidFill>
                  <a:schemeClr val="tx2"/>
                </a:solidFill>
                <a:latin typeface="+mj-lt"/>
                <a:ea typeface="+mj-ea"/>
                <a:cs typeface="+mj-cs"/>
              </a:rPr>
              <a:t>manual and </a:t>
            </a:r>
            <a:r>
              <a:rPr lang="en-US" dirty="0" smtClean="0">
                <a:solidFill>
                  <a:schemeClr val="tx2"/>
                </a:solidFill>
                <a:latin typeface="+mj-lt"/>
                <a:ea typeface="+mj-ea"/>
                <a:cs typeface="+mj-cs"/>
              </a:rPr>
              <a:t>IT helpdesk</a:t>
            </a:r>
          </a:p>
          <a:p>
            <a:r>
              <a:rPr lang="en-US" dirty="0" smtClean="0">
                <a:solidFill>
                  <a:schemeClr val="tx2"/>
                </a:solidFill>
                <a:latin typeface="+mj-lt"/>
                <a:ea typeface="+mj-ea"/>
                <a:cs typeface="+mj-cs"/>
              </a:rPr>
              <a:t>the structure of the application form</a:t>
            </a:r>
            <a:endParaRPr lang="en-US" dirty="0">
              <a:solidFill>
                <a:schemeClr val="tx2"/>
              </a:solidFill>
              <a:latin typeface="+mj-lt"/>
              <a:ea typeface="+mj-ea"/>
              <a:cs typeface="+mj-cs"/>
            </a:endParaRPr>
          </a:p>
          <a:p>
            <a:pPr algn="l"/>
            <a:r>
              <a:rPr lang="en-US" dirty="0" smtClean="0">
                <a:solidFill>
                  <a:schemeClr val="tx2"/>
                </a:solidFill>
                <a:latin typeface="+mj-lt"/>
                <a:ea typeface="+mj-ea"/>
                <a:cs typeface="+mj-cs"/>
              </a:rPr>
              <a:t>the </a:t>
            </a:r>
            <a:r>
              <a:rPr lang="en-US" dirty="0">
                <a:solidFill>
                  <a:schemeClr val="tx2"/>
                </a:solidFill>
                <a:latin typeface="+mj-lt"/>
                <a:ea typeface="+mj-ea"/>
                <a:cs typeface="+mj-cs"/>
              </a:rPr>
              <a:t>templates to be filled in (part B, annexes, part C…) </a:t>
            </a:r>
            <a:endParaRPr lang="en-US" dirty="0" smtClean="0">
              <a:solidFill>
                <a:schemeClr val="tx2"/>
              </a:solidFill>
              <a:latin typeface="+mj-lt"/>
              <a:ea typeface="+mj-ea"/>
              <a:cs typeface="+mj-cs"/>
            </a:endParaRPr>
          </a:p>
          <a:p>
            <a:pPr marL="0" indent="0" algn="l">
              <a:buNone/>
            </a:pPr>
            <a:r>
              <a:rPr lang="en-US" dirty="0" smtClean="0">
                <a:solidFill>
                  <a:schemeClr val="tx2"/>
                </a:solidFill>
                <a:latin typeface="+mj-lt"/>
                <a:ea typeface="+mj-ea"/>
                <a:cs typeface="+mj-cs"/>
              </a:rPr>
              <a:t>Submit </a:t>
            </a:r>
            <a:r>
              <a:rPr lang="en-US" dirty="0">
                <a:solidFill>
                  <a:schemeClr val="tx2"/>
                </a:solidFill>
                <a:latin typeface="+mj-lt"/>
                <a:ea typeface="+mj-ea"/>
                <a:cs typeface="+mj-cs"/>
              </a:rPr>
              <a:t>proposals well in advance before call closure</a:t>
            </a:r>
            <a:r>
              <a:rPr lang="en-US" dirty="0" smtClean="0">
                <a:solidFill>
                  <a:schemeClr val="tx2"/>
                </a:solidFill>
                <a:latin typeface="+mj-lt"/>
                <a:ea typeface="+mj-ea"/>
                <a:cs typeface="+mj-cs"/>
              </a:rPr>
              <a:t>.</a:t>
            </a:r>
            <a:endParaRPr lang="en-GB" dirty="0">
              <a:solidFill>
                <a:schemeClr val="tx2"/>
              </a:solidFill>
              <a:latin typeface="+mj-lt"/>
              <a:ea typeface="+mj-ea"/>
              <a:cs typeface="+mj-cs"/>
            </a:endParaRPr>
          </a:p>
          <a:p>
            <a:pPr marL="0" indent="0" algn="l">
              <a:buNone/>
            </a:pPr>
            <a:r>
              <a:rPr lang="en-US" dirty="0">
                <a:solidFill>
                  <a:schemeClr val="tx2"/>
                </a:solidFill>
                <a:latin typeface="+mj-lt"/>
                <a:ea typeface="+mj-ea"/>
                <a:cs typeface="+mj-cs"/>
              </a:rPr>
              <a:t>You can resubmit your proposal </a:t>
            </a:r>
            <a:r>
              <a:rPr lang="en-US" dirty="0" smtClean="0">
                <a:solidFill>
                  <a:schemeClr val="tx2"/>
                </a:solidFill>
                <a:latin typeface="+mj-lt"/>
                <a:ea typeface="+mj-ea"/>
                <a:cs typeface="+mj-cs"/>
              </a:rPr>
              <a:t>as needed </a:t>
            </a:r>
            <a:r>
              <a:rPr lang="en-US" dirty="0">
                <a:solidFill>
                  <a:schemeClr val="tx2"/>
                </a:solidFill>
                <a:latin typeface="+mj-lt"/>
                <a:ea typeface="+mj-ea"/>
                <a:cs typeface="+mj-cs"/>
              </a:rPr>
              <a:t>until the closure of the call.</a:t>
            </a:r>
          </a:p>
          <a:p>
            <a:pPr marL="0" indent="0" algn="l">
              <a:buNone/>
            </a:pPr>
            <a:r>
              <a:rPr lang="en-US" dirty="0" smtClean="0">
                <a:solidFill>
                  <a:schemeClr val="tx2"/>
                </a:solidFill>
                <a:latin typeface="+mj-lt"/>
                <a:ea typeface="+mj-ea"/>
                <a:cs typeface="+mj-cs"/>
              </a:rPr>
              <a:t>Once </a:t>
            </a:r>
            <a:r>
              <a:rPr lang="en-US" dirty="0">
                <a:solidFill>
                  <a:schemeClr val="tx2"/>
                </a:solidFill>
                <a:latin typeface="+mj-lt"/>
                <a:ea typeface="+mj-ea"/>
                <a:cs typeface="+mj-cs"/>
              </a:rPr>
              <a:t>the Call is closed, the last submitted version will be </a:t>
            </a:r>
            <a:r>
              <a:rPr lang="en-US" dirty="0" smtClean="0">
                <a:solidFill>
                  <a:schemeClr val="tx2"/>
                </a:solidFill>
                <a:latin typeface="+mj-lt"/>
                <a:ea typeface="+mj-ea"/>
                <a:cs typeface="+mj-cs"/>
              </a:rPr>
              <a:t>evaluated</a:t>
            </a:r>
            <a:endParaRPr lang="en-US" dirty="0">
              <a:solidFill>
                <a:schemeClr val="tx2"/>
              </a:solidFill>
              <a:latin typeface="+mj-lt"/>
              <a:ea typeface="+mj-ea"/>
              <a:cs typeface="+mj-cs"/>
            </a:endParaRPr>
          </a:p>
        </p:txBody>
      </p:sp>
      <p:sp>
        <p:nvSpPr>
          <p:cNvPr id="4" name="Title 3"/>
          <p:cNvSpPr>
            <a:spLocks noGrp="1"/>
          </p:cNvSpPr>
          <p:nvPr>
            <p:ph type="title"/>
          </p:nvPr>
        </p:nvSpPr>
        <p:spPr>
          <a:xfrm>
            <a:off x="945322" y="262075"/>
            <a:ext cx="10515600" cy="782357"/>
          </a:xfrm>
        </p:spPr>
        <p:txBody>
          <a:bodyPr/>
          <a:lstStyle/>
          <a:p>
            <a:r>
              <a:rPr lang="en-GB" sz="3600" b="1" dirty="0" smtClean="0"/>
              <a:t>Tips for proposal preparation (1)</a:t>
            </a:r>
            <a:endParaRPr lang="en-US" sz="3600" b="1"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869" y="333142"/>
            <a:ext cx="2771765" cy="159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57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603" y="1621367"/>
            <a:ext cx="7055135" cy="4093428"/>
          </a:xfrm>
          <a:prstGeom prst="rect">
            <a:avLst/>
          </a:prstGeom>
          <a:noFill/>
        </p:spPr>
        <p:txBody>
          <a:bodyPr wrap="square" rtlCol="0">
            <a:spAutoFit/>
          </a:bodyPr>
          <a:lstStyle/>
          <a:p>
            <a:pPr marL="342900" indent="-342900">
              <a:lnSpc>
                <a:spcPct val="250000"/>
              </a:lnSpc>
              <a:spcBef>
                <a:spcPts val="600"/>
              </a:spcBef>
              <a:spcAft>
                <a:spcPts val="600"/>
              </a:spcAft>
              <a:buFont typeface="+mj-lt"/>
              <a:buAutoNum type="arabicPeriod"/>
            </a:pPr>
            <a:r>
              <a:rPr lang="en-US" sz="1600" dirty="0" smtClean="0">
                <a:solidFill>
                  <a:srgbClr val="024EA2"/>
                </a:solidFill>
              </a:rPr>
              <a:t>Key features</a:t>
            </a:r>
          </a:p>
          <a:p>
            <a:pPr marL="342900" indent="-342900">
              <a:lnSpc>
                <a:spcPct val="250000"/>
              </a:lnSpc>
              <a:spcBef>
                <a:spcPts val="600"/>
              </a:spcBef>
              <a:spcAft>
                <a:spcPts val="600"/>
              </a:spcAft>
              <a:buFont typeface="+mj-lt"/>
              <a:buAutoNum type="arabicPeriod"/>
            </a:pPr>
            <a:r>
              <a:rPr lang="en-US" sz="2400" b="1" dirty="0" smtClean="0">
                <a:solidFill>
                  <a:srgbClr val="024EA2"/>
                </a:solidFill>
              </a:rPr>
              <a:t>Structure of </a:t>
            </a:r>
            <a:r>
              <a:rPr lang="en-US" sz="2400" b="1" dirty="0">
                <a:solidFill>
                  <a:srgbClr val="024EA2"/>
                </a:solidFill>
              </a:rPr>
              <a:t>the call + Q&amp;A</a:t>
            </a:r>
          </a:p>
          <a:p>
            <a:pPr marL="342900" indent="-342900">
              <a:lnSpc>
                <a:spcPct val="250000"/>
              </a:lnSpc>
              <a:spcBef>
                <a:spcPts val="600"/>
              </a:spcBef>
              <a:spcAft>
                <a:spcPts val="600"/>
              </a:spcAft>
              <a:buFont typeface="+mj-lt"/>
              <a:buAutoNum type="arabicPeriod"/>
            </a:pPr>
            <a:r>
              <a:rPr lang="en-US" sz="1600" dirty="0">
                <a:solidFill>
                  <a:srgbClr val="024EA2"/>
                </a:solidFill>
              </a:rPr>
              <a:t>MEDIA database - how generate your admissions + Q&amp;A</a:t>
            </a:r>
          </a:p>
          <a:p>
            <a:pPr marL="342900" indent="-342900">
              <a:lnSpc>
                <a:spcPct val="250000"/>
              </a:lnSpc>
              <a:spcBef>
                <a:spcPts val="600"/>
              </a:spcBef>
              <a:spcAft>
                <a:spcPts val="600"/>
              </a:spcAft>
              <a:buFont typeface="+mj-lt"/>
              <a:buAutoNum type="arabicPeriod"/>
            </a:pPr>
            <a:r>
              <a:rPr lang="en-US" sz="1600" dirty="0" smtClean="0">
                <a:solidFill>
                  <a:srgbClr val="024EA2"/>
                </a:solidFill>
              </a:rPr>
              <a:t>Introduction </a:t>
            </a:r>
            <a:r>
              <a:rPr lang="en-US" sz="1600" dirty="0">
                <a:solidFill>
                  <a:srgbClr val="024EA2"/>
                </a:solidFill>
              </a:rPr>
              <a:t>to the submission </a:t>
            </a:r>
            <a:r>
              <a:rPr lang="en-US" sz="1600" dirty="0" smtClean="0">
                <a:solidFill>
                  <a:srgbClr val="024EA2"/>
                </a:solidFill>
              </a:rPr>
              <a:t>system in e-Grants </a:t>
            </a:r>
            <a:r>
              <a:rPr lang="en-US" sz="1600" dirty="0">
                <a:solidFill>
                  <a:srgbClr val="024EA2"/>
                </a:solidFill>
              </a:rPr>
              <a:t>+ </a:t>
            </a:r>
            <a:r>
              <a:rPr lang="en-US" sz="1600" dirty="0" smtClean="0">
                <a:solidFill>
                  <a:srgbClr val="024EA2"/>
                </a:solidFill>
              </a:rPr>
              <a:t>Q&amp;A</a:t>
            </a:r>
          </a:p>
          <a:p>
            <a:pPr marL="342900" indent="-342900">
              <a:lnSpc>
                <a:spcPct val="250000"/>
              </a:lnSpc>
              <a:spcBef>
                <a:spcPts val="600"/>
              </a:spcBef>
              <a:spcAft>
                <a:spcPts val="600"/>
              </a:spcAft>
              <a:buFont typeface="+mj-lt"/>
              <a:buAutoNum type="arabicPeriod"/>
            </a:pPr>
            <a:r>
              <a:rPr lang="en-US" sz="1600" dirty="0" smtClean="0">
                <a:solidFill>
                  <a:srgbClr val="024EA2"/>
                </a:solidFill>
              </a:rPr>
              <a:t>Tips </a:t>
            </a:r>
            <a:r>
              <a:rPr lang="en-US" sz="1600" dirty="0">
                <a:solidFill>
                  <a:srgbClr val="024EA2"/>
                </a:solidFill>
              </a:rPr>
              <a:t>for proposal </a:t>
            </a:r>
            <a:r>
              <a:rPr lang="en-US" sz="1600" dirty="0" smtClean="0">
                <a:solidFill>
                  <a:srgbClr val="024EA2"/>
                </a:solidFill>
              </a:rPr>
              <a:t>preparation</a:t>
            </a:r>
            <a:endParaRPr lang="en-US" sz="1600" dirty="0">
              <a:solidFill>
                <a:srgbClr val="024EA2"/>
              </a:solidFill>
            </a:endParaRPr>
          </a:p>
        </p:txBody>
      </p:sp>
      <p:pic>
        <p:nvPicPr>
          <p:cNvPr id="4" name="Picture 3"/>
          <p:cNvPicPr>
            <a:picLocks noChangeAspect="1"/>
          </p:cNvPicPr>
          <p:nvPr/>
        </p:nvPicPr>
        <p:blipFill>
          <a:blip r:embed="rId3"/>
          <a:stretch>
            <a:fillRect/>
          </a:stretch>
        </p:blipFill>
        <p:spPr>
          <a:xfrm>
            <a:off x="7170947" y="2079277"/>
            <a:ext cx="4386344" cy="3531985"/>
          </a:xfrm>
          <a:prstGeom prst="rect">
            <a:avLst/>
          </a:prstGeom>
        </p:spPr>
      </p:pic>
      <p:sp>
        <p:nvSpPr>
          <p:cNvPr id="5" name="Right Arrow 4"/>
          <p:cNvSpPr/>
          <p:nvPr/>
        </p:nvSpPr>
        <p:spPr>
          <a:xfrm>
            <a:off x="232517" y="2961058"/>
            <a:ext cx="513918" cy="11857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p>
        </p:txBody>
      </p:sp>
      <p:pic>
        <p:nvPicPr>
          <p:cNvPr id="6" name="Picture 5"/>
          <p:cNvPicPr>
            <a:picLocks noChangeAspect="1"/>
          </p:cNvPicPr>
          <p:nvPr/>
        </p:nvPicPr>
        <p:blipFill>
          <a:blip r:embed="rId4"/>
          <a:stretch>
            <a:fillRect/>
          </a:stretch>
        </p:blipFill>
        <p:spPr>
          <a:xfrm>
            <a:off x="5520835" y="2554750"/>
            <a:ext cx="1045374" cy="812615"/>
          </a:xfrm>
          <a:prstGeom prst="rect">
            <a:avLst/>
          </a:prstGeom>
        </p:spPr>
      </p:pic>
      <p:pic>
        <p:nvPicPr>
          <p:cNvPr id="7" name="Picture 6"/>
          <p:cNvPicPr>
            <a:picLocks noChangeAspect="1"/>
          </p:cNvPicPr>
          <p:nvPr/>
        </p:nvPicPr>
        <p:blipFill rotWithShape="1">
          <a:blip r:embed="rId5"/>
          <a:srcRect t="22386" b="34819"/>
          <a:stretch/>
        </p:blipFill>
        <p:spPr>
          <a:xfrm>
            <a:off x="1152345" y="250166"/>
            <a:ext cx="4394440" cy="1199072"/>
          </a:xfrm>
          <a:prstGeom prst="rect">
            <a:avLst/>
          </a:prstGeom>
        </p:spPr>
      </p:pic>
    </p:spTree>
    <p:extLst>
      <p:ext uri="{BB962C8B-B14F-4D97-AF65-F5344CB8AC3E}">
        <p14:creationId xmlns:p14="http://schemas.microsoft.com/office/powerpoint/2010/main" val="7879731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860795"/>
            <a:ext cx="10295376" cy="3881904"/>
          </a:xfrm>
        </p:spPr>
        <p:txBody>
          <a:bodyPr/>
          <a:lstStyle/>
          <a:p>
            <a:pPr marL="0" indent="0">
              <a:buNone/>
            </a:pPr>
            <a:r>
              <a:rPr lang="en-US" dirty="0">
                <a:solidFill>
                  <a:schemeClr val="tx2"/>
                </a:solidFill>
                <a:latin typeface="+mj-lt"/>
                <a:ea typeface="+mj-ea"/>
                <a:cs typeface="+mj-cs"/>
              </a:rPr>
              <a:t>One PIC number = one application </a:t>
            </a:r>
            <a:r>
              <a:rPr lang="en-US" b="1" dirty="0">
                <a:solidFill>
                  <a:schemeClr val="tx2"/>
                </a:solidFill>
                <a:latin typeface="+mj-lt"/>
                <a:ea typeface="+mj-ea"/>
                <a:cs typeface="+mj-cs"/>
              </a:rPr>
              <a:t>even </a:t>
            </a:r>
            <a:r>
              <a:rPr lang="en-US" dirty="0">
                <a:solidFill>
                  <a:schemeClr val="tx2"/>
                </a:solidFill>
                <a:latin typeface="+mj-lt"/>
                <a:ea typeface="+mj-ea"/>
                <a:cs typeface="+mj-cs"/>
              </a:rPr>
              <a:t>if you cover more than one territory (NB: the national authority still has to certify your admissions for each country separately</a:t>
            </a:r>
            <a:r>
              <a:rPr lang="en-US" dirty="0" smtClean="0">
                <a:solidFill>
                  <a:schemeClr val="tx2"/>
                </a:solidFill>
                <a:latin typeface="+mj-lt"/>
                <a:ea typeface="+mj-ea"/>
                <a:cs typeface="+mj-cs"/>
              </a:rPr>
              <a:t>)</a:t>
            </a:r>
          </a:p>
          <a:p>
            <a:pPr marL="0" indent="0">
              <a:buNone/>
            </a:pPr>
            <a:r>
              <a:rPr lang="en-US" dirty="0" smtClean="0">
                <a:solidFill>
                  <a:schemeClr val="tx2"/>
                </a:solidFill>
                <a:latin typeface="+mj-lt"/>
                <a:ea typeface="+mj-ea"/>
                <a:cs typeface="+mj-cs"/>
              </a:rPr>
              <a:t>Certification of admissions – single annex, separate worksheets per national authority (upload as pdf)</a:t>
            </a:r>
          </a:p>
          <a:p>
            <a:pPr marL="0" indent="0">
              <a:buNone/>
            </a:pPr>
            <a:r>
              <a:rPr lang="en-US" dirty="0" smtClean="0">
                <a:solidFill>
                  <a:schemeClr val="tx2"/>
                </a:solidFill>
                <a:latin typeface="+mj-lt"/>
                <a:ea typeface="+mj-ea"/>
                <a:cs typeface="+mj-cs"/>
              </a:rPr>
              <a:t>The annex called ‘Info on Independence and Ownership/Control’ is the former ‘shareholding attestation’ annex (upload in excel format)</a:t>
            </a:r>
          </a:p>
          <a:p>
            <a:pPr marL="0" indent="0">
              <a:buNone/>
            </a:pPr>
            <a:r>
              <a:rPr lang="en-US" dirty="0" smtClean="0">
                <a:solidFill>
                  <a:schemeClr val="tx2"/>
                </a:solidFill>
                <a:latin typeface="+mj-lt"/>
                <a:ea typeface="+mj-ea"/>
                <a:cs typeface="+mj-cs"/>
              </a:rPr>
              <a:t>You </a:t>
            </a:r>
            <a:r>
              <a:rPr lang="en-US" dirty="0">
                <a:solidFill>
                  <a:schemeClr val="tx2"/>
                </a:solidFill>
                <a:latin typeface="+mj-lt"/>
                <a:ea typeface="+mj-ea"/>
                <a:cs typeface="+mj-cs"/>
              </a:rPr>
              <a:t>need to re-name your annexes (remove brackets) before uploading</a:t>
            </a:r>
          </a:p>
          <a:p>
            <a:pPr marL="0" indent="0">
              <a:buNone/>
            </a:pPr>
            <a:endParaRPr lang="en-US" dirty="0">
              <a:solidFill>
                <a:schemeClr val="tx2"/>
              </a:solidFill>
              <a:latin typeface="+mj-lt"/>
              <a:ea typeface="+mj-ea"/>
              <a:cs typeface="+mj-cs"/>
            </a:endParaRPr>
          </a:p>
        </p:txBody>
      </p:sp>
      <p:sp>
        <p:nvSpPr>
          <p:cNvPr id="3" name="Title 2"/>
          <p:cNvSpPr>
            <a:spLocks noGrp="1"/>
          </p:cNvSpPr>
          <p:nvPr>
            <p:ph type="title"/>
          </p:nvPr>
        </p:nvSpPr>
        <p:spPr/>
        <p:txBody>
          <a:bodyPr/>
          <a:lstStyle/>
          <a:p>
            <a:r>
              <a:rPr lang="en-US" sz="3600" b="1" dirty="0" smtClean="0"/>
              <a:t>Tips for proposal preparation (2)</a:t>
            </a:r>
            <a:endParaRPr lang="en-US" sz="3600" b="1"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869" y="333143"/>
            <a:ext cx="2458229" cy="141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373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4461" y="1613962"/>
            <a:ext cx="9795777" cy="4445259"/>
          </a:xfrm>
        </p:spPr>
        <p:txBody>
          <a:bodyPr/>
          <a:lstStyle/>
          <a:p>
            <a:pPr marL="0" indent="0">
              <a:buNone/>
            </a:pPr>
            <a:r>
              <a:rPr lang="en-US" sz="3200" u="sng" dirty="0" smtClean="0">
                <a:solidFill>
                  <a:schemeClr val="tx2"/>
                </a:solidFill>
                <a:latin typeface="+mj-lt"/>
                <a:ea typeface="+mj-ea"/>
                <a:cs typeface="+mj-cs"/>
              </a:rPr>
              <a:t>Budget</a:t>
            </a:r>
          </a:p>
          <a:p>
            <a:r>
              <a:rPr lang="en-US" dirty="0" smtClean="0">
                <a:solidFill>
                  <a:schemeClr val="tx2"/>
                </a:solidFill>
                <a:latin typeface="+mj-lt"/>
                <a:ea typeface="+mj-ea"/>
                <a:cs typeface="+mj-cs"/>
              </a:rPr>
              <a:t>Use budget category ‘purchase costs – other goods, works and services’ only</a:t>
            </a:r>
          </a:p>
          <a:p>
            <a:r>
              <a:rPr lang="en-US" dirty="0" smtClean="0">
                <a:solidFill>
                  <a:schemeClr val="tx2"/>
                </a:solidFill>
                <a:latin typeface="+mj-lt"/>
                <a:ea typeface="+mj-ea"/>
                <a:cs typeface="+mj-cs"/>
              </a:rPr>
              <a:t>Indirect costs (7%) added automatically to your costs</a:t>
            </a:r>
          </a:p>
          <a:p>
            <a:r>
              <a:rPr lang="en-US" dirty="0" smtClean="0">
                <a:solidFill>
                  <a:schemeClr val="tx2"/>
                </a:solidFill>
                <a:latin typeface="+mj-lt"/>
                <a:ea typeface="+mj-ea"/>
                <a:cs typeface="+mj-cs"/>
              </a:rPr>
              <a:t>‘Requested EU contribution’ = estimated grant in MEDIA DB</a:t>
            </a:r>
          </a:p>
          <a:p>
            <a:pPr marL="0" indent="0">
              <a:buNone/>
            </a:pPr>
            <a:r>
              <a:rPr lang="en-US" dirty="0" smtClean="0">
                <a:solidFill>
                  <a:schemeClr val="tx2"/>
                </a:solidFill>
                <a:latin typeface="+mj-lt"/>
                <a:ea typeface="+mj-ea"/>
                <a:cs typeface="+mj-cs"/>
              </a:rPr>
              <a:t>Calculate the amount corresponding to 70% of direct + indirect costs to match your requested EU contribution</a:t>
            </a:r>
          </a:p>
          <a:p>
            <a:pPr marL="0" indent="0">
              <a:buNone/>
            </a:pPr>
            <a:r>
              <a:rPr lang="en-US" dirty="0" smtClean="0">
                <a:solidFill>
                  <a:schemeClr val="tx2"/>
                </a:solidFill>
                <a:latin typeface="+mj-lt"/>
                <a:ea typeface="+mj-ea"/>
                <a:cs typeface="+mj-cs"/>
              </a:rPr>
              <a:t>Determine the amount of direct costs in light of this </a:t>
            </a:r>
          </a:p>
          <a:p>
            <a:pPr marL="0" indent="0">
              <a:buNone/>
            </a:pPr>
            <a:endParaRPr lang="en-US" dirty="0">
              <a:solidFill>
                <a:schemeClr val="tx2"/>
              </a:solidFill>
              <a:latin typeface="+mj-lt"/>
              <a:ea typeface="+mj-ea"/>
              <a:cs typeface="+mj-cs"/>
            </a:endParaRPr>
          </a:p>
        </p:txBody>
      </p:sp>
      <p:sp>
        <p:nvSpPr>
          <p:cNvPr id="3" name="Title 2"/>
          <p:cNvSpPr>
            <a:spLocks noGrp="1"/>
          </p:cNvSpPr>
          <p:nvPr>
            <p:ph type="title"/>
          </p:nvPr>
        </p:nvSpPr>
        <p:spPr>
          <a:xfrm>
            <a:off x="970722" y="208722"/>
            <a:ext cx="10515600" cy="874643"/>
          </a:xfrm>
        </p:spPr>
        <p:txBody>
          <a:bodyPr/>
          <a:lstStyle/>
          <a:p>
            <a:r>
              <a:rPr lang="en-US" sz="3600" b="1" dirty="0" smtClean="0"/>
              <a:t>Tips for proposal preparation (3)</a:t>
            </a:r>
            <a:endParaRPr lang="en-US" sz="3600" b="1"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254" y="497045"/>
            <a:ext cx="2285701" cy="131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130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894248"/>
            <a:ext cx="9477430" cy="4166964"/>
          </a:xfrm>
        </p:spPr>
        <p:txBody>
          <a:bodyPr/>
          <a:lstStyle/>
          <a:p>
            <a:pPr marL="0" indent="0">
              <a:buNone/>
            </a:pPr>
            <a:r>
              <a:rPr lang="en-US" sz="2800" u="sng" dirty="0" smtClean="0">
                <a:solidFill>
                  <a:schemeClr val="tx2"/>
                </a:solidFill>
                <a:latin typeface="+mj-lt"/>
                <a:ea typeface="+mj-ea"/>
                <a:cs typeface="+mj-cs"/>
              </a:rPr>
              <a:t>Part B: technical description</a:t>
            </a:r>
          </a:p>
          <a:p>
            <a:r>
              <a:rPr lang="en-US" dirty="0">
                <a:solidFill>
                  <a:schemeClr val="tx2"/>
                </a:solidFill>
                <a:latin typeface="+mj-lt"/>
                <a:ea typeface="+mj-ea"/>
                <a:cs typeface="+mj-cs"/>
              </a:rPr>
              <a:t>p</a:t>
            </a:r>
            <a:r>
              <a:rPr lang="en-US" dirty="0" smtClean="0">
                <a:solidFill>
                  <a:schemeClr val="tx2"/>
                </a:solidFill>
                <a:latin typeface="+mj-lt"/>
                <a:ea typeface="+mj-ea"/>
                <a:cs typeface="+mj-cs"/>
              </a:rPr>
              <a:t>roject summary = abstract (part A)</a:t>
            </a:r>
          </a:p>
          <a:p>
            <a:r>
              <a:rPr lang="en-US" dirty="0">
                <a:solidFill>
                  <a:schemeClr val="tx2"/>
                </a:solidFill>
                <a:latin typeface="+mj-lt"/>
                <a:ea typeface="+mj-ea"/>
                <a:cs typeface="+mj-cs"/>
              </a:rPr>
              <a:t>p</a:t>
            </a:r>
            <a:r>
              <a:rPr lang="en-US" dirty="0" smtClean="0">
                <a:solidFill>
                  <a:schemeClr val="tx2"/>
                </a:solidFill>
                <a:latin typeface="+mj-lt"/>
                <a:ea typeface="+mj-ea"/>
                <a:cs typeface="+mj-cs"/>
              </a:rPr>
              <a:t>arts 1 – 4 = two questions to answer (leave the rest blank) – 1.1 background &amp; general objectives and 4.2 project team</a:t>
            </a:r>
          </a:p>
          <a:p>
            <a:r>
              <a:rPr lang="en-US" dirty="0">
                <a:solidFill>
                  <a:schemeClr val="tx2"/>
                </a:solidFill>
                <a:latin typeface="+mj-lt"/>
                <a:ea typeface="+mj-ea"/>
                <a:cs typeface="+mj-cs"/>
              </a:rPr>
              <a:t>w</a:t>
            </a:r>
            <a:r>
              <a:rPr lang="en-US" dirty="0" smtClean="0">
                <a:solidFill>
                  <a:schemeClr val="tx2"/>
                </a:solidFill>
                <a:latin typeface="+mj-lt"/>
                <a:ea typeface="+mj-ea"/>
                <a:cs typeface="+mj-cs"/>
              </a:rPr>
              <a:t>ork plan &amp; work packages = only one WP (corresponding to the ‘reinvestment strategy’)</a:t>
            </a:r>
          </a:p>
          <a:p>
            <a:pPr marL="0" indent="0">
              <a:buNone/>
            </a:pPr>
            <a:endParaRPr lang="en-US" sz="3600" dirty="0" smtClean="0">
              <a:solidFill>
                <a:schemeClr val="tx2"/>
              </a:solidFill>
              <a:latin typeface="+mj-lt"/>
              <a:ea typeface="+mj-ea"/>
              <a:cs typeface="+mj-cs"/>
            </a:endParaRPr>
          </a:p>
          <a:p>
            <a:pPr marL="0" indent="0">
              <a:buNone/>
            </a:pPr>
            <a:endParaRPr lang="en-US" sz="2800" dirty="0">
              <a:solidFill>
                <a:schemeClr val="tx2"/>
              </a:solidFill>
              <a:latin typeface="+mj-lt"/>
              <a:ea typeface="+mj-ea"/>
              <a:cs typeface="+mj-cs"/>
            </a:endParaRPr>
          </a:p>
        </p:txBody>
      </p:sp>
      <p:sp>
        <p:nvSpPr>
          <p:cNvPr id="3" name="Title 2"/>
          <p:cNvSpPr>
            <a:spLocks noGrp="1"/>
          </p:cNvSpPr>
          <p:nvPr>
            <p:ph type="title"/>
          </p:nvPr>
        </p:nvSpPr>
        <p:spPr/>
        <p:txBody>
          <a:bodyPr/>
          <a:lstStyle/>
          <a:p>
            <a:r>
              <a:rPr lang="en-US" sz="3600" b="1" dirty="0" smtClean="0"/>
              <a:t>Tips for proposal preparation (4)</a:t>
            </a:r>
            <a:endParaRPr lang="en-US" sz="3600" b="1"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254" y="497045"/>
            <a:ext cx="2285701" cy="131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872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876996"/>
            <a:ext cx="9805233" cy="4166964"/>
          </a:xfrm>
        </p:spPr>
        <p:txBody>
          <a:bodyPr/>
          <a:lstStyle/>
          <a:p>
            <a:pPr marL="0" indent="0">
              <a:buNone/>
            </a:pPr>
            <a:r>
              <a:rPr lang="en-US" sz="2800" u="sng" dirty="0" smtClean="0">
                <a:solidFill>
                  <a:schemeClr val="tx2"/>
                </a:solidFill>
                <a:latin typeface="+mj-lt"/>
                <a:ea typeface="+mj-ea"/>
                <a:cs typeface="+mj-cs"/>
              </a:rPr>
              <a:t>MEDIA database</a:t>
            </a:r>
          </a:p>
          <a:p>
            <a:r>
              <a:rPr lang="en-US" sz="2800" dirty="0" smtClean="0">
                <a:solidFill>
                  <a:schemeClr val="tx2"/>
                </a:solidFill>
                <a:latin typeface="+mj-lt"/>
                <a:ea typeface="+mj-ea"/>
                <a:cs typeface="+mj-cs"/>
              </a:rPr>
              <a:t>Study eligibility criteria to ensure maximum accuracy of estimated grant (copyright year, nationality of film, etc.)</a:t>
            </a:r>
          </a:p>
          <a:p>
            <a:r>
              <a:rPr lang="en-US" sz="2800" dirty="0" smtClean="0">
                <a:solidFill>
                  <a:schemeClr val="tx2"/>
                </a:solidFill>
                <a:latin typeface="+mj-lt"/>
                <a:ea typeface="+mj-ea"/>
                <a:cs typeface="+mj-cs"/>
              </a:rPr>
              <a:t>Ensure that year and territory are filled in before adding films</a:t>
            </a:r>
          </a:p>
          <a:p>
            <a:r>
              <a:rPr lang="en-US" sz="2800" dirty="0" smtClean="0">
                <a:solidFill>
                  <a:schemeClr val="tx2"/>
                </a:solidFill>
                <a:latin typeface="+mj-lt"/>
                <a:ea typeface="+mj-ea"/>
                <a:cs typeface="+mj-cs"/>
              </a:rPr>
              <a:t>‘Edit’ available even after ‘submission’</a:t>
            </a:r>
          </a:p>
          <a:p>
            <a:pPr marL="0" indent="0">
              <a:buNone/>
            </a:pPr>
            <a:endParaRPr lang="en-US" sz="2800" dirty="0">
              <a:solidFill>
                <a:schemeClr val="tx2"/>
              </a:solidFill>
              <a:latin typeface="+mj-lt"/>
              <a:ea typeface="+mj-ea"/>
              <a:cs typeface="+mj-cs"/>
            </a:endParaRPr>
          </a:p>
        </p:txBody>
      </p:sp>
      <p:sp>
        <p:nvSpPr>
          <p:cNvPr id="3" name="Title 2"/>
          <p:cNvSpPr>
            <a:spLocks noGrp="1"/>
          </p:cNvSpPr>
          <p:nvPr>
            <p:ph type="title"/>
          </p:nvPr>
        </p:nvSpPr>
        <p:spPr/>
        <p:txBody>
          <a:bodyPr/>
          <a:lstStyle/>
          <a:p>
            <a:r>
              <a:rPr lang="en-US" sz="3600" b="1" dirty="0" smtClean="0"/>
              <a:t>Tips for proposal preparation (5)</a:t>
            </a:r>
            <a:endParaRPr lang="en-US" sz="3600" b="1"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8254" y="497045"/>
            <a:ext cx="2285701" cy="131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604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24" y="546653"/>
            <a:ext cx="10617698" cy="4194312"/>
          </a:xfrm>
        </p:spPr>
        <p:txBody>
          <a:bodyPr/>
          <a:lstStyle/>
          <a:p>
            <a:r>
              <a:rPr lang="en-IE" sz="4800" b="1" dirty="0" smtClean="0"/>
              <a:t>Thank you</a:t>
            </a:r>
            <a:r>
              <a:rPr lang="en-US" altLang="en-US" sz="4800" b="1" dirty="0" smtClean="0">
                <a:latin typeface="Sans serif"/>
              </a:rPr>
              <a:t> for your attention!</a:t>
            </a:r>
            <a:br>
              <a:rPr lang="en-US" altLang="en-US" sz="4800" b="1" dirty="0" smtClean="0">
                <a:latin typeface="Sans serif"/>
              </a:rPr>
            </a:br>
            <a:r>
              <a:rPr lang="en-US" altLang="en-US" sz="4800" b="1" dirty="0">
                <a:latin typeface="Sans serif"/>
              </a:rPr>
              <a:t/>
            </a:r>
            <a:br>
              <a:rPr lang="en-US" altLang="en-US" sz="4800" b="1" dirty="0">
                <a:latin typeface="Sans serif"/>
              </a:rPr>
            </a:br>
            <a:r>
              <a:rPr lang="fr-BE" altLang="en-US" dirty="0" smtClean="0">
                <a:latin typeface="Sans serif"/>
              </a:rPr>
              <a:t/>
            </a:r>
            <a:br>
              <a:rPr lang="fr-BE" altLang="en-US" dirty="0" smtClean="0">
                <a:latin typeface="Sans serif"/>
              </a:rPr>
            </a:br>
            <a:r>
              <a:rPr lang="en-US" altLang="en-US" sz="2400" dirty="0" smtClean="0">
                <a:latin typeface="Sans serif"/>
              </a:rPr>
              <a:t>Contact</a:t>
            </a:r>
            <a:r>
              <a:rPr lang="en-US" altLang="en-US" sz="2400" dirty="0">
                <a:latin typeface="Sans serif"/>
              </a:rPr>
              <a:t>:</a:t>
            </a:r>
            <a:r>
              <a:rPr lang="fr-BE" altLang="en-US" sz="2400" dirty="0">
                <a:latin typeface="Sans serif"/>
              </a:rPr>
              <a:t/>
            </a:r>
            <a:br>
              <a:rPr lang="fr-BE" altLang="en-US" sz="2400" dirty="0">
                <a:latin typeface="Sans serif"/>
              </a:rPr>
            </a:br>
            <a:r>
              <a:rPr lang="fr-BE" altLang="en-US" sz="2400" b="1" dirty="0">
                <a:latin typeface="Sans serif"/>
              </a:rPr>
              <a:t>for questions about the call </a:t>
            </a:r>
            <a:r>
              <a:rPr lang="fr-BE" altLang="en-US" sz="2400" b="1" dirty="0" smtClean="0">
                <a:latin typeface="Sans serif"/>
              </a:rPr>
              <a:t/>
            </a:r>
            <a:br>
              <a:rPr lang="fr-BE" altLang="en-US" sz="2400" b="1" dirty="0" smtClean="0">
                <a:latin typeface="Sans serif"/>
              </a:rPr>
            </a:br>
            <a:r>
              <a:rPr lang="fr-BE" altLang="en-US" sz="2400" dirty="0" smtClean="0">
                <a:latin typeface="Sans serif"/>
                <a:hlinkClick r:id="rId3"/>
              </a:rPr>
              <a:t>EACEA-FILM-DISTRIBUTION@ec.europa.eu</a:t>
            </a:r>
            <a:r>
              <a:rPr lang="fr-BE" altLang="en-US" sz="2400" dirty="0" smtClean="0">
                <a:latin typeface="Sans serif"/>
              </a:rPr>
              <a:t/>
            </a:r>
            <a:br>
              <a:rPr lang="fr-BE" altLang="en-US" sz="2400" dirty="0" smtClean="0">
                <a:latin typeface="Sans serif"/>
              </a:rPr>
            </a:br>
            <a:r>
              <a:rPr lang="fr-BE" altLang="en-US" sz="2400" b="1" dirty="0" smtClean="0">
                <a:latin typeface="Sans serif"/>
              </a:rPr>
              <a:t>for questions about the MEDIA </a:t>
            </a:r>
            <a:r>
              <a:rPr lang="fr-BE" altLang="en-US" sz="2400" b="1" dirty="0" err="1" smtClean="0">
                <a:latin typeface="Sans serif"/>
              </a:rPr>
              <a:t>database</a:t>
            </a:r>
            <a:r>
              <a:rPr lang="fr-BE" altLang="en-US" sz="2400" b="1" dirty="0" smtClean="0">
                <a:latin typeface="Sans serif"/>
              </a:rPr>
              <a:t/>
            </a:r>
            <a:br>
              <a:rPr lang="fr-BE" altLang="en-US" sz="2400" b="1" dirty="0" smtClean="0">
                <a:latin typeface="Sans serif"/>
              </a:rPr>
            </a:br>
            <a:r>
              <a:rPr lang="fr-BE" altLang="en-US" sz="2400" dirty="0" smtClean="0">
                <a:latin typeface="Sans serif"/>
                <a:hlinkClick r:id="rId4"/>
              </a:rPr>
              <a:t>EACEA-MEDIA-DB@ec.europa.eu</a:t>
            </a:r>
            <a:r>
              <a:rPr lang="fr-BE" altLang="en-US" sz="2400" dirty="0" smtClean="0">
                <a:latin typeface="Sans serif"/>
              </a:rPr>
              <a:t/>
            </a:r>
            <a:br>
              <a:rPr lang="fr-BE" altLang="en-US" sz="2400" dirty="0" smtClean="0">
                <a:latin typeface="Sans serif"/>
              </a:rPr>
            </a:br>
            <a:r>
              <a:rPr lang="fr-BE" altLang="en-US" sz="2400" b="1" dirty="0" smtClean="0">
                <a:latin typeface="Sans serif"/>
              </a:rPr>
              <a:t>for IT support</a:t>
            </a:r>
            <a:r>
              <a:rPr lang="fr-BE" altLang="en-US" sz="2400" dirty="0" smtClean="0">
                <a:latin typeface="Sans serif"/>
              </a:rPr>
              <a:t/>
            </a:r>
            <a:br>
              <a:rPr lang="fr-BE" altLang="en-US" sz="2400" dirty="0" smtClean="0">
                <a:latin typeface="Sans serif"/>
              </a:rPr>
            </a:br>
            <a:r>
              <a:rPr lang="en-GB" sz="1800" u="sng" dirty="0">
                <a:hlinkClick r:id="rId5"/>
              </a:rPr>
              <a:t>https://ec.europa.eu/info/funding-tenders/opportunities/portal/screen/support/helpdesks/contact-form</a:t>
            </a:r>
            <a:r>
              <a:rPr lang="fr-BE" altLang="en-US" sz="1600" dirty="0" smtClean="0">
                <a:latin typeface="Sans serif"/>
              </a:rPr>
              <a:t/>
            </a:r>
            <a:br>
              <a:rPr lang="fr-BE" altLang="en-US" sz="1600" dirty="0" smtClean="0">
                <a:latin typeface="Sans serif"/>
              </a:rPr>
            </a:br>
            <a:endParaRPr lang="en-GB" sz="1600" dirty="0"/>
          </a:p>
        </p:txBody>
      </p:sp>
      <p:sp>
        <p:nvSpPr>
          <p:cNvPr id="3" name="Subtitle 2"/>
          <p:cNvSpPr>
            <a:spLocks noGrp="1"/>
          </p:cNvSpPr>
          <p:nvPr>
            <p:ph type="subTitle" idx="4294967295"/>
          </p:nvPr>
        </p:nvSpPr>
        <p:spPr>
          <a:xfrm>
            <a:off x="0" y="4670425"/>
            <a:ext cx="8942388" cy="1854200"/>
          </a:xfrm>
        </p:spPr>
        <p:txBody>
          <a:bodyPr wrap="square" anchor="b" anchorCtr="0"/>
          <a:lstStyle/>
          <a:p>
            <a:r>
              <a:rPr lang="en-US" sz="1050" b="1" dirty="0"/>
              <a:t>© European Union 2021</a:t>
            </a:r>
          </a:p>
          <a:p>
            <a:r>
              <a:rPr lang="en-US" sz="1050" dirty="0"/>
              <a:t>Unless otherwise noted the reuse of this presentation is </a:t>
            </a:r>
            <a:r>
              <a:rPr lang="en-US" sz="1050" dirty="0" err="1"/>
              <a:t>authorised</a:t>
            </a:r>
            <a:r>
              <a:rPr lang="en-US" sz="1050" dirty="0"/>
              <a:t> under the </a:t>
            </a:r>
            <a:r>
              <a:rPr lang="en-US" sz="1050" dirty="0">
                <a:hlinkClick r:id="rId6"/>
              </a:rPr>
              <a:t>CC BY 4.0 </a:t>
            </a:r>
            <a:r>
              <a:rPr lang="en-US" sz="1050" dirty="0"/>
              <a:t>license. For any use or reproduction of elements that are not owned by the EU, permission may need to be sought directly from the respective right holders.</a:t>
            </a:r>
          </a:p>
          <a:p>
            <a:r>
              <a:rPr lang="en-US" sz="1050" dirty="0" smtClean="0"/>
              <a:t>Slide 5, 24 and 38,  </a:t>
            </a:r>
            <a:r>
              <a:rPr lang="en-US" sz="1050" dirty="0"/>
              <a:t>source: pixabay.com</a:t>
            </a:r>
            <a:endParaRPr lang="en-GB" sz="1050"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524" y="4882957"/>
            <a:ext cx="1023496" cy="358097"/>
          </a:xfrm>
          <a:prstGeom prst="rect">
            <a:avLst/>
          </a:prstGeom>
        </p:spPr>
      </p:pic>
      <p:pic>
        <p:nvPicPr>
          <p:cNvPr id="4" name="Picture 3"/>
          <p:cNvPicPr>
            <a:picLocks noChangeAspect="1"/>
          </p:cNvPicPr>
          <p:nvPr/>
        </p:nvPicPr>
        <p:blipFill>
          <a:blip r:embed="rId8"/>
          <a:stretch>
            <a:fillRect/>
          </a:stretch>
        </p:blipFill>
        <p:spPr>
          <a:xfrm>
            <a:off x="8158611" y="1925073"/>
            <a:ext cx="2927954" cy="1923384"/>
          </a:xfrm>
          <a:prstGeom prst="rect">
            <a:avLst/>
          </a:prstGeom>
        </p:spPr>
      </p:pic>
    </p:spTree>
    <p:extLst>
      <p:ext uri="{BB962C8B-B14F-4D97-AF65-F5344CB8AC3E}">
        <p14:creationId xmlns:p14="http://schemas.microsoft.com/office/powerpoint/2010/main" val="15017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29081" y="2214211"/>
            <a:ext cx="3162919" cy="3162919"/>
          </a:xfrm>
          <a:prstGeom prst="rect">
            <a:avLst/>
          </a:prstGeom>
        </p:spPr>
      </p:pic>
      <p:sp>
        <p:nvSpPr>
          <p:cNvPr id="2" name="Content Placeholder 1"/>
          <p:cNvSpPr>
            <a:spLocks noGrp="1"/>
          </p:cNvSpPr>
          <p:nvPr>
            <p:ph idx="1"/>
          </p:nvPr>
        </p:nvSpPr>
        <p:spPr>
          <a:xfrm>
            <a:off x="970722" y="1747931"/>
            <a:ext cx="9560221" cy="4055724"/>
          </a:xfrm>
        </p:spPr>
        <p:txBody>
          <a:bodyPr/>
          <a:lstStyle/>
          <a:p>
            <a:pPr marL="0" indent="0">
              <a:buNone/>
            </a:pPr>
            <a:r>
              <a:rPr lang="en-US" sz="2200" b="1" kern="0" dirty="0" smtClean="0">
                <a:solidFill>
                  <a:srgbClr val="034EA2"/>
                </a:solidFill>
              </a:rPr>
              <a:t>Eligible </a:t>
            </a:r>
            <a:r>
              <a:rPr lang="en-US" sz="2200" b="1" kern="0" dirty="0">
                <a:solidFill>
                  <a:srgbClr val="034EA2"/>
                </a:solidFill>
              </a:rPr>
              <a:t>participants </a:t>
            </a:r>
            <a:r>
              <a:rPr lang="en-US" sz="2200" kern="0" dirty="0">
                <a:solidFill>
                  <a:srgbClr val="034EA2"/>
                </a:solidFill>
              </a:rPr>
              <a:t>– no changes </a:t>
            </a:r>
            <a:r>
              <a:rPr lang="en-US" sz="2200" kern="0" dirty="0" smtClean="0">
                <a:solidFill>
                  <a:srgbClr val="034EA2"/>
                </a:solidFill>
              </a:rPr>
              <a:t>compared to Automatic scheme</a:t>
            </a:r>
          </a:p>
          <a:p>
            <a:pPr marL="0" indent="0">
              <a:buNone/>
            </a:pPr>
            <a:r>
              <a:rPr lang="en-US" sz="2200" b="1" kern="0" dirty="0" smtClean="0">
                <a:solidFill>
                  <a:srgbClr val="034EA2"/>
                </a:solidFill>
              </a:rPr>
              <a:t>Eligible films </a:t>
            </a:r>
            <a:r>
              <a:rPr lang="en-US" sz="2200" kern="0" dirty="0" smtClean="0">
                <a:solidFill>
                  <a:srgbClr val="034EA2"/>
                </a:solidFill>
              </a:rPr>
              <a:t>– no changes compared to Automatic scheme</a:t>
            </a:r>
          </a:p>
          <a:p>
            <a:pPr>
              <a:buFont typeface="Wingdings" panose="05000000000000000000" pitchFamily="2" charset="2"/>
              <a:buChar char="Ø"/>
            </a:pPr>
            <a:r>
              <a:rPr lang="en-US" sz="2200" kern="0" dirty="0" smtClean="0">
                <a:solidFill>
                  <a:srgbClr val="034EA2"/>
                </a:solidFill>
              </a:rPr>
              <a:t>New MEDIA database (check the step-by-step guide)</a:t>
            </a:r>
          </a:p>
          <a:p>
            <a:pPr marL="0" indent="0">
              <a:buNone/>
            </a:pPr>
            <a:r>
              <a:rPr lang="en-US" sz="2200" b="1" kern="0" dirty="0">
                <a:solidFill>
                  <a:srgbClr val="034EA2"/>
                </a:solidFill>
              </a:rPr>
              <a:t>Eligible </a:t>
            </a:r>
            <a:r>
              <a:rPr lang="en-US" sz="2200" b="1" kern="0" dirty="0" smtClean="0">
                <a:solidFill>
                  <a:srgbClr val="034EA2"/>
                </a:solidFill>
              </a:rPr>
              <a:t>admissions</a:t>
            </a:r>
            <a:endParaRPr lang="en-US" sz="2200" kern="0" dirty="0" smtClean="0">
              <a:solidFill>
                <a:srgbClr val="034EA2"/>
              </a:solidFill>
            </a:endParaRPr>
          </a:p>
          <a:p>
            <a:pPr>
              <a:buFont typeface="Wingdings" panose="05000000000000000000" pitchFamily="2" charset="2"/>
              <a:buChar char="Ø"/>
            </a:pPr>
            <a:r>
              <a:rPr lang="en-US" sz="2200" kern="0" dirty="0" smtClean="0">
                <a:solidFill>
                  <a:srgbClr val="034EA2"/>
                </a:solidFill>
              </a:rPr>
              <a:t>admissions achieved between 2018 and 2021 (copyright n-3)</a:t>
            </a:r>
          </a:p>
          <a:p>
            <a:pPr>
              <a:buFont typeface="Wingdings" panose="05000000000000000000" pitchFamily="2" charset="2"/>
              <a:buChar char="Ø"/>
            </a:pPr>
            <a:r>
              <a:rPr lang="en-US" sz="2200" kern="0" dirty="0">
                <a:solidFill>
                  <a:srgbClr val="034EA2"/>
                </a:solidFill>
              </a:rPr>
              <a:t>e</a:t>
            </a:r>
            <a:r>
              <a:rPr lang="en-US" sz="2200" kern="0" dirty="0" smtClean="0">
                <a:solidFill>
                  <a:srgbClr val="034EA2"/>
                </a:solidFill>
              </a:rPr>
              <a:t>-ticket admissions eligible if they are certified</a:t>
            </a:r>
          </a:p>
          <a:p>
            <a:pPr>
              <a:buFont typeface="Wingdings" panose="05000000000000000000" pitchFamily="2" charset="2"/>
              <a:buChar char="Ø"/>
            </a:pPr>
            <a:r>
              <a:rPr lang="en-US" sz="2200" kern="0" dirty="0" smtClean="0">
                <a:solidFill>
                  <a:srgbClr val="034EA2"/>
                </a:solidFill>
              </a:rPr>
              <a:t>other eligibility criteria remain unchanged (certified admissions)</a:t>
            </a:r>
            <a:endParaRPr lang="en-US" sz="2200" kern="0" dirty="0">
              <a:solidFill>
                <a:srgbClr val="034EA2"/>
              </a:solidFill>
            </a:endParaRPr>
          </a:p>
          <a:p>
            <a:pPr>
              <a:buFont typeface="Wingdings" panose="05000000000000000000" pitchFamily="2" charset="2"/>
              <a:buChar char="Ø"/>
            </a:pPr>
            <a:endParaRPr lang="en-US" sz="2800" b="1" kern="0" dirty="0">
              <a:solidFill>
                <a:srgbClr val="034EA2"/>
              </a:solidFill>
            </a:endParaRPr>
          </a:p>
          <a:p>
            <a:pPr marL="0" indent="0">
              <a:buNone/>
            </a:pPr>
            <a:endParaRPr lang="en-US" sz="2600" dirty="0"/>
          </a:p>
        </p:txBody>
      </p:sp>
      <p:sp>
        <p:nvSpPr>
          <p:cNvPr id="3" name="Title 2"/>
          <p:cNvSpPr>
            <a:spLocks noGrp="1"/>
          </p:cNvSpPr>
          <p:nvPr>
            <p:ph type="title"/>
          </p:nvPr>
        </p:nvSpPr>
        <p:spPr>
          <a:xfrm>
            <a:off x="970722" y="427384"/>
            <a:ext cx="10515600" cy="837834"/>
          </a:xfrm>
        </p:spPr>
        <p:txBody>
          <a:bodyPr/>
          <a:lstStyle/>
          <a:p>
            <a:r>
              <a:rPr lang="en-IE" sz="3600" b="1" dirty="0" smtClean="0"/>
              <a:t>Eligibility criteria (1)</a:t>
            </a:r>
            <a:endParaRPr lang="en-US" sz="3600" b="1" dirty="0"/>
          </a:p>
        </p:txBody>
      </p:sp>
    </p:spTree>
    <p:extLst>
      <p:ext uri="{BB962C8B-B14F-4D97-AF65-F5344CB8AC3E}">
        <p14:creationId xmlns:p14="http://schemas.microsoft.com/office/powerpoint/2010/main" val="4254055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862230"/>
            <a:ext cx="8827617" cy="4055724"/>
          </a:xfrm>
        </p:spPr>
        <p:txBody>
          <a:bodyPr/>
          <a:lstStyle/>
          <a:p>
            <a:pPr marL="0" indent="0">
              <a:buNone/>
            </a:pPr>
            <a:r>
              <a:rPr lang="en-US" sz="2800" u="sng" kern="0" dirty="0" smtClean="0">
                <a:solidFill>
                  <a:srgbClr val="034EA2"/>
                </a:solidFill>
              </a:rPr>
              <a:t>Participating countries for European Film Distribution as of February 2022</a:t>
            </a:r>
            <a:r>
              <a:rPr lang="en-US" sz="2800" kern="0" dirty="0" smtClean="0">
                <a:solidFill>
                  <a:srgbClr val="034EA2"/>
                </a:solidFill>
              </a:rPr>
              <a:t>:</a:t>
            </a:r>
          </a:p>
          <a:p>
            <a:r>
              <a:rPr lang="en-US" sz="2800" kern="0" dirty="0" smtClean="0">
                <a:solidFill>
                  <a:srgbClr val="034EA2"/>
                </a:solidFill>
              </a:rPr>
              <a:t>EU 27</a:t>
            </a:r>
          </a:p>
          <a:p>
            <a:r>
              <a:rPr lang="en-US" sz="2800" kern="0" dirty="0" smtClean="0">
                <a:solidFill>
                  <a:srgbClr val="034EA2"/>
                </a:solidFill>
              </a:rPr>
              <a:t>Norway, Iceland, Liechtenstein</a:t>
            </a:r>
          </a:p>
          <a:p>
            <a:r>
              <a:rPr lang="en-US" sz="2800" kern="0" dirty="0" smtClean="0">
                <a:solidFill>
                  <a:srgbClr val="034EA2"/>
                </a:solidFill>
              </a:rPr>
              <a:t>Albania, Bosnia, Montenegro, North Macedonia, Serbia</a:t>
            </a:r>
          </a:p>
          <a:p>
            <a:pPr marL="0" indent="0">
              <a:buNone/>
            </a:pPr>
            <a:endParaRPr lang="en-US" sz="2600" dirty="0"/>
          </a:p>
        </p:txBody>
      </p:sp>
      <p:sp>
        <p:nvSpPr>
          <p:cNvPr id="3" name="Title 2"/>
          <p:cNvSpPr>
            <a:spLocks noGrp="1"/>
          </p:cNvSpPr>
          <p:nvPr>
            <p:ph type="title"/>
          </p:nvPr>
        </p:nvSpPr>
        <p:spPr>
          <a:xfrm>
            <a:off x="970722" y="440263"/>
            <a:ext cx="10515600" cy="837834"/>
          </a:xfrm>
        </p:spPr>
        <p:txBody>
          <a:bodyPr/>
          <a:lstStyle/>
          <a:p>
            <a:r>
              <a:rPr lang="en-IE" sz="3600" b="1" dirty="0" smtClean="0"/>
              <a:t>Eligibility criteria (2)</a:t>
            </a:r>
            <a:endParaRPr lang="en-US" sz="3600" b="1" dirty="0"/>
          </a:p>
        </p:txBody>
      </p:sp>
      <p:pic>
        <p:nvPicPr>
          <p:cNvPr id="614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333" y="2190785"/>
            <a:ext cx="2496273" cy="249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1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8981" y="1593875"/>
            <a:ext cx="10905699" cy="4196781"/>
          </a:xfrm>
        </p:spPr>
        <p:txBody>
          <a:bodyPr/>
          <a:lstStyle/>
          <a:p>
            <a:pPr marL="0" indent="0">
              <a:buNone/>
            </a:pPr>
            <a:r>
              <a:rPr lang="en-US" sz="2600" u="sng" kern="0" dirty="0">
                <a:solidFill>
                  <a:srgbClr val="034EA2"/>
                </a:solidFill>
              </a:rPr>
              <a:t>Unchanged compared to Automatic scheme</a:t>
            </a:r>
            <a:r>
              <a:rPr lang="en-US" sz="2600" kern="0" dirty="0">
                <a:solidFill>
                  <a:srgbClr val="034EA2"/>
                </a:solidFill>
              </a:rPr>
              <a:t>:</a:t>
            </a:r>
          </a:p>
          <a:p>
            <a:pPr>
              <a:buFont typeface="Wingdings" panose="05000000000000000000" pitchFamily="2" charset="2"/>
              <a:buChar char="Ø"/>
            </a:pPr>
            <a:r>
              <a:rPr lang="en-US" sz="2600" kern="0" dirty="0" smtClean="0">
                <a:solidFill>
                  <a:srgbClr val="034EA2"/>
                </a:solidFill>
              </a:rPr>
              <a:t> On </a:t>
            </a:r>
            <a:r>
              <a:rPr lang="en-US" sz="2600" kern="0" dirty="0">
                <a:solidFill>
                  <a:srgbClr val="034EA2"/>
                </a:solidFill>
              </a:rPr>
              <a:t>the basis of eligible </a:t>
            </a:r>
            <a:r>
              <a:rPr lang="en-US" sz="2600" kern="0" dirty="0" smtClean="0">
                <a:solidFill>
                  <a:srgbClr val="034EA2"/>
                </a:solidFill>
              </a:rPr>
              <a:t>admissions certified by national authority</a:t>
            </a:r>
            <a:endParaRPr lang="en-US" sz="2600" kern="0" dirty="0">
              <a:solidFill>
                <a:srgbClr val="034EA2"/>
              </a:solidFill>
            </a:endParaRPr>
          </a:p>
          <a:p>
            <a:pPr>
              <a:buFont typeface="Wingdings" panose="05000000000000000000" pitchFamily="2" charset="2"/>
              <a:buChar char="Ø"/>
            </a:pPr>
            <a:r>
              <a:rPr lang="en-US" sz="2600" kern="0" dirty="0" smtClean="0">
                <a:solidFill>
                  <a:srgbClr val="034EA2"/>
                </a:solidFill>
              </a:rPr>
              <a:t> Co-</a:t>
            </a:r>
            <a:r>
              <a:rPr lang="en-US" sz="2600" kern="0" dirty="0" err="1" smtClean="0">
                <a:solidFill>
                  <a:srgbClr val="034EA2"/>
                </a:solidFill>
              </a:rPr>
              <a:t>efficients</a:t>
            </a:r>
            <a:r>
              <a:rPr lang="en-US" sz="2600" kern="0" dirty="0" smtClean="0">
                <a:solidFill>
                  <a:srgbClr val="034EA2"/>
                </a:solidFill>
              </a:rPr>
              <a:t> applied according </a:t>
            </a:r>
            <a:r>
              <a:rPr lang="en-US" sz="2600" kern="0" dirty="0">
                <a:solidFill>
                  <a:srgbClr val="034EA2"/>
                </a:solidFill>
              </a:rPr>
              <a:t>to nationality of </a:t>
            </a:r>
            <a:r>
              <a:rPr lang="en-US" sz="2600" kern="0" dirty="0" smtClean="0">
                <a:solidFill>
                  <a:srgbClr val="034EA2"/>
                </a:solidFill>
              </a:rPr>
              <a:t>film and territory of distributor</a:t>
            </a:r>
          </a:p>
          <a:p>
            <a:pPr>
              <a:buFont typeface="Wingdings" panose="05000000000000000000" pitchFamily="2" charset="2"/>
              <a:buChar char="Ø"/>
            </a:pPr>
            <a:r>
              <a:rPr lang="en-US" sz="2600" kern="0" dirty="0" smtClean="0">
                <a:solidFill>
                  <a:srgbClr val="034EA2"/>
                </a:solidFill>
              </a:rPr>
              <a:t> Maximum threshold per film and per distributor</a:t>
            </a:r>
          </a:p>
          <a:p>
            <a:pPr>
              <a:buFont typeface="Wingdings" panose="05000000000000000000" pitchFamily="2" charset="2"/>
              <a:buChar char="Ø"/>
            </a:pPr>
            <a:r>
              <a:rPr lang="en-US" sz="2600" kern="0" dirty="0" smtClean="0">
                <a:solidFill>
                  <a:srgbClr val="034EA2"/>
                </a:solidFill>
              </a:rPr>
              <a:t> Minimum availability per country of distribution</a:t>
            </a:r>
          </a:p>
          <a:p>
            <a:pPr>
              <a:buFont typeface="Wingdings" panose="05000000000000000000" pitchFamily="2" charset="2"/>
              <a:buChar char="Ø"/>
            </a:pPr>
            <a:r>
              <a:rPr lang="en-US" sz="2600" kern="0" dirty="0" smtClean="0">
                <a:solidFill>
                  <a:srgbClr val="034EA2"/>
                </a:solidFill>
              </a:rPr>
              <a:t> Films with less than 200 admissions in a given year not eligible</a:t>
            </a:r>
            <a:endParaRPr lang="en-US" sz="2600" kern="0" dirty="0">
              <a:solidFill>
                <a:srgbClr val="034EA2"/>
              </a:solidFill>
            </a:endParaRPr>
          </a:p>
        </p:txBody>
      </p:sp>
      <p:sp>
        <p:nvSpPr>
          <p:cNvPr id="3" name="Title 2"/>
          <p:cNvSpPr>
            <a:spLocks noGrp="1"/>
          </p:cNvSpPr>
          <p:nvPr>
            <p:ph type="title"/>
          </p:nvPr>
        </p:nvSpPr>
        <p:spPr/>
        <p:txBody>
          <a:bodyPr/>
          <a:lstStyle/>
          <a:p>
            <a:r>
              <a:rPr lang="en-US" b="1" dirty="0" smtClean="0"/>
              <a:t>Generation of a potential fund (1)</a:t>
            </a:r>
            <a:endParaRPr lang="en-US" b="1" dirty="0"/>
          </a:p>
        </p:txBody>
      </p:sp>
      <p:pic>
        <p:nvPicPr>
          <p:cNvPr id="4" name="Picture 3"/>
          <p:cNvPicPr>
            <a:picLocks noChangeAspect="1"/>
          </p:cNvPicPr>
          <p:nvPr/>
        </p:nvPicPr>
        <p:blipFill rotWithShape="1">
          <a:blip r:embed="rId2"/>
          <a:srcRect l="-348" t="8560" r="348" b="15612"/>
          <a:stretch/>
        </p:blipFill>
        <p:spPr>
          <a:xfrm>
            <a:off x="9332393" y="189781"/>
            <a:ext cx="2153929" cy="1785668"/>
          </a:xfrm>
          <a:prstGeom prst="rect">
            <a:avLst/>
          </a:prstGeom>
        </p:spPr>
      </p:pic>
    </p:spTree>
    <p:extLst>
      <p:ext uri="{BB962C8B-B14F-4D97-AF65-F5344CB8AC3E}">
        <p14:creationId xmlns:p14="http://schemas.microsoft.com/office/powerpoint/2010/main" val="2726194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3282</TotalTime>
  <Words>3898</Words>
  <Application>Microsoft Office PowerPoint</Application>
  <PresentationFormat>Widescreen</PresentationFormat>
  <Paragraphs>567</Paragraphs>
  <Slides>64</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Arial,Sans-Serif</vt:lpstr>
      <vt:lpstr>Calibri</vt:lpstr>
      <vt:lpstr>Sans serif</vt:lpstr>
      <vt:lpstr>Times New Roman</vt:lpstr>
      <vt:lpstr>Verdana</vt:lpstr>
      <vt:lpstr>Wingdings</vt:lpstr>
      <vt:lpstr>Office Theme</vt:lpstr>
      <vt:lpstr>   WELCOME  to the information session on the  European Film Distribution call for proposals  We will start promptly at 2 pm Please mute your microphone and switch off your camera  </vt:lpstr>
      <vt:lpstr>    </vt:lpstr>
      <vt:lpstr>Overview</vt:lpstr>
      <vt:lpstr>2022: positive developments!   </vt:lpstr>
      <vt:lpstr>Key features </vt:lpstr>
      <vt:lpstr>PowerPoint Presentation</vt:lpstr>
      <vt:lpstr>Eligibility criteria (1)</vt:lpstr>
      <vt:lpstr>Eligibility criteria (2)</vt:lpstr>
      <vt:lpstr>Generation of a potential fund (1)</vt:lpstr>
      <vt:lpstr>Generation of a potential fund (2)</vt:lpstr>
      <vt:lpstr>Part 1: co-efficients for 2020 and 2021 (exceptional increase due to Covid)</vt:lpstr>
      <vt:lpstr>Part 2: co-efficients for 2018 and 2019</vt:lpstr>
      <vt:lpstr>Example of calculation of eligible admissions to calculate estimated potential fund (1)</vt:lpstr>
      <vt:lpstr>Example of calculation of eligible admissions to calculate estimated potential fund (2)</vt:lpstr>
      <vt:lpstr>Part 2 – eligible admissions in 2018-2019</vt:lpstr>
      <vt:lpstr>Eligible re-investment activities</vt:lpstr>
      <vt:lpstr>Project start date</vt:lpstr>
      <vt:lpstr>PowerPoint Presentation</vt:lpstr>
      <vt:lpstr>PowerPoint Presentation</vt:lpstr>
      <vt:lpstr>Click on ‘Edit MEDIA DB’ in the submission system</vt:lpstr>
      <vt:lpstr>Part 1 Eligible, certified admissions in 2020 and 2021</vt:lpstr>
      <vt:lpstr>Search for your film</vt:lpstr>
      <vt:lpstr>Select the film in the list</vt:lpstr>
      <vt:lpstr>Confirm your selection</vt:lpstr>
      <vt:lpstr>Complete all the fields for your selected film</vt:lpstr>
      <vt:lpstr>Add new films to the DB yourself by clicking on ‘Create a new work’</vt:lpstr>
      <vt:lpstr>PowerPoint Presentation</vt:lpstr>
      <vt:lpstr>Selecting films with different status</vt:lpstr>
      <vt:lpstr>After encoding all films, the system estimates your total (estimated!) grant for 2020-2021</vt:lpstr>
      <vt:lpstr>Important</vt:lpstr>
      <vt:lpstr>Part 2: Eligible admissions achieved in 2018 and 2019</vt:lpstr>
      <vt:lpstr> Search using  - your PIC number or   - company name</vt:lpstr>
      <vt:lpstr>Click on ‘Details’ to see the list of films and calculation</vt:lpstr>
      <vt:lpstr>Once you have completed all these steps</vt:lpstr>
      <vt:lpstr>Budget table – indicate your estimated fund ONLY </vt:lpstr>
      <vt:lpstr>PowerPoint Presentation</vt:lpstr>
      <vt:lpstr>PowerPoint Presentation</vt:lpstr>
      <vt:lpstr>Funding and Tender Opportunities Portal</vt:lpstr>
      <vt:lpstr>Funding and Tender Opportunities Portal  Find European Film Distribution call</vt:lpstr>
      <vt:lpstr>Funding and Tender Opportunities Portal  European Film Distribution call page</vt:lpstr>
      <vt:lpstr>PowerPoint Presentation</vt:lpstr>
      <vt:lpstr>PowerPoint Presentation</vt:lpstr>
      <vt:lpstr>PowerPoint Presentation</vt:lpstr>
      <vt:lpstr>PowerPoint Presentation</vt:lpstr>
      <vt:lpstr> </vt:lpstr>
      <vt:lpstr>Part A – Administrative Forms  Validate each section regularly!</vt:lpstr>
      <vt:lpstr>Part A – Administrative Forms   Budget – indicate ONLY your costs and estimated grant</vt:lpstr>
      <vt:lpstr>Part B  Description of Action</vt:lpstr>
      <vt:lpstr>Part B - Description Of Action</vt:lpstr>
      <vt:lpstr>Part B - Description Of Action Only 1 Work package Reinvestment activities for the project </vt:lpstr>
      <vt:lpstr>Certification of admissions </vt:lpstr>
      <vt:lpstr>Part C Statistical data (online) </vt:lpstr>
      <vt:lpstr>After submission, your proposal is sent to the EU services for evaluation</vt:lpstr>
      <vt:lpstr>After the finalisation of the evaluation, applicants will receive the Evaluation Result Letter with the Maximum accepted Grant Amount  You can find and download your Evaluation Result Letter in “My project area”  Notifications sent by email to main and contact persons listed in proposal  Successful applicants start Grant  Agreement Preparation in  Grant Management system </vt:lpstr>
      <vt:lpstr>Support: IT, FAQ and rules</vt:lpstr>
      <vt:lpstr> Creative Europe Desks</vt:lpstr>
      <vt:lpstr>PowerPoint Presentation</vt:lpstr>
      <vt:lpstr>PowerPoint Presentation</vt:lpstr>
      <vt:lpstr>Tips for proposal preparation (1)</vt:lpstr>
      <vt:lpstr>Tips for proposal preparation (2)</vt:lpstr>
      <vt:lpstr>Tips for proposal preparation (3)</vt:lpstr>
      <vt:lpstr>Tips for proposal preparation (4)</vt:lpstr>
      <vt:lpstr>Tips for proposal preparation (5)</vt:lpstr>
      <vt:lpstr>Thank you for your attention!   Contact: for questions about the call  EACEA-FILM-DISTRIBUTION@ec.europa.eu for questions about the MEDIA database EACEA-MEDIA-DB@ec.europa.eu for IT support https://ec.europa.eu/info/funding-tenders/opportunities/portal/screen/support/helpdesks/contact-form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session Film Distribution will start at 10.30 CET  Everyone has been muted upon entry. Please do not unmute yourself &amp; turn off your camera  to preserve the quality of this webconference</dc:title>
  <dc:creator>BERTAGNI Sebastiano (EACEA)</dc:creator>
  <cp:lastModifiedBy>COGHLAN Misia (EACEA)</cp:lastModifiedBy>
  <cp:revision>170</cp:revision>
  <dcterms:created xsi:type="dcterms:W3CDTF">2022-01-25T11:19:48Z</dcterms:created>
  <dcterms:modified xsi:type="dcterms:W3CDTF">2022-02-16T15:20:47Z</dcterms:modified>
</cp:coreProperties>
</file>