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6" r:id="rId5"/>
    <p:sldId id="370" r:id="rId6"/>
    <p:sldId id="369" r:id="rId7"/>
    <p:sldId id="371" r:id="rId8"/>
    <p:sldId id="376" r:id="rId9"/>
    <p:sldId id="377" r:id="rId10"/>
    <p:sldId id="378" r:id="rId11"/>
    <p:sldId id="372" r:id="rId12"/>
    <p:sldId id="379" r:id="rId13"/>
    <p:sldId id="380" r:id="rId14"/>
    <p:sldId id="381" r:id="rId15"/>
    <p:sldId id="373" r:id="rId16"/>
    <p:sldId id="382" r:id="rId17"/>
    <p:sldId id="383" r:id="rId18"/>
    <p:sldId id="374" r:id="rId19"/>
    <p:sldId id="384" r:id="rId20"/>
    <p:sldId id="385" r:id="rId21"/>
    <p:sldId id="3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6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NI-BELLINCAMPI Lorenzo (EACEA)" initials="GL(" lastIdx="6" clrIdx="0">
    <p:extLst>
      <p:ext uri="{19B8F6BF-5375-455C-9EA6-DF929625EA0E}">
        <p15:presenceInfo xmlns:p15="http://schemas.microsoft.com/office/powerpoint/2012/main" userId="S-1-5-21-1606980848-2025429265-839522115-500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009" autoAdjust="0"/>
    <p:restoredTop sz="86725" autoAdjust="0"/>
  </p:normalViewPr>
  <p:slideViewPr>
    <p:cSldViewPr snapToGrid="0">
      <p:cViewPr varScale="1">
        <p:scale>
          <a:sx n="86" d="100"/>
          <a:sy n="86" d="100"/>
        </p:scale>
        <p:origin x="1056" y="58"/>
      </p:cViewPr>
      <p:guideLst>
        <p:guide orient="horz" pos="2092"/>
        <p:guide pos="26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4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7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2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33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71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7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3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8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3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0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1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7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1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3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ea.ec.europa.eu/document/download/f48f37da-8a03-45e1-8ee2-2a2e1e18361b_en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5857" y="2876148"/>
            <a:ext cx="4022294" cy="2206709"/>
          </a:xfrm>
        </p:spPr>
        <p:txBody>
          <a:bodyPr/>
          <a:lstStyle/>
          <a:p>
            <a:pPr marL="0" indent="0" algn="ctr">
              <a:buNone/>
            </a:pPr>
            <a:r>
              <a:rPr lang="fr-BE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Toolkit</a:t>
            </a:r>
            <a:endParaRPr lang="fr-BE" sz="3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BE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 B – Technical description of the project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8889" y="1838216"/>
            <a:ext cx="5673851" cy="782357"/>
          </a:xfrm>
        </p:spPr>
        <p:txBody>
          <a:bodyPr/>
          <a:lstStyle/>
          <a:p>
            <a:pPr marL="0" indent="0"/>
            <a:r>
              <a:rPr lang="en-GB" b="1" dirty="0"/>
              <a:t>Erasmus + KA2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Alliances for innovation </a:t>
            </a:r>
            <a:r>
              <a:rPr lang="en-GB" b="1" dirty="0" smtClean="0"/>
              <a:t>2022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73334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</a:t>
            </a:r>
            <a:r>
              <a:rPr lang="en-US" sz="600" dirty="0" err="1">
                <a:solidFill>
                  <a:schemeClr val="bg1"/>
                </a:solidFill>
              </a:rPr>
              <a:t>Odua</a:t>
            </a:r>
            <a:r>
              <a:rPr lang="en-US" sz="600" dirty="0">
                <a:solidFill>
                  <a:schemeClr val="bg1"/>
                </a:solidFill>
              </a:rPr>
              <a:t> Images, Rawpixel.com, </a:t>
            </a:r>
            <a:r>
              <a:rPr lang="en-US" sz="600" dirty="0" err="1">
                <a:solidFill>
                  <a:schemeClr val="bg1"/>
                </a:solidFill>
              </a:rPr>
              <a:t>Myvisuals</a:t>
            </a:r>
            <a:r>
              <a:rPr lang="en-US" sz="600" dirty="0">
                <a:solidFill>
                  <a:schemeClr val="bg1"/>
                </a:solidFill>
              </a:rPr>
              <a:t>, Africa Studio &amp; </a:t>
            </a:r>
            <a:r>
              <a:rPr lang="en-US" sz="600" dirty="0" err="1">
                <a:solidFill>
                  <a:schemeClr val="bg1"/>
                </a:solidFill>
              </a:rPr>
              <a:t>popcorner</a:t>
            </a:r>
            <a:r>
              <a:rPr lang="en-US" sz="600" dirty="0">
                <a:solidFill>
                  <a:schemeClr val="bg1"/>
                </a:solidFill>
              </a:rPr>
              <a:t> / Shutterstock.com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6383" y="6673334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6383" y="6670452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6383" y="6642076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6383" y="6673334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50" y="3431727"/>
            <a:ext cx="1049207" cy="1049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02" y="209303"/>
            <a:ext cx="958499" cy="958499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r="26377"/>
          <a:stretch>
            <a:fillRect/>
          </a:stretch>
        </p:blipFill>
        <p:spPr>
          <a:xfrm>
            <a:off x="-3870" y="-1"/>
            <a:ext cx="6053687" cy="6863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70" y="2203606"/>
            <a:ext cx="5722960" cy="345146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2</a:t>
            </a:r>
            <a:r>
              <a:rPr lang="fr-BE" sz="3600" b="1" dirty="0" smtClean="0">
                <a:solidFill>
                  <a:srgbClr val="0088CE"/>
                </a:solidFill>
              </a:rPr>
              <a:t>.Project design and </a:t>
            </a:r>
            <a:r>
              <a:rPr lang="fr-BE" sz="3600" b="1" dirty="0" err="1" smtClean="0">
                <a:solidFill>
                  <a:srgbClr val="0088CE"/>
                </a:solidFill>
              </a:rPr>
              <a:t>implementation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596930" y="1297540"/>
            <a:ext cx="940671" cy="937135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659" y="2849975"/>
            <a:ext cx="5390779" cy="1625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99" y="2029962"/>
            <a:ext cx="5364160" cy="41408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14349" y="3450288"/>
            <a:ext cx="4345610" cy="1361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ight Arrow 21"/>
          <p:cNvSpPr/>
          <p:nvPr/>
        </p:nvSpPr>
        <p:spPr>
          <a:xfrm>
            <a:off x="5738046" y="3695678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69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1" y="2234413"/>
            <a:ext cx="5649783" cy="28479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2</a:t>
            </a:r>
            <a:r>
              <a:rPr lang="fr-BE" sz="3600" b="1" dirty="0" smtClean="0">
                <a:solidFill>
                  <a:srgbClr val="0088CE"/>
                </a:solidFill>
              </a:rPr>
              <a:t>.Project design and </a:t>
            </a:r>
            <a:r>
              <a:rPr lang="fr-BE" sz="3600" b="1" dirty="0" err="1" smtClean="0">
                <a:solidFill>
                  <a:srgbClr val="0088CE"/>
                </a:solidFill>
              </a:rPr>
              <a:t>implementation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596930" y="1297540"/>
            <a:ext cx="940671" cy="937135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5159" y="2763473"/>
            <a:ext cx="5274675" cy="1338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99" y="2029962"/>
            <a:ext cx="5364160" cy="41408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14349" y="4758431"/>
            <a:ext cx="4345610" cy="1412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ight Arrow 21"/>
          <p:cNvSpPr/>
          <p:nvPr/>
        </p:nvSpPr>
        <p:spPr>
          <a:xfrm rot="2884994">
            <a:off x="5723031" y="3470029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0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6" y="2061599"/>
            <a:ext cx="5740239" cy="363356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3</a:t>
            </a:r>
            <a:r>
              <a:rPr lang="fr-BE" sz="3600" b="1" dirty="0" smtClean="0">
                <a:solidFill>
                  <a:srgbClr val="0088CE"/>
                </a:solidFill>
              </a:rPr>
              <a:t>.Partnership and </a:t>
            </a:r>
            <a:r>
              <a:rPr lang="fr-BE" sz="3600" b="1" dirty="0" err="1" smtClean="0">
                <a:solidFill>
                  <a:srgbClr val="0088CE"/>
                </a:solidFill>
              </a:rPr>
              <a:t>cooperation</a:t>
            </a:r>
            <a:r>
              <a:rPr lang="fr-BE" sz="3600" b="1" dirty="0" smtClean="0">
                <a:solidFill>
                  <a:srgbClr val="0088CE"/>
                </a:solidFill>
              </a:rPr>
              <a:t> arrangements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>
            <a:off x="5731970" y="3149930"/>
            <a:ext cx="687635" cy="554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28120" y="1245621"/>
            <a:ext cx="948426" cy="95069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740" y="3214283"/>
            <a:ext cx="5308494" cy="425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341" y="2011253"/>
            <a:ext cx="5611582" cy="4152900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>
            <a:off x="7412854" y="2011253"/>
            <a:ext cx="257453" cy="407882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3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6" y="2061599"/>
            <a:ext cx="5740239" cy="363356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3</a:t>
            </a:r>
            <a:r>
              <a:rPr lang="fr-BE" sz="3600" b="1" dirty="0" smtClean="0">
                <a:solidFill>
                  <a:srgbClr val="0088CE"/>
                </a:solidFill>
              </a:rPr>
              <a:t>.Partnership and </a:t>
            </a:r>
            <a:r>
              <a:rPr lang="fr-BE" sz="3600" b="1" dirty="0" err="1" smtClean="0">
                <a:solidFill>
                  <a:srgbClr val="0088CE"/>
                </a:solidFill>
              </a:rPr>
              <a:t>cooperation</a:t>
            </a:r>
            <a:r>
              <a:rPr lang="fr-BE" sz="3600" b="1" dirty="0" smtClean="0">
                <a:solidFill>
                  <a:srgbClr val="0088CE"/>
                </a:solidFill>
              </a:rPr>
              <a:t> arrangements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 rot="20052532">
            <a:off x="5802735" y="3505274"/>
            <a:ext cx="687635" cy="554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28120" y="1245621"/>
            <a:ext cx="948426" cy="95069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5917" y="3665388"/>
            <a:ext cx="5308494" cy="95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60" y="2011252"/>
            <a:ext cx="5611582" cy="4152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01631" y="2011252"/>
            <a:ext cx="4634043" cy="19836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7516406" y="5539666"/>
            <a:ext cx="4634043" cy="624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ight Arrow 21"/>
          <p:cNvSpPr/>
          <p:nvPr/>
        </p:nvSpPr>
        <p:spPr>
          <a:xfrm rot="2182157">
            <a:off x="5765258" y="4331786"/>
            <a:ext cx="687635" cy="554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72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1" y="2238818"/>
            <a:ext cx="6014067" cy="313217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3</a:t>
            </a:r>
            <a:r>
              <a:rPr lang="fr-BE" sz="3600" b="1" dirty="0" smtClean="0">
                <a:solidFill>
                  <a:srgbClr val="0088CE"/>
                </a:solidFill>
              </a:rPr>
              <a:t>.Partnership and </a:t>
            </a:r>
            <a:r>
              <a:rPr lang="fr-BE" sz="3600" b="1" dirty="0" err="1" smtClean="0">
                <a:solidFill>
                  <a:srgbClr val="0088CE"/>
                </a:solidFill>
              </a:rPr>
              <a:t>cooperation</a:t>
            </a:r>
            <a:r>
              <a:rPr lang="fr-BE" sz="3600" b="1" dirty="0" smtClean="0">
                <a:solidFill>
                  <a:srgbClr val="0088CE"/>
                </a:solidFill>
              </a:rPr>
              <a:t> arrangements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 rot="2399550">
            <a:off x="5997027" y="3723993"/>
            <a:ext cx="540328" cy="554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28120" y="1245621"/>
            <a:ext cx="948426" cy="95069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114" y="3199954"/>
            <a:ext cx="5464168" cy="1158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60" y="2011252"/>
            <a:ext cx="5611582" cy="4152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01631" y="3994950"/>
            <a:ext cx="4634043" cy="1589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54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5" y="2105826"/>
            <a:ext cx="5698688" cy="29337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57976" y="1392790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4.Impact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>
            <a:off x="5947338" y="3169642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537699" y="5776773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84648" y="1258833"/>
            <a:ext cx="1015210" cy="98094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470" y="3266983"/>
            <a:ext cx="5485516" cy="409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63" y="2132375"/>
            <a:ext cx="5308848" cy="3655782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>
            <a:off x="7590408" y="2201662"/>
            <a:ext cx="159798" cy="343565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01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5" y="2105826"/>
            <a:ext cx="5698688" cy="2933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4.Impact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>
            <a:off x="6026002" y="3665747"/>
            <a:ext cx="530751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537699" y="5776773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84648" y="1258833"/>
            <a:ext cx="1015210" cy="98094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114" y="3683002"/>
            <a:ext cx="5402026" cy="409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63" y="2132375"/>
            <a:ext cx="5308848" cy="36557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70306" y="2132375"/>
            <a:ext cx="4252405" cy="593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7670305" y="3487274"/>
            <a:ext cx="4252405" cy="9764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ight Arrow 21"/>
          <p:cNvSpPr/>
          <p:nvPr/>
        </p:nvSpPr>
        <p:spPr>
          <a:xfrm rot="19253058">
            <a:off x="6004919" y="3162903"/>
            <a:ext cx="485632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8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3" y="2206651"/>
            <a:ext cx="5814829" cy="26765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57976" y="1392790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4.Impact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>
            <a:off x="5977196" y="2903894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537699" y="5776773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84648" y="1258833"/>
            <a:ext cx="1015210" cy="98094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9909" y="2683043"/>
            <a:ext cx="5485516" cy="9932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63" y="2132375"/>
            <a:ext cx="5308848" cy="36557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70306" y="2690724"/>
            <a:ext cx="4252405" cy="7839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91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8" y="2159888"/>
            <a:ext cx="5856607" cy="31527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4.Impact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 rot="2638378">
            <a:off x="6003059" y="3546210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537699" y="5776773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84648" y="1258833"/>
            <a:ext cx="1015210" cy="980949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0617" y="2615524"/>
            <a:ext cx="5561013" cy="1397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63" y="2132375"/>
            <a:ext cx="5308848" cy="36557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90407" y="4390399"/>
            <a:ext cx="4332303" cy="1397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36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56" y="90705"/>
            <a:ext cx="10515600" cy="782357"/>
          </a:xfrm>
        </p:spPr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8EC033D-8D5D-40C5-9F73-E96AABA95638}"/>
              </a:ext>
            </a:extLst>
          </p:cNvPr>
          <p:cNvSpPr/>
          <p:nvPr/>
        </p:nvSpPr>
        <p:spPr>
          <a:xfrm>
            <a:off x="866062" y="1526923"/>
            <a:ext cx="3642240" cy="3920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9F142C6-C829-49E9-88F2-0ACF4E0DBEEF}"/>
              </a:ext>
            </a:extLst>
          </p:cNvPr>
          <p:cNvSpPr/>
          <p:nvPr/>
        </p:nvSpPr>
        <p:spPr>
          <a:xfrm>
            <a:off x="8363415" y="1526923"/>
            <a:ext cx="3567971" cy="3920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fr-BE" sz="14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fr-BE" sz="14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75EDE4F-EB99-4A8D-8E9D-8489502F6C78}"/>
              </a:ext>
            </a:extLst>
          </p:cNvPr>
          <p:cNvSpPr/>
          <p:nvPr/>
        </p:nvSpPr>
        <p:spPr>
          <a:xfrm>
            <a:off x="4756943" y="1526923"/>
            <a:ext cx="3406256" cy="39292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F1AB8-06AC-4FEA-8AD6-147A26A8E3D6}"/>
              </a:ext>
            </a:extLst>
          </p:cNvPr>
          <p:cNvSpPr txBox="1"/>
          <p:nvPr/>
        </p:nvSpPr>
        <p:spPr>
          <a:xfrm>
            <a:off x="1546137" y="1062796"/>
            <a:ext cx="1853392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b="1" dirty="0" smtClean="0"/>
              <a:t>PART A (e-form)</a:t>
            </a:r>
            <a:endParaRPr lang="en-US" b="1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332B5B7-08AD-4B94-B928-3AF38D4B2019}"/>
              </a:ext>
            </a:extLst>
          </p:cNvPr>
          <p:cNvSpPr txBox="1"/>
          <p:nvPr/>
        </p:nvSpPr>
        <p:spPr>
          <a:xfrm>
            <a:off x="5890160" y="1061318"/>
            <a:ext cx="93442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b="1" dirty="0" smtClean="0"/>
              <a:t>PART B</a:t>
            </a:r>
            <a:endParaRPr lang="en-US" b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11EA2B2-7AC3-44FA-BFFF-BED5DA295B58}"/>
              </a:ext>
            </a:extLst>
          </p:cNvPr>
          <p:cNvSpPr txBox="1"/>
          <p:nvPr/>
        </p:nvSpPr>
        <p:spPr>
          <a:xfrm>
            <a:off x="9224807" y="1079323"/>
            <a:ext cx="1934697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b="1" dirty="0" smtClean="0"/>
              <a:t>PART C (e-form)</a:t>
            </a:r>
            <a:endParaRPr lang="en-US" b="1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6E17377-31D5-415B-A29E-5DEEBF252BB6}"/>
              </a:ext>
            </a:extLst>
          </p:cNvPr>
          <p:cNvSpPr/>
          <p:nvPr/>
        </p:nvSpPr>
        <p:spPr>
          <a:xfrm>
            <a:off x="4971167" y="1763119"/>
            <a:ext cx="2974348" cy="90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600" b="1" dirty="0" err="1" smtClean="0">
                <a:solidFill>
                  <a:schemeClr val="tx1"/>
                </a:solidFill>
              </a:rPr>
              <a:t>Technical</a:t>
            </a:r>
            <a:r>
              <a:rPr lang="fr-BE" sz="1600" b="1" dirty="0" smtClean="0">
                <a:solidFill>
                  <a:schemeClr val="tx1"/>
                </a:solidFill>
              </a:rPr>
              <a:t> description     of the project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BE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fr-BE" sz="1600" dirty="0">
              <a:solidFill>
                <a:schemeClr val="tx1"/>
              </a:solidFill>
            </a:endParaRPr>
          </a:p>
          <a:p>
            <a:endParaRPr lang="en-US" sz="1600" noProof="1">
              <a:solidFill>
                <a:schemeClr val="tx1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675E4E8-57E3-47A4-B79C-C9E179E2F27A}"/>
              </a:ext>
            </a:extLst>
          </p:cNvPr>
          <p:cNvSpPr/>
          <p:nvPr/>
        </p:nvSpPr>
        <p:spPr>
          <a:xfrm>
            <a:off x="1592917" y="4738283"/>
            <a:ext cx="2544185" cy="55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1" smtClean="0">
                <a:solidFill>
                  <a:schemeClr val="tx1"/>
                </a:solidFill>
              </a:rPr>
              <a:t>CLICK </a:t>
            </a:r>
            <a:r>
              <a:rPr lang="en-US" sz="1600" b="1" noProof="1" smtClean="0">
                <a:solidFill>
                  <a:schemeClr val="tx1"/>
                </a:solidFill>
                <a:hlinkClick r:id="rId3"/>
              </a:rPr>
              <a:t>HERE</a:t>
            </a:r>
            <a:endParaRPr lang="en-US" sz="1600" b="1" noProof="1">
              <a:solidFill>
                <a:schemeClr val="tx1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1408B87-02E1-4D4A-8654-89D7E2E964D7}"/>
              </a:ext>
            </a:extLst>
          </p:cNvPr>
          <p:cNvSpPr/>
          <p:nvPr/>
        </p:nvSpPr>
        <p:spPr>
          <a:xfrm>
            <a:off x="1027064" y="1763119"/>
            <a:ext cx="3110038" cy="213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noProof="1" smtClean="0">
              <a:solidFill>
                <a:schemeClr val="tx1"/>
              </a:solidFill>
            </a:endParaRPr>
          </a:p>
          <a:p>
            <a:endParaRPr lang="en-US" sz="1600" noProof="1">
              <a:solidFill>
                <a:schemeClr val="tx1"/>
              </a:solidFill>
            </a:endParaRPr>
          </a:p>
          <a:p>
            <a:r>
              <a:rPr lang="en-US" sz="1600" b="1" noProof="1" smtClean="0">
                <a:solidFill>
                  <a:schemeClr val="tx1"/>
                </a:solidFill>
                <a:latin typeface="+mj-lt"/>
              </a:rPr>
              <a:t>Structured Administrative Forms with data on:</a:t>
            </a:r>
          </a:p>
          <a:p>
            <a:endParaRPr lang="en-US" sz="1600" noProof="1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noProof="1" smtClean="0">
                <a:solidFill>
                  <a:schemeClr val="tx1"/>
                </a:solidFill>
                <a:latin typeface="+mj-lt"/>
              </a:rPr>
              <a:t>Participants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noProof="1" smtClean="0">
                <a:solidFill>
                  <a:schemeClr val="tx1"/>
                </a:solidFill>
                <a:latin typeface="+mj-lt"/>
              </a:rPr>
              <a:t>Legal declarations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noProof="1" smtClean="0">
                <a:solidFill>
                  <a:schemeClr val="tx1"/>
                </a:solidFill>
                <a:latin typeface="+mj-lt"/>
              </a:rPr>
              <a:t>Contact persons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noProof="1" smtClean="0">
                <a:solidFill>
                  <a:schemeClr val="tx1"/>
                </a:solidFill>
                <a:latin typeface="+mj-lt"/>
              </a:rPr>
              <a:t>Programme priorities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noProof="1" smtClean="0">
                <a:solidFill>
                  <a:schemeClr val="tx1"/>
                </a:solidFill>
                <a:latin typeface="+mj-lt"/>
              </a:rPr>
              <a:t>Requested grant</a:t>
            </a:r>
          </a:p>
          <a:p>
            <a:pPr algn="ctr"/>
            <a:endParaRPr lang="en-US" sz="1600" noProof="1">
              <a:solidFill>
                <a:schemeClr val="tx1"/>
              </a:solidFill>
            </a:endParaRPr>
          </a:p>
          <a:p>
            <a:pPr algn="ctr"/>
            <a:endParaRPr lang="en-US" sz="1600" noProof="1" smtClean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75E4E8-57E3-47A4-B79C-C9E179E2F27A}"/>
              </a:ext>
            </a:extLst>
          </p:cNvPr>
          <p:cNvSpPr/>
          <p:nvPr/>
        </p:nvSpPr>
        <p:spPr>
          <a:xfrm>
            <a:off x="1592915" y="4017394"/>
            <a:ext cx="2544185" cy="55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1" smtClean="0">
                <a:solidFill>
                  <a:schemeClr val="tx1"/>
                </a:solidFill>
              </a:rPr>
              <a:t>HOW TO FILL IT IN?</a:t>
            </a:r>
            <a:endParaRPr lang="en-US" sz="1600" b="1" noProof="1">
              <a:solidFill>
                <a:schemeClr val="tx1"/>
              </a:solidFill>
            </a:endParaRPr>
          </a:p>
        </p:txBody>
      </p:sp>
      <p:grpSp>
        <p:nvGrpSpPr>
          <p:cNvPr id="89" name="Graphic 73" descr="Lightbulb">
            <a:extLst>
              <a:ext uri="{FF2B5EF4-FFF2-40B4-BE49-F238E27FC236}">
                <a16:creationId xmlns:a16="http://schemas.microsoft.com/office/drawing/2014/main" id="{71080263-7523-4ABA-87B4-20F993E78707}"/>
              </a:ext>
            </a:extLst>
          </p:cNvPr>
          <p:cNvGrpSpPr/>
          <p:nvPr/>
        </p:nvGrpSpPr>
        <p:grpSpPr>
          <a:xfrm>
            <a:off x="846568" y="4164073"/>
            <a:ext cx="765843" cy="765843"/>
            <a:chOff x="3541424" y="3959873"/>
            <a:chExt cx="765843" cy="765843"/>
          </a:xfrm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B212191A-71D5-42D5-ABE5-0DE181183F0C}"/>
                </a:ext>
              </a:extLst>
            </p:cNvPr>
            <p:cNvSpPr/>
            <p:nvPr/>
          </p:nvSpPr>
          <p:spPr>
            <a:xfrm>
              <a:off x="3820637" y="4470435"/>
              <a:ext cx="207415" cy="47865"/>
            </a:xfrm>
            <a:custGeom>
              <a:avLst/>
              <a:gdLst>
                <a:gd name="connsiteX0" fmla="*/ 23933 w 207415"/>
                <a:gd name="connsiteY0" fmla="*/ 0 h 47865"/>
                <a:gd name="connsiteX1" fmla="*/ 183483 w 207415"/>
                <a:gd name="connsiteY1" fmla="*/ 0 h 47865"/>
                <a:gd name="connsiteX2" fmla="*/ 207416 w 207415"/>
                <a:gd name="connsiteY2" fmla="*/ 23933 h 47865"/>
                <a:gd name="connsiteX3" fmla="*/ 183483 w 207415"/>
                <a:gd name="connsiteY3" fmla="*/ 47865 h 47865"/>
                <a:gd name="connsiteX4" fmla="*/ 23933 w 207415"/>
                <a:gd name="connsiteY4" fmla="*/ 47865 h 47865"/>
                <a:gd name="connsiteX5" fmla="*/ 0 w 207415"/>
                <a:gd name="connsiteY5" fmla="*/ 23933 h 47865"/>
                <a:gd name="connsiteX6" fmla="*/ 23933 w 207415"/>
                <a:gd name="connsiteY6" fmla="*/ 0 h 4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5" h="47865">
                  <a:moveTo>
                    <a:pt x="23933" y="0"/>
                  </a:moveTo>
                  <a:lnTo>
                    <a:pt x="183483" y="0"/>
                  </a:lnTo>
                  <a:cubicBezTo>
                    <a:pt x="197045" y="0"/>
                    <a:pt x="207416" y="10371"/>
                    <a:pt x="207416" y="23933"/>
                  </a:cubicBezTo>
                  <a:cubicBezTo>
                    <a:pt x="207416" y="37494"/>
                    <a:pt x="197045" y="47865"/>
                    <a:pt x="183483" y="47865"/>
                  </a:cubicBezTo>
                  <a:lnTo>
                    <a:pt x="23933" y="47865"/>
                  </a:lnTo>
                  <a:cubicBezTo>
                    <a:pt x="10371" y="47865"/>
                    <a:pt x="0" y="37494"/>
                    <a:pt x="0" y="23933"/>
                  </a:cubicBezTo>
                  <a:cubicBezTo>
                    <a:pt x="0" y="10371"/>
                    <a:pt x="10371" y="0"/>
                    <a:pt x="2393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7">
              <a:extLst>
                <a:ext uri="{FF2B5EF4-FFF2-40B4-BE49-F238E27FC236}">
                  <a16:creationId xmlns:a16="http://schemas.microsoft.com/office/drawing/2014/main" id="{D64C02A1-E17A-4DDF-9E37-B9111D9B385E}"/>
                </a:ext>
              </a:extLst>
            </p:cNvPr>
            <p:cNvSpPr/>
            <p:nvPr/>
          </p:nvSpPr>
          <p:spPr>
            <a:xfrm>
              <a:off x="3820637" y="4550210"/>
              <a:ext cx="207415" cy="47865"/>
            </a:xfrm>
            <a:custGeom>
              <a:avLst/>
              <a:gdLst>
                <a:gd name="connsiteX0" fmla="*/ 23933 w 207415"/>
                <a:gd name="connsiteY0" fmla="*/ 0 h 47865"/>
                <a:gd name="connsiteX1" fmla="*/ 183483 w 207415"/>
                <a:gd name="connsiteY1" fmla="*/ 0 h 47865"/>
                <a:gd name="connsiteX2" fmla="*/ 207416 w 207415"/>
                <a:gd name="connsiteY2" fmla="*/ 23933 h 47865"/>
                <a:gd name="connsiteX3" fmla="*/ 183483 w 207415"/>
                <a:gd name="connsiteY3" fmla="*/ 47865 h 47865"/>
                <a:gd name="connsiteX4" fmla="*/ 23933 w 207415"/>
                <a:gd name="connsiteY4" fmla="*/ 47865 h 47865"/>
                <a:gd name="connsiteX5" fmla="*/ 0 w 207415"/>
                <a:gd name="connsiteY5" fmla="*/ 23933 h 47865"/>
                <a:gd name="connsiteX6" fmla="*/ 23933 w 207415"/>
                <a:gd name="connsiteY6" fmla="*/ 0 h 4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5" h="47865">
                  <a:moveTo>
                    <a:pt x="23933" y="0"/>
                  </a:moveTo>
                  <a:lnTo>
                    <a:pt x="183483" y="0"/>
                  </a:lnTo>
                  <a:cubicBezTo>
                    <a:pt x="197045" y="0"/>
                    <a:pt x="207416" y="10371"/>
                    <a:pt x="207416" y="23933"/>
                  </a:cubicBezTo>
                  <a:cubicBezTo>
                    <a:pt x="207416" y="37494"/>
                    <a:pt x="197045" y="47865"/>
                    <a:pt x="183483" y="47865"/>
                  </a:cubicBezTo>
                  <a:lnTo>
                    <a:pt x="23933" y="47865"/>
                  </a:lnTo>
                  <a:cubicBezTo>
                    <a:pt x="10371" y="47865"/>
                    <a:pt x="0" y="37494"/>
                    <a:pt x="0" y="23933"/>
                  </a:cubicBezTo>
                  <a:cubicBezTo>
                    <a:pt x="0" y="10371"/>
                    <a:pt x="10371" y="0"/>
                    <a:pt x="2393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">
              <a:extLst>
                <a:ext uri="{FF2B5EF4-FFF2-40B4-BE49-F238E27FC236}">
                  <a16:creationId xmlns:a16="http://schemas.microsoft.com/office/drawing/2014/main" id="{193281D9-3486-4667-AAC2-F7226CEFB8F5}"/>
                </a:ext>
              </a:extLst>
            </p:cNvPr>
            <p:cNvSpPr/>
            <p:nvPr/>
          </p:nvSpPr>
          <p:spPr>
            <a:xfrm>
              <a:off x="3872491" y="4629985"/>
              <a:ext cx="103707" cy="47865"/>
            </a:xfrm>
            <a:custGeom>
              <a:avLst/>
              <a:gdLst>
                <a:gd name="connsiteX0" fmla="*/ 0 w 103707"/>
                <a:gd name="connsiteY0" fmla="*/ 0 h 47865"/>
                <a:gd name="connsiteX1" fmla="*/ 51854 w 103707"/>
                <a:gd name="connsiteY1" fmla="*/ 47865 h 47865"/>
                <a:gd name="connsiteX2" fmla="*/ 103708 w 103707"/>
                <a:gd name="connsiteY2" fmla="*/ 0 h 47865"/>
                <a:gd name="connsiteX3" fmla="*/ 0 w 103707"/>
                <a:gd name="connsiteY3" fmla="*/ 0 h 4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07" h="47865">
                  <a:moveTo>
                    <a:pt x="0" y="0"/>
                  </a:moveTo>
                  <a:cubicBezTo>
                    <a:pt x="2393" y="27124"/>
                    <a:pt x="24730" y="47865"/>
                    <a:pt x="51854" y="47865"/>
                  </a:cubicBezTo>
                  <a:cubicBezTo>
                    <a:pt x="78978" y="47865"/>
                    <a:pt x="101315" y="27124"/>
                    <a:pt x="10370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">
              <a:extLst>
                <a:ext uri="{FF2B5EF4-FFF2-40B4-BE49-F238E27FC236}">
                  <a16:creationId xmlns:a16="http://schemas.microsoft.com/office/drawing/2014/main" id="{57BD0172-880B-4AFD-A22E-E08954BFC7CA}"/>
                </a:ext>
              </a:extLst>
            </p:cNvPr>
            <p:cNvSpPr/>
            <p:nvPr/>
          </p:nvSpPr>
          <p:spPr>
            <a:xfrm>
              <a:off x="3716929" y="4007738"/>
              <a:ext cx="414831" cy="430786"/>
            </a:xfrm>
            <a:custGeom>
              <a:avLst/>
              <a:gdLst>
                <a:gd name="connsiteX0" fmla="*/ 207416 w 414831"/>
                <a:gd name="connsiteY0" fmla="*/ 0 h 430786"/>
                <a:gd name="connsiteX1" fmla="*/ 207416 w 414831"/>
                <a:gd name="connsiteY1" fmla="*/ 0 h 430786"/>
                <a:gd name="connsiteX2" fmla="*/ 207416 w 414831"/>
                <a:gd name="connsiteY2" fmla="*/ 0 h 430786"/>
                <a:gd name="connsiteX3" fmla="*/ 0 w 414831"/>
                <a:gd name="connsiteY3" fmla="*/ 205023 h 430786"/>
                <a:gd name="connsiteX4" fmla="*/ 0 w 414831"/>
                <a:gd name="connsiteY4" fmla="*/ 212202 h 430786"/>
                <a:gd name="connsiteX5" fmla="*/ 14360 w 414831"/>
                <a:gd name="connsiteY5" fmla="*/ 284000 h 430786"/>
                <a:gd name="connsiteX6" fmla="*/ 50258 w 414831"/>
                <a:gd name="connsiteY6" fmla="*/ 343034 h 430786"/>
                <a:gd name="connsiteX7" fmla="*/ 98921 w 414831"/>
                <a:gd name="connsiteY7" fmla="*/ 422011 h 430786"/>
                <a:gd name="connsiteX8" fmla="*/ 113281 w 414831"/>
                <a:gd name="connsiteY8" fmla="*/ 430787 h 430786"/>
                <a:gd name="connsiteX9" fmla="*/ 301551 w 414831"/>
                <a:gd name="connsiteY9" fmla="*/ 430787 h 430786"/>
                <a:gd name="connsiteX10" fmla="*/ 315910 w 414831"/>
                <a:gd name="connsiteY10" fmla="*/ 422011 h 430786"/>
                <a:gd name="connsiteX11" fmla="*/ 364573 w 414831"/>
                <a:gd name="connsiteY11" fmla="*/ 343034 h 430786"/>
                <a:gd name="connsiteX12" fmla="*/ 400472 w 414831"/>
                <a:gd name="connsiteY12" fmla="*/ 284000 h 430786"/>
                <a:gd name="connsiteX13" fmla="*/ 414832 w 414831"/>
                <a:gd name="connsiteY13" fmla="*/ 212202 h 430786"/>
                <a:gd name="connsiteX14" fmla="*/ 414832 w 414831"/>
                <a:gd name="connsiteY14" fmla="*/ 205023 h 430786"/>
                <a:gd name="connsiteX15" fmla="*/ 207416 w 414831"/>
                <a:gd name="connsiteY15" fmla="*/ 0 h 430786"/>
                <a:gd name="connsiteX16" fmla="*/ 366966 w 414831"/>
                <a:gd name="connsiteY16" fmla="*/ 211405 h 430786"/>
                <a:gd name="connsiteX17" fmla="*/ 355798 w 414831"/>
                <a:gd name="connsiteY17" fmla="*/ 267247 h 430786"/>
                <a:gd name="connsiteX18" fmla="*/ 328674 w 414831"/>
                <a:gd name="connsiteY18" fmla="*/ 311124 h 430786"/>
                <a:gd name="connsiteX19" fmla="*/ 282405 w 414831"/>
                <a:gd name="connsiteY19" fmla="*/ 382922 h 430786"/>
                <a:gd name="connsiteX20" fmla="*/ 207416 w 414831"/>
                <a:gd name="connsiteY20" fmla="*/ 382922 h 430786"/>
                <a:gd name="connsiteX21" fmla="*/ 133225 w 414831"/>
                <a:gd name="connsiteY21" fmla="*/ 382922 h 430786"/>
                <a:gd name="connsiteX22" fmla="*/ 86955 w 414831"/>
                <a:gd name="connsiteY22" fmla="*/ 311124 h 430786"/>
                <a:gd name="connsiteX23" fmla="*/ 59831 w 414831"/>
                <a:gd name="connsiteY23" fmla="*/ 267247 h 430786"/>
                <a:gd name="connsiteX24" fmla="*/ 48663 w 414831"/>
                <a:gd name="connsiteY24" fmla="*/ 211405 h 430786"/>
                <a:gd name="connsiteX25" fmla="*/ 48663 w 414831"/>
                <a:gd name="connsiteY25" fmla="*/ 205023 h 430786"/>
                <a:gd name="connsiteX26" fmla="*/ 208214 w 414831"/>
                <a:gd name="connsiteY26" fmla="*/ 47067 h 430786"/>
                <a:gd name="connsiteX27" fmla="*/ 208214 w 414831"/>
                <a:gd name="connsiteY27" fmla="*/ 47067 h 430786"/>
                <a:gd name="connsiteX28" fmla="*/ 208214 w 414831"/>
                <a:gd name="connsiteY28" fmla="*/ 47067 h 430786"/>
                <a:gd name="connsiteX29" fmla="*/ 208214 w 414831"/>
                <a:gd name="connsiteY29" fmla="*/ 47067 h 430786"/>
                <a:gd name="connsiteX30" fmla="*/ 208214 w 414831"/>
                <a:gd name="connsiteY30" fmla="*/ 47067 h 430786"/>
                <a:gd name="connsiteX31" fmla="*/ 208214 w 414831"/>
                <a:gd name="connsiteY31" fmla="*/ 47067 h 430786"/>
                <a:gd name="connsiteX32" fmla="*/ 208214 w 414831"/>
                <a:gd name="connsiteY32" fmla="*/ 47067 h 430786"/>
                <a:gd name="connsiteX33" fmla="*/ 367764 w 414831"/>
                <a:gd name="connsiteY33" fmla="*/ 205023 h 430786"/>
                <a:gd name="connsiteX34" fmla="*/ 367764 w 414831"/>
                <a:gd name="connsiteY34" fmla="*/ 211405 h 4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4831" h="430786">
                  <a:moveTo>
                    <a:pt x="207416" y="0"/>
                  </a:moveTo>
                  <a:cubicBezTo>
                    <a:pt x="207416" y="0"/>
                    <a:pt x="207416" y="0"/>
                    <a:pt x="207416" y="0"/>
                  </a:cubicBezTo>
                  <a:cubicBezTo>
                    <a:pt x="207416" y="0"/>
                    <a:pt x="207416" y="0"/>
                    <a:pt x="207416" y="0"/>
                  </a:cubicBezTo>
                  <a:cubicBezTo>
                    <a:pt x="94135" y="798"/>
                    <a:pt x="2393" y="91742"/>
                    <a:pt x="0" y="205023"/>
                  </a:cubicBezTo>
                  <a:lnTo>
                    <a:pt x="0" y="212202"/>
                  </a:lnTo>
                  <a:cubicBezTo>
                    <a:pt x="798" y="236933"/>
                    <a:pt x="5584" y="260865"/>
                    <a:pt x="14360" y="284000"/>
                  </a:cubicBezTo>
                  <a:cubicBezTo>
                    <a:pt x="23135" y="305539"/>
                    <a:pt x="35101" y="325483"/>
                    <a:pt x="50258" y="343034"/>
                  </a:cubicBezTo>
                  <a:cubicBezTo>
                    <a:pt x="69405" y="363775"/>
                    <a:pt x="90146" y="404461"/>
                    <a:pt x="98921" y="422011"/>
                  </a:cubicBezTo>
                  <a:cubicBezTo>
                    <a:pt x="101315" y="427596"/>
                    <a:pt x="106899" y="430787"/>
                    <a:pt x="113281" y="430787"/>
                  </a:cubicBezTo>
                  <a:lnTo>
                    <a:pt x="301551" y="430787"/>
                  </a:lnTo>
                  <a:cubicBezTo>
                    <a:pt x="307933" y="430787"/>
                    <a:pt x="313517" y="427596"/>
                    <a:pt x="315910" y="422011"/>
                  </a:cubicBezTo>
                  <a:cubicBezTo>
                    <a:pt x="324686" y="404461"/>
                    <a:pt x="345427" y="363775"/>
                    <a:pt x="364573" y="343034"/>
                  </a:cubicBezTo>
                  <a:cubicBezTo>
                    <a:pt x="379730" y="325483"/>
                    <a:pt x="392495" y="305539"/>
                    <a:pt x="400472" y="284000"/>
                  </a:cubicBezTo>
                  <a:cubicBezTo>
                    <a:pt x="409247" y="260865"/>
                    <a:pt x="414034" y="236933"/>
                    <a:pt x="414832" y="212202"/>
                  </a:cubicBezTo>
                  <a:lnTo>
                    <a:pt x="414832" y="205023"/>
                  </a:lnTo>
                  <a:cubicBezTo>
                    <a:pt x="412438" y="91742"/>
                    <a:pt x="320697" y="798"/>
                    <a:pt x="207416" y="0"/>
                  </a:cubicBezTo>
                  <a:close/>
                  <a:moveTo>
                    <a:pt x="366966" y="211405"/>
                  </a:moveTo>
                  <a:cubicBezTo>
                    <a:pt x="366169" y="230551"/>
                    <a:pt x="362180" y="249697"/>
                    <a:pt x="355798" y="267247"/>
                  </a:cubicBezTo>
                  <a:cubicBezTo>
                    <a:pt x="349416" y="283202"/>
                    <a:pt x="340641" y="298360"/>
                    <a:pt x="328674" y="311124"/>
                  </a:cubicBezTo>
                  <a:cubicBezTo>
                    <a:pt x="310326" y="333461"/>
                    <a:pt x="294371" y="357393"/>
                    <a:pt x="282405" y="382922"/>
                  </a:cubicBezTo>
                  <a:lnTo>
                    <a:pt x="207416" y="382922"/>
                  </a:lnTo>
                  <a:lnTo>
                    <a:pt x="133225" y="382922"/>
                  </a:lnTo>
                  <a:cubicBezTo>
                    <a:pt x="120461" y="357393"/>
                    <a:pt x="104506" y="333461"/>
                    <a:pt x="86955" y="311124"/>
                  </a:cubicBezTo>
                  <a:cubicBezTo>
                    <a:pt x="75787" y="298360"/>
                    <a:pt x="66214" y="283202"/>
                    <a:pt x="59831" y="267247"/>
                  </a:cubicBezTo>
                  <a:cubicBezTo>
                    <a:pt x="52652" y="249697"/>
                    <a:pt x="49461" y="230551"/>
                    <a:pt x="48663" y="211405"/>
                  </a:cubicBezTo>
                  <a:lnTo>
                    <a:pt x="48663" y="205023"/>
                  </a:lnTo>
                  <a:cubicBezTo>
                    <a:pt x="50258" y="118067"/>
                    <a:pt x="121258" y="47865"/>
                    <a:pt x="208214" y="47067"/>
                  </a:cubicBezTo>
                  <a:lnTo>
                    <a:pt x="208214" y="47067"/>
                  </a:lnTo>
                  <a:lnTo>
                    <a:pt x="208214" y="47067"/>
                  </a:lnTo>
                  <a:cubicBezTo>
                    <a:pt x="208214" y="47067"/>
                    <a:pt x="208214" y="47067"/>
                    <a:pt x="208214" y="47067"/>
                  </a:cubicBezTo>
                  <a:cubicBezTo>
                    <a:pt x="208214" y="47067"/>
                    <a:pt x="208214" y="47067"/>
                    <a:pt x="208214" y="47067"/>
                  </a:cubicBezTo>
                  <a:lnTo>
                    <a:pt x="208214" y="47067"/>
                  </a:lnTo>
                  <a:lnTo>
                    <a:pt x="208214" y="47067"/>
                  </a:lnTo>
                  <a:cubicBezTo>
                    <a:pt x="295169" y="47865"/>
                    <a:pt x="366169" y="117270"/>
                    <a:pt x="367764" y="205023"/>
                  </a:cubicBezTo>
                  <a:lnTo>
                    <a:pt x="367764" y="2114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6E17377-31D5-415B-A29E-5DEEBF252BB6}"/>
              </a:ext>
            </a:extLst>
          </p:cNvPr>
          <p:cNvSpPr/>
          <p:nvPr/>
        </p:nvSpPr>
        <p:spPr>
          <a:xfrm>
            <a:off x="4979113" y="3486058"/>
            <a:ext cx="2966402" cy="744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</a:rPr>
              <a:t>Estimated </a:t>
            </a:r>
            <a:r>
              <a:rPr lang="en-US" sz="1600" b="1" dirty="0">
                <a:solidFill>
                  <a:schemeClr val="tx1"/>
                </a:solidFill>
              </a:rPr>
              <a:t>budget of the </a:t>
            </a:r>
            <a:r>
              <a:rPr lang="en-US" sz="1600" b="1" dirty="0" smtClean="0">
                <a:solidFill>
                  <a:schemeClr val="tx1"/>
                </a:solidFill>
              </a:rPr>
              <a:t>proposal</a:t>
            </a:r>
            <a:endParaRPr lang="fr-BE" sz="1600" b="1" dirty="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6E17377-31D5-415B-A29E-5DEEBF252BB6}"/>
              </a:ext>
            </a:extLst>
          </p:cNvPr>
          <p:cNvSpPr/>
          <p:nvPr/>
        </p:nvSpPr>
        <p:spPr>
          <a:xfrm>
            <a:off x="8519532" y="1784764"/>
            <a:ext cx="3088887" cy="1936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fr-BE" sz="1600" b="1" dirty="0" smtClean="0">
                <a:solidFill>
                  <a:schemeClr val="tx1"/>
                </a:solidFill>
              </a:rPr>
              <a:t>Select: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400" i="1" dirty="0" smtClean="0">
                <a:solidFill>
                  <a:schemeClr val="tx1"/>
                </a:solidFill>
              </a:rPr>
              <a:t>Erasmus+ Type of organisations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400" i="1" dirty="0" err="1" smtClean="0">
                <a:solidFill>
                  <a:schemeClr val="tx2"/>
                </a:solidFill>
              </a:rPr>
              <a:t>Only</a:t>
            </a:r>
            <a:r>
              <a:rPr lang="fr-BE" sz="1400" i="1" dirty="0" smtClean="0">
                <a:solidFill>
                  <a:schemeClr val="tx2"/>
                </a:solidFill>
              </a:rPr>
              <a:t> LOT 2 </a:t>
            </a:r>
            <a:r>
              <a:rPr lang="fr-BE" sz="1400" i="1" dirty="0" err="1" smtClean="0">
                <a:solidFill>
                  <a:schemeClr val="tx1"/>
                </a:solidFill>
              </a:rPr>
              <a:t>Industrial</a:t>
            </a:r>
            <a:r>
              <a:rPr lang="fr-BE" sz="1400" i="1" dirty="0" smtClean="0">
                <a:solidFill>
                  <a:schemeClr val="tx1"/>
                </a:solidFill>
              </a:rPr>
              <a:t>  </a:t>
            </a:r>
            <a:r>
              <a:rPr lang="fr-BE" sz="1400" i="1" dirty="0" err="1" smtClean="0">
                <a:solidFill>
                  <a:schemeClr val="tx1"/>
                </a:solidFill>
              </a:rPr>
              <a:t>ecosystems</a:t>
            </a:r>
            <a:endParaRPr lang="fr-BE" sz="1400" i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400" i="1" dirty="0" smtClean="0">
                <a:solidFill>
                  <a:schemeClr val="tx1"/>
                </a:solidFill>
              </a:rPr>
              <a:t>EQF </a:t>
            </a:r>
            <a:r>
              <a:rPr lang="fr-BE" sz="1400" i="1" dirty="0" err="1" smtClean="0">
                <a:solidFill>
                  <a:schemeClr val="tx1"/>
                </a:solidFill>
              </a:rPr>
              <a:t>levels</a:t>
            </a:r>
            <a:endParaRPr lang="fr-BE" sz="1400" i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400" i="1" dirty="0" err="1" smtClean="0">
                <a:solidFill>
                  <a:schemeClr val="tx1"/>
                </a:solidFill>
              </a:rPr>
              <a:t>Partnership</a:t>
            </a:r>
            <a:r>
              <a:rPr lang="fr-BE" sz="1400" i="1" dirty="0" smtClean="0">
                <a:solidFill>
                  <a:schemeClr val="tx1"/>
                </a:solidFill>
              </a:rPr>
              <a:t> composition (type of organisations </a:t>
            </a:r>
            <a:r>
              <a:rPr lang="fr-BE" sz="1400" i="1" dirty="0" err="1" smtClean="0">
                <a:solidFill>
                  <a:schemeClr val="tx1"/>
                </a:solidFill>
              </a:rPr>
              <a:t>linked</a:t>
            </a:r>
            <a:r>
              <a:rPr lang="fr-BE" sz="1400" i="1" dirty="0" smtClean="0">
                <a:solidFill>
                  <a:schemeClr val="tx1"/>
                </a:solidFill>
              </a:rPr>
              <a:t> to </a:t>
            </a:r>
            <a:r>
              <a:rPr lang="fr-BE" sz="1400" i="1" dirty="0" err="1" smtClean="0">
                <a:solidFill>
                  <a:schemeClr val="tx1"/>
                </a:solidFill>
              </a:rPr>
              <a:t>eligibility</a:t>
            </a:r>
            <a:r>
              <a:rPr lang="fr-BE" sz="1400" i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BE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fr-BE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fr-BE" sz="16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fr-BE" sz="1600" dirty="0">
              <a:solidFill>
                <a:schemeClr val="tx1"/>
              </a:solidFill>
            </a:endParaRPr>
          </a:p>
          <a:p>
            <a:endParaRPr lang="en-US" sz="1600" noProof="1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675E4E8-57E3-47A4-B79C-C9E179E2F27A}"/>
              </a:ext>
            </a:extLst>
          </p:cNvPr>
          <p:cNvSpPr/>
          <p:nvPr/>
        </p:nvSpPr>
        <p:spPr>
          <a:xfrm>
            <a:off x="9064234" y="3893134"/>
            <a:ext cx="2544185" cy="55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1" smtClean="0">
                <a:solidFill>
                  <a:schemeClr val="tx1"/>
                </a:solidFill>
              </a:rPr>
              <a:t>HOW TO FILL IT IN?</a:t>
            </a:r>
            <a:endParaRPr lang="en-US" sz="1600" b="1" noProof="1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675E4E8-57E3-47A4-B79C-C9E179E2F27A}"/>
              </a:ext>
            </a:extLst>
          </p:cNvPr>
          <p:cNvSpPr/>
          <p:nvPr/>
        </p:nvSpPr>
        <p:spPr>
          <a:xfrm>
            <a:off x="9064234" y="4597986"/>
            <a:ext cx="2544185" cy="55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1" smtClean="0">
                <a:solidFill>
                  <a:schemeClr val="tx1"/>
                </a:solidFill>
              </a:rPr>
              <a:t>CLICK </a:t>
            </a:r>
            <a:r>
              <a:rPr lang="en-US" sz="1600" b="1" noProof="1" smtClean="0">
                <a:solidFill>
                  <a:schemeClr val="tx1"/>
                </a:solidFill>
                <a:hlinkClick r:id="rId3"/>
              </a:rPr>
              <a:t>HERE</a:t>
            </a:r>
            <a:endParaRPr lang="en-US" sz="1600" b="1" noProof="1">
              <a:solidFill>
                <a:schemeClr val="tx1"/>
              </a:solidFill>
            </a:endParaRPr>
          </a:p>
        </p:txBody>
      </p:sp>
      <p:grpSp>
        <p:nvGrpSpPr>
          <p:cNvPr id="113" name="Graphic 73" descr="Lightbulb">
            <a:extLst>
              <a:ext uri="{FF2B5EF4-FFF2-40B4-BE49-F238E27FC236}">
                <a16:creationId xmlns:a16="http://schemas.microsoft.com/office/drawing/2014/main" id="{71080263-7523-4ABA-87B4-20F993E78707}"/>
              </a:ext>
            </a:extLst>
          </p:cNvPr>
          <p:cNvGrpSpPr/>
          <p:nvPr/>
        </p:nvGrpSpPr>
        <p:grpSpPr>
          <a:xfrm>
            <a:off x="8370615" y="4021843"/>
            <a:ext cx="765843" cy="765843"/>
            <a:chOff x="3541424" y="3959873"/>
            <a:chExt cx="765843" cy="765843"/>
          </a:xfrm>
        </p:grpSpPr>
        <p:sp>
          <p:nvSpPr>
            <p:cNvPr id="114" name="Freeform: Shape 6">
              <a:extLst>
                <a:ext uri="{FF2B5EF4-FFF2-40B4-BE49-F238E27FC236}">
                  <a16:creationId xmlns:a16="http://schemas.microsoft.com/office/drawing/2014/main" id="{B212191A-71D5-42D5-ABE5-0DE181183F0C}"/>
                </a:ext>
              </a:extLst>
            </p:cNvPr>
            <p:cNvSpPr/>
            <p:nvPr/>
          </p:nvSpPr>
          <p:spPr>
            <a:xfrm>
              <a:off x="3820637" y="4470435"/>
              <a:ext cx="207415" cy="47865"/>
            </a:xfrm>
            <a:custGeom>
              <a:avLst/>
              <a:gdLst>
                <a:gd name="connsiteX0" fmla="*/ 23933 w 207415"/>
                <a:gd name="connsiteY0" fmla="*/ 0 h 47865"/>
                <a:gd name="connsiteX1" fmla="*/ 183483 w 207415"/>
                <a:gd name="connsiteY1" fmla="*/ 0 h 47865"/>
                <a:gd name="connsiteX2" fmla="*/ 207416 w 207415"/>
                <a:gd name="connsiteY2" fmla="*/ 23933 h 47865"/>
                <a:gd name="connsiteX3" fmla="*/ 183483 w 207415"/>
                <a:gd name="connsiteY3" fmla="*/ 47865 h 47865"/>
                <a:gd name="connsiteX4" fmla="*/ 23933 w 207415"/>
                <a:gd name="connsiteY4" fmla="*/ 47865 h 47865"/>
                <a:gd name="connsiteX5" fmla="*/ 0 w 207415"/>
                <a:gd name="connsiteY5" fmla="*/ 23933 h 47865"/>
                <a:gd name="connsiteX6" fmla="*/ 23933 w 207415"/>
                <a:gd name="connsiteY6" fmla="*/ 0 h 4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5" h="47865">
                  <a:moveTo>
                    <a:pt x="23933" y="0"/>
                  </a:moveTo>
                  <a:lnTo>
                    <a:pt x="183483" y="0"/>
                  </a:lnTo>
                  <a:cubicBezTo>
                    <a:pt x="197045" y="0"/>
                    <a:pt x="207416" y="10371"/>
                    <a:pt x="207416" y="23933"/>
                  </a:cubicBezTo>
                  <a:cubicBezTo>
                    <a:pt x="207416" y="37494"/>
                    <a:pt x="197045" y="47865"/>
                    <a:pt x="183483" y="47865"/>
                  </a:cubicBezTo>
                  <a:lnTo>
                    <a:pt x="23933" y="47865"/>
                  </a:lnTo>
                  <a:cubicBezTo>
                    <a:pt x="10371" y="47865"/>
                    <a:pt x="0" y="37494"/>
                    <a:pt x="0" y="23933"/>
                  </a:cubicBezTo>
                  <a:cubicBezTo>
                    <a:pt x="0" y="10371"/>
                    <a:pt x="10371" y="0"/>
                    <a:pt x="2393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7">
              <a:extLst>
                <a:ext uri="{FF2B5EF4-FFF2-40B4-BE49-F238E27FC236}">
                  <a16:creationId xmlns:a16="http://schemas.microsoft.com/office/drawing/2014/main" id="{D64C02A1-E17A-4DDF-9E37-B9111D9B385E}"/>
                </a:ext>
              </a:extLst>
            </p:cNvPr>
            <p:cNvSpPr/>
            <p:nvPr/>
          </p:nvSpPr>
          <p:spPr>
            <a:xfrm>
              <a:off x="3820637" y="4550210"/>
              <a:ext cx="207415" cy="47865"/>
            </a:xfrm>
            <a:custGeom>
              <a:avLst/>
              <a:gdLst>
                <a:gd name="connsiteX0" fmla="*/ 23933 w 207415"/>
                <a:gd name="connsiteY0" fmla="*/ 0 h 47865"/>
                <a:gd name="connsiteX1" fmla="*/ 183483 w 207415"/>
                <a:gd name="connsiteY1" fmla="*/ 0 h 47865"/>
                <a:gd name="connsiteX2" fmla="*/ 207416 w 207415"/>
                <a:gd name="connsiteY2" fmla="*/ 23933 h 47865"/>
                <a:gd name="connsiteX3" fmla="*/ 183483 w 207415"/>
                <a:gd name="connsiteY3" fmla="*/ 47865 h 47865"/>
                <a:gd name="connsiteX4" fmla="*/ 23933 w 207415"/>
                <a:gd name="connsiteY4" fmla="*/ 47865 h 47865"/>
                <a:gd name="connsiteX5" fmla="*/ 0 w 207415"/>
                <a:gd name="connsiteY5" fmla="*/ 23933 h 47865"/>
                <a:gd name="connsiteX6" fmla="*/ 23933 w 207415"/>
                <a:gd name="connsiteY6" fmla="*/ 0 h 4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5" h="47865">
                  <a:moveTo>
                    <a:pt x="23933" y="0"/>
                  </a:moveTo>
                  <a:lnTo>
                    <a:pt x="183483" y="0"/>
                  </a:lnTo>
                  <a:cubicBezTo>
                    <a:pt x="197045" y="0"/>
                    <a:pt x="207416" y="10371"/>
                    <a:pt x="207416" y="23933"/>
                  </a:cubicBezTo>
                  <a:cubicBezTo>
                    <a:pt x="207416" y="37494"/>
                    <a:pt x="197045" y="47865"/>
                    <a:pt x="183483" y="47865"/>
                  </a:cubicBezTo>
                  <a:lnTo>
                    <a:pt x="23933" y="47865"/>
                  </a:lnTo>
                  <a:cubicBezTo>
                    <a:pt x="10371" y="47865"/>
                    <a:pt x="0" y="37494"/>
                    <a:pt x="0" y="23933"/>
                  </a:cubicBezTo>
                  <a:cubicBezTo>
                    <a:pt x="0" y="10371"/>
                    <a:pt x="10371" y="0"/>
                    <a:pt x="2393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8">
              <a:extLst>
                <a:ext uri="{FF2B5EF4-FFF2-40B4-BE49-F238E27FC236}">
                  <a16:creationId xmlns:a16="http://schemas.microsoft.com/office/drawing/2014/main" id="{193281D9-3486-4667-AAC2-F7226CEFB8F5}"/>
                </a:ext>
              </a:extLst>
            </p:cNvPr>
            <p:cNvSpPr/>
            <p:nvPr/>
          </p:nvSpPr>
          <p:spPr>
            <a:xfrm>
              <a:off x="3872491" y="4629985"/>
              <a:ext cx="103707" cy="47865"/>
            </a:xfrm>
            <a:custGeom>
              <a:avLst/>
              <a:gdLst>
                <a:gd name="connsiteX0" fmla="*/ 0 w 103707"/>
                <a:gd name="connsiteY0" fmla="*/ 0 h 47865"/>
                <a:gd name="connsiteX1" fmla="*/ 51854 w 103707"/>
                <a:gd name="connsiteY1" fmla="*/ 47865 h 47865"/>
                <a:gd name="connsiteX2" fmla="*/ 103708 w 103707"/>
                <a:gd name="connsiteY2" fmla="*/ 0 h 47865"/>
                <a:gd name="connsiteX3" fmla="*/ 0 w 103707"/>
                <a:gd name="connsiteY3" fmla="*/ 0 h 4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07" h="47865">
                  <a:moveTo>
                    <a:pt x="0" y="0"/>
                  </a:moveTo>
                  <a:cubicBezTo>
                    <a:pt x="2393" y="27124"/>
                    <a:pt x="24730" y="47865"/>
                    <a:pt x="51854" y="47865"/>
                  </a:cubicBezTo>
                  <a:cubicBezTo>
                    <a:pt x="78978" y="47865"/>
                    <a:pt x="101315" y="27124"/>
                    <a:pt x="10370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9">
              <a:extLst>
                <a:ext uri="{FF2B5EF4-FFF2-40B4-BE49-F238E27FC236}">
                  <a16:creationId xmlns:a16="http://schemas.microsoft.com/office/drawing/2014/main" id="{57BD0172-880B-4AFD-A22E-E08954BFC7CA}"/>
                </a:ext>
              </a:extLst>
            </p:cNvPr>
            <p:cNvSpPr/>
            <p:nvPr/>
          </p:nvSpPr>
          <p:spPr>
            <a:xfrm>
              <a:off x="3716929" y="4007738"/>
              <a:ext cx="414831" cy="430786"/>
            </a:xfrm>
            <a:custGeom>
              <a:avLst/>
              <a:gdLst>
                <a:gd name="connsiteX0" fmla="*/ 207416 w 414831"/>
                <a:gd name="connsiteY0" fmla="*/ 0 h 430786"/>
                <a:gd name="connsiteX1" fmla="*/ 207416 w 414831"/>
                <a:gd name="connsiteY1" fmla="*/ 0 h 430786"/>
                <a:gd name="connsiteX2" fmla="*/ 207416 w 414831"/>
                <a:gd name="connsiteY2" fmla="*/ 0 h 430786"/>
                <a:gd name="connsiteX3" fmla="*/ 0 w 414831"/>
                <a:gd name="connsiteY3" fmla="*/ 205023 h 430786"/>
                <a:gd name="connsiteX4" fmla="*/ 0 w 414831"/>
                <a:gd name="connsiteY4" fmla="*/ 212202 h 430786"/>
                <a:gd name="connsiteX5" fmla="*/ 14360 w 414831"/>
                <a:gd name="connsiteY5" fmla="*/ 284000 h 430786"/>
                <a:gd name="connsiteX6" fmla="*/ 50258 w 414831"/>
                <a:gd name="connsiteY6" fmla="*/ 343034 h 430786"/>
                <a:gd name="connsiteX7" fmla="*/ 98921 w 414831"/>
                <a:gd name="connsiteY7" fmla="*/ 422011 h 430786"/>
                <a:gd name="connsiteX8" fmla="*/ 113281 w 414831"/>
                <a:gd name="connsiteY8" fmla="*/ 430787 h 430786"/>
                <a:gd name="connsiteX9" fmla="*/ 301551 w 414831"/>
                <a:gd name="connsiteY9" fmla="*/ 430787 h 430786"/>
                <a:gd name="connsiteX10" fmla="*/ 315910 w 414831"/>
                <a:gd name="connsiteY10" fmla="*/ 422011 h 430786"/>
                <a:gd name="connsiteX11" fmla="*/ 364573 w 414831"/>
                <a:gd name="connsiteY11" fmla="*/ 343034 h 430786"/>
                <a:gd name="connsiteX12" fmla="*/ 400472 w 414831"/>
                <a:gd name="connsiteY12" fmla="*/ 284000 h 430786"/>
                <a:gd name="connsiteX13" fmla="*/ 414832 w 414831"/>
                <a:gd name="connsiteY13" fmla="*/ 212202 h 430786"/>
                <a:gd name="connsiteX14" fmla="*/ 414832 w 414831"/>
                <a:gd name="connsiteY14" fmla="*/ 205023 h 430786"/>
                <a:gd name="connsiteX15" fmla="*/ 207416 w 414831"/>
                <a:gd name="connsiteY15" fmla="*/ 0 h 430786"/>
                <a:gd name="connsiteX16" fmla="*/ 366966 w 414831"/>
                <a:gd name="connsiteY16" fmla="*/ 211405 h 430786"/>
                <a:gd name="connsiteX17" fmla="*/ 355798 w 414831"/>
                <a:gd name="connsiteY17" fmla="*/ 267247 h 430786"/>
                <a:gd name="connsiteX18" fmla="*/ 328674 w 414831"/>
                <a:gd name="connsiteY18" fmla="*/ 311124 h 430786"/>
                <a:gd name="connsiteX19" fmla="*/ 282405 w 414831"/>
                <a:gd name="connsiteY19" fmla="*/ 382922 h 430786"/>
                <a:gd name="connsiteX20" fmla="*/ 207416 w 414831"/>
                <a:gd name="connsiteY20" fmla="*/ 382922 h 430786"/>
                <a:gd name="connsiteX21" fmla="*/ 133225 w 414831"/>
                <a:gd name="connsiteY21" fmla="*/ 382922 h 430786"/>
                <a:gd name="connsiteX22" fmla="*/ 86955 w 414831"/>
                <a:gd name="connsiteY22" fmla="*/ 311124 h 430786"/>
                <a:gd name="connsiteX23" fmla="*/ 59831 w 414831"/>
                <a:gd name="connsiteY23" fmla="*/ 267247 h 430786"/>
                <a:gd name="connsiteX24" fmla="*/ 48663 w 414831"/>
                <a:gd name="connsiteY24" fmla="*/ 211405 h 430786"/>
                <a:gd name="connsiteX25" fmla="*/ 48663 w 414831"/>
                <a:gd name="connsiteY25" fmla="*/ 205023 h 430786"/>
                <a:gd name="connsiteX26" fmla="*/ 208214 w 414831"/>
                <a:gd name="connsiteY26" fmla="*/ 47067 h 430786"/>
                <a:gd name="connsiteX27" fmla="*/ 208214 w 414831"/>
                <a:gd name="connsiteY27" fmla="*/ 47067 h 430786"/>
                <a:gd name="connsiteX28" fmla="*/ 208214 w 414831"/>
                <a:gd name="connsiteY28" fmla="*/ 47067 h 430786"/>
                <a:gd name="connsiteX29" fmla="*/ 208214 w 414831"/>
                <a:gd name="connsiteY29" fmla="*/ 47067 h 430786"/>
                <a:gd name="connsiteX30" fmla="*/ 208214 w 414831"/>
                <a:gd name="connsiteY30" fmla="*/ 47067 h 430786"/>
                <a:gd name="connsiteX31" fmla="*/ 208214 w 414831"/>
                <a:gd name="connsiteY31" fmla="*/ 47067 h 430786"/>
                <a:gd name="connsiteX32" fmla="*/ 208214 w 414831"/>
                <a:gd name="connsiteY32" fmla="*/ 47067 h 430786"/>
                <a:gd name="connsiteX33" fmla="*/ 367764 w 414831"/>
                <a:gd name="connsiteY33" fmla="*/ 205023 h 430786"/>
                <a:gd name="connsiteX34" fmla="*/ 367764 w 414831"/>
                <a:gd name="connsiteY34" fmla="*/ 211405 h 4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4831" h="430786">
                  <a:moveTo>
                    <a:pt x="207416" y="0"/>
                  </a:moveTo>
                  <a:cubicBezTo>
                    <a:pt x="207416" y="0"/>
                    <a:pt x="207416" y="0"/>
                    <a:pt x="207416" y="0"/>
                  </a:cubicBezTo>
                  <a:cubicBezTo>
                    <a:pt x="207416" y="0"/>
                    <a:pt x="207416" y="0"/>
                    <a:pt x="207416" y="0"/>
                  </a:cubicBezTo>
                  <a:cubicBezTo>
                    <a:pt x="94135" y="798"/>
                    <a:pt x="2393" y="91742"/>
                    <a:pt x="0" y="205023"/>
                  </a:cubicBezTo>
                  <a:lnTo>
                    <a:pt x="0" y="212202"/>
                  </a:lnTo>
                  <a:cubicBezTo>
                    <a:pt x="798" y="236933"/>
                    <a:pt x="5584" y="260865"/>
                    <a:pt x="14360" y="284000"/>
                  </a:cubicBezTo>
                  <a:cubicBezTo>
                    <a:pt x="23135" y="305539"/>
                    <a:pt x="35101" y="325483"/>
                    <a:pt x="50258" y="343034"/>
                  </a:cubicBezTo>
                  <a:cubicBezTo>
                    <a:pt x="69405" y="363775"/>
                    <a:pt x="90146" y="404461"/>
                    <a:pt x="98921" y="422011"/>
                  </a:cubicBezTo>
                  <a:cubicBezTo>
                    <a:pt x="101315" y="427596"/>
                    <a:pt x="106899" y="430787"/>
                    <a:pt x="113281" y="430787"/>
                  </a:cubicBezTo>
                  <a:lnTo>
                    <a:pt x="301551" y="430787"/>
                  </a:lnTo>
                  <a:cubicBezTo>
                    <a:pt x="307933" y="430787"/>
                    <a:pt x="313517" y="427596"/>
                    <a:pt x="315910" y="422011"/>
                  </a:cubicBezTo>
                  <a:cubicBezTo>
                    <a:pt x="324686" y="404461"/>
                    <a:pt x="345427" y="363775"/>
                    <a:pt x="364573" y="343034"/>
                  </a:cubicBezTo>
                  <a:cubicBezTo>
                    <a:pt x="379730" y="325483"/>
                    <a:pt x="392495" y="305539"/>
                    <a:pt x="400472" y="284000"/>
                  </a:cubicBezTo>
                  <a:cubicBezTo>
                    <a:pt x="409247" y="260865"/>
                    <a:pt x="414034" y="236933"/>
                    <a:pt x="414832" y="212202"/>
                  </a:cubicBezTo>
                  <a:lnTo>
                    <a:pt x="414832" y="205023"/>
                  </a:lnTo>
                  <a:cubicBezTo>
                    <a:pt x="412438" y="91742"/>
                    <a:pt x="320697" y="798"/>
                    <a:pt x="207416" y="0"/>
                  </a:cubicBezTo>
                  <a:close/>
                  <a:moveTo>
                    <a:pt x="366966" y="211405"/>
                  </a:moveTo>
                  <a:cubicBezTo>
                    <a:pt x="366169" y="230551"/>
                    <a:pt x="362180" y="249697"/>
                    <a:pt x="355798" y="267247"/>
                  </a:cubicBezTo>
                  <a:cubicBezTo>
                    <a:pt x="349416" y="283202"/>
                    <a:pt x="340641" y="298360"/>
                    <a:pt x="328674" y="311124"/>
                  </a:cubicBezTo>
                  <a:cubicBezTo>
                    <a:pt x="310326" y="333461"/>
                    <a:pt x="294371" y="357393"/>
                    <a:pt x="282405" y="382922"/>
                  </a:cubicBezTo>
                  <a:lnTo>
                    <a:pt x="207416" y="382922"/>
                  </a:lnTo>
                  <a:lnTo>
                    <a:pt x="133225" y="382922"/>
                  </a:lnTo>
                  <a:cubicBezTo>
                    <a:pt x="120461" y="357393"/>
                    <a:pt x="104506" y="333461"/>
                    <a:pt x="86955" y="311124"/>
                  </a:cubicBezTo>
                  <a:cubicBezTo>
                    <a:pt x="75787" y="298360"/>
                    <a:pt x="66214" y="283202"/>
                    <a:pt x="59831" y="267247"/>
                  </a:cubicBezTo>
                  <a:cubicBezTo>
                    <a:pt x="52652" y="249697"/>
                    <a:pt x="49461" y="230551"/>
                    <a:pt x="48663" y="211405"/>
                  </a:cubicBezTo>
                  <a:lnTo>
                    <a:pt x="48663" y="205023"/>
                  </a:lnTo>
                  <a:cubicBezTo>
                    <a:pt x="50258" y="118067"/>
                    <a:pt x="121258" y="47865"/>
                    <a:pt x="208214" y="47067"/>
                  </a:cubicBezTo>
                  <a:lnTo>
                    <a:pt x="208214" y="47067"/>
                  </a:lnTo>
                  <a:lnTo>
                    <a:pt x="208214" y="47067"/>
                  </a:lnTo>
                  <a:cubicBezTo>
                    <a:pt x="208214" y="47067"/>
                    <a:pt x="208214" y="47067"/>
                    <a:pt x="208214" y="47067"/>
                  </a:cubicBezTo>
                  <a:cubicBezTo>
                    <a:pt x="208214" y="47067"/>
                    <a:pt x="208214" y="47067"/>
                    <a:pt x="208214" y="47067"/>
                  </a:cubicBezTo>
                  <a:lnTo>
                    <a:pt x="208214" y="47067"/>
                  </a:lnTo>
                  <a:lnTo>
                    <a:pt x="208214" y="47067"/>
                  </a:lnTo>
                  <a:cubicBezTo>
                    <a:pt x="295169" y="47865"/>
                    <a:pt x="366169" y="117270"/>
                    <a:pt x="367764" y="205023"/>
                  </a:cubicBezTo>
                  <a:lnTo>
                    <a:pt x="367764" y="2114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14" y="4616082"/>
            <a:ext cx="870934" cy="939042"/>
          </a:xfrm>
          <a:prstGeom prst="rect">
            <a:avLst/>
          </a:prstGeom>
        </p:spPr>
      </p:pic>
      <p:grpSp>
        <p:nvGrpSpPr>
          <p:cNvPr id="119" name="Graphic 25" descr="Bullseye">
            <a:extLst>
              <a:ext uri="{FF2B5EF4-FFF2-40B4-BE49-F238E27FC236}">
                <a16:creationId xmlns:a16="http://schemas.microsoft.com/office/drawing/2014/main" id="{A5BA8E1A-BF03-4FCB-9E1F-007140A9CF45}"/>
              </a:ext>
            </a:extLst>
          </p:cNvPr>
          <p:cNvGrpSpPr/>
          <p:nvPr/>
        </p:nvGrpSpPr>
        <p:grpSpPr>
          <a:xfrm>
            <a:off x="555334" y="5522910"/>
            <a:ext cx="1087053" cy="1067461"/>
            <a:chOff x="5141560" y="1773772"/>
            <a:chExt cx="1132928" cy="1132928"/>
          </a:xfrm>
        </p:grpSpPr>
        <p:sp>
          <p:nvSpPr>
            <p:cNvPr id="120" name="Freeform: Shape 34">
              <a:extLst>
                <a:ext uri="{FF2B5EF4-FFF2-40B4-BE49-F238E27FC236}">
                  <a16:creationId xmlns:a16="http://schemas.microsoft.com/office/drawing/2014/main" id="{7D21341B-6AD1-418F-8AC7-A38093BEBF25}"/>
                </a:ext>
              </a:extLst>
            </p:cNvPr>
            <p:cNvSpPr/>
            <p:nvPr/>
          </p:nvSpPr>
          <p:spPr>
            <a:xfrm>
              <a:off x="5571128" y="1874083"/>
              <a:ext cx="603048" cy="601868"/>
            </a:xfrm>
            <a:custGeom>
              <a:avLst/>
              <a:gdLst>
                <a:gd name="connsiteX0" fmla="*/ 496836 w 603048"/>
                <a:gd name="connsiteY0" fmla="*/ 106212 h 601868"/>
                <a:gd name="connsiteX1" fmla="*/ 485035 w 603048"/>
                <a:gd name="connsiteY1" fmla="*/ 0 h 601868"/>
                <a:gd name="connsiteX2" fmla="*/ 355220 w 603048"/>
                <a:gd name="connsiteY2" fmla="*/ 129815 h 601868"/>
                <a:gd name="connsiteX3" fmla="*/ 362301 w 603048"/>
                <a:gd name="connsiteY3" fmla="*/ 191182 h 601868"/>
                <a:gd name="connsiteX4" fmla="*/ 173480 w 603048"/>
                <a:gd name="connsiteY4" fmla="*/ 380003 h 601868"/>
                <a:gd name="connsiteX5" fmla="*/ 118013 w 603048"/>
                <a:gd name="connsiteY5" fmla="*/ 365841 h 601868"/>
                <a:gd name="connsiteX6" fmla="*/ 0 w 603048"/>
                <a:gd name="connsiteY6" fmla="*/ 483855 h 601868"/>
                <a:gd name="connsiteX7" fmla="*/ 118013 w 603048"/>
                <a:gd name="connsiteY7" fmla="*/ 601868 h 601868"/>
                <a:gd name="connsiteX8" fmla="*/ 236027 w 603048"/>
                <a:gd name="connsiteY8" fmla="*/ 483855 h 601868"/>
                <a:gd name="connsiteX9" fmla="*/ 223045 w 603048"/>
                <a:gd name="connsiteY9" fmla="*/ 429569 h 601868"/>
                <a:gd name="connsiteX10" fmla="*/ 411867 w 603048"/>
                <a:gd name="connsiteY10" fmla="*/ 240747 h 601868"/>
                <a:gd name="connsiteX11" fmla="*/ 473233 w 603048"/>
                <a:gd name="connsiteY11" fmla="*/ 247828 h 601868"/>
                <a:gd name="connsiteX12" fmla="*/ 603048 w 603048"/>
                <a:gd name="connsiteY12" fmla="*/ 118013 h 601868"/>
                <a:gd name="connsiteX13" fmla="*/ 496836 w 603048"/>
                <a:gd name="connsiteY13" fmla="*/ 106212 h 60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3048" h="601868">
                  <a:moveTo>
                    <a:pt x="496836" y="106212"/>
                  </a:moveTo>
                  <a:lnTo>
                    <a:pt x="485035" y="0"/>
                  </a:lnTo>
                  <a:lnTo>
                    <a:pt x="355220" y="129815"/>
                  </a:lnTo>
                  <a:lnTo>
                    <a:pt x="362301" y="191182"/>
                  </a:lnTo>
                  <a:lnTo>
                    <a:pt x="173480" y="380003"/>
                  </a:lnTo>
                  <a:cubicBezTo>
                    <a:pt x="156958" y="371742"/>
                    <a:pt x="138076" y="365841"/>
                    <a:pt x="118013" y="365841"/>
                  </a:cubicBezTo>
                  <a:cubicBezTo>
                    <a:pt x="53106" y="365841"/>
                    <a:pt x="0" y="418947"/>
                    <a:pt x="0" y="483855"/>
                  </a:cubicBezTo>
                  <a:cubicBezTo>
                    <a:pt x="0" y="548762"/>
                    <a:pt x="53106" y="601868"/>
                    <a:pt x="118013" y="601868"/>
                  </a:cubicBezTo>
                  <a:cubicBezTo>
                    <a:pt x="182921" y="601868"/>
                    <a:pt x="236027" y="548762"/>
                    <a:pt x="236027" y="483855"/>
                  </a:cubicBezTo>
                  <a:cubicBezTo>
                    <a:pt x="236027" y="463792"/>
                    <a:pt x="231306" y="446090"/>
                    <a:pt x="223045" y="429569"/>
                  </a:cubicBezTo>
                  <a:lnTo>
                    <a:pt x="411867" y="240747"/>
                  </a:lnTo>
                  <a:lnTo>
                    <a:pt x="473233" y="247828"/>
                  </a:lnTo>
                  <a:lnTo>
                    <a:pt x="603048" y="118013"/>
                  </a:lnTo>
                  <a:lnTo>
                    <a:pt x="496836" y="106212"/>
                  </a:lnTo>
                  <a:close/>
                </a:path>
              </a:pathLst>
            </a:custGeom>
            <a:solidFill>
              <a:srgbClr val="000000"/>
            </a:solidFill>
            <a:ln w="1170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1" name="Freeform: Shape 35">
              <a:extLst>
                <a:ext uri="{FF2B5EF4-FFF2-40B4-BE49-F238E27FC236}">
                  <a16:creationId xmlns:a16="http://schemas.microsoft.com/office/drawing/2014/main" id="{B7C7DACF-FA20-43B8-B8F0-BD558F5E7616}"/>
                </a:ext>
              </a:extLst>
            </p:cNvPr>
            <p:cNvSpPr/>
            <p:nvPr/>
          </p:nvSpPr>
          <p:spPr>
            <a:xfrm>
              <a:off x="5241871" y="1909487"/>
              <a:ext cx="896901" cy="896901"/>
            </a:xfrm>
            <a:custGeom>
              <a:avLst/>
              <a:gdLst>
                <a:gd name="connsiteX0" fmla="*/ 835534 w 896901"/>
                <a:gd name="connsiteY0" fmla="*/ 245468 h 896901"/>
                <a:gd name="connsiteX1" fmla="*/ 820193 w 896901"/>
                <a:gd name="connsiteY1" fmla="*/ 261990 h 896901"/>
                <a:gd name="connsiteX2" fmla="*/ 797770 w 896901"/>
                <a:gd name="connsiteY2" fmla="*/ 259629 h 896901"/>
                <a:gd name="connsiteX3" fmla="*/ 772987 w 896901"/>
                <a:gd name="connsiteY3" fmla="*/ 256089 h 896901"/>
                <a:gd name="connsiteX4" fmla="*/ 826093 w 896901"/>
                <a:gd name="connsiteY4" fmla="*/ 448451 h 896901"/>
                <a:gd name="connsiteX5" fmla="*/ 448451 w 896901"/>
                <a:gd name="connsiteY5" fmla="*/ 826093 h 896901"/>
                <a:gd name="connsiteX6" fmla="*/ 70808 w 896901"/>
                <a:gd name="connsiteY6" fmla="*/ 448451 h 896901"/>
                <a:gd name="connsiteX7" fmla="*/ 448451 w 896901"/>
                <a:gd name="connsiteY7" fmla="*/ 70808 h 896901"/>
                <a:gd name="connsiteX8" fmla="*/ 640812 w 896901"/>
                <a:gd name="connsiteY8" fmla="*/ 123914 h 896901"/>
                <a:gd name="connsiteX9" fmla="*/ 638452 w 896901"/>
                <a:gd name="connsiteY9" fmla="*/ 100311 h 896901"/>
                <a:gd name="connsiteX10" fmla="*/ 634912 w 896901"/>
                <a:gd name="connsiteY10" fmla="*/ 76709 h 896901"/>
                <a:gd name="connsiteX11" fmla="*/ 651434 w 896901"/>
                <a:gd name="connsiteY11" fmla="*/ 60187 h 896901"/>
                <a:gd name="connsiteX12" fmla="*/ 659695 w 896901"/>
                <a:gd name="connsiteY12" fmla="*/ 51926 h 896901"/>
                <a:gd name="connsiteX13" fmla="*/ 448451 w 896901"/>
                <a:gd name="connsiteY13" fmla="*/ 0 h 896901"/>
                <a:gd name="connsiteX14" fmla="*/ 0 w 896901"/>
                <a:gd name="connsiteY14" fmla="*/ 448451 h 896901"/>
                <a:gd name="connsiteX15" fmla="*/ 448451 w 896901"/>
                <a:gd name="connsiteY15" fmla="*/ 896901 h 896901"/>
                <a:gd name="connsiteX16" fmla="*/ 896901 w 896901"/>
                <a:gd name="connsiteY16" fmla="*/ 448451 h 896901"/>
                <a:gd name="connsiteX17" fmla="*/ 843795 w 896901"/>
                <a:gd name="connsiteY17" fmla="*/ 238387 h 896901"/>
                <a:gd name="connsiteX18" fmla="*/ 835534 w 896901"/>
                <a:gd name="connsiteY18" fmla="*/ 245468 h 8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6901" h="896901">
                  <a:moveTo>
                    <a:pt x="835534" y="245468"/>
                  </a:moveTo>
                  <a:lnTo>
                    <a:pt x="820193" y="261990"/>
                  </a:lnTo>
                  <a:lnTo>
                    <a:pt x="797770" y="259629"/>
                  </a:lnTo>
                  <a:lnTo>
                    <a:pt x="772987" y="256089"/>
                  </a:lnTo>
                  <a:cubicBezTo>
                    <a:pt x="806031" y="312735"/>
                    <a:pt x="826093" y="377643"/>
                    <a:pt x="826093" y="448451"/>
                  </a:cubicBezTo>
                  <a:cubicBezTo>
                    <a:pt x="826093" y="656154"/>
                    <a:pt x="656154" y="826093"/>
                    <a:pt x="448451" y="826093"/>
                  </a:cubicBezTo>
                  <a:cubicBezTo>
                    <a:pt x="240747" y="826093"/>
                    <a:pt x="70808" y="656154"/>
                    <a:pt x="70808" y="448451"/>
                  </a:cubicBezTo>
                  <a:cubicBezTo>
                    <a:pt x="70808" y="240747"/>
                    <a:pt x="240747" y="70808"/>
                    <a:pt x="448451" y="70808"/>
                  </a:cubicBezTo>
                  <a:cubicBezTo>
                    <a:pt x="518079" y="70808"/>
                    <a:pt x="584166" y="89690"/>
                    <a:pt x="640812" y="123914"/>
                  </a:cubicBezTo>
                  <a:lnTo>
                    <a:pt x="638452" y="100311"/>
                  </a:lnTo>
                  <a:lnTo>
                    <a:pt x="634912" y="76709"/>
                  </a:lnTo>
                  <a:lnTo>
                    <a:pt x="651434" y="60187"/>
                  </a:lnTo>
                  <a:lnTo>
                    <a:pt x="659695" y="51926"/>
                  </a:lnTo>
                  <a:cubicBezTo>
                    <a:pt x="595967" y="18882"/>
                    <a:pt x="525159" y="0"/>
                    <a:pt x="448451" y="0"/>
                  </a:cubicBezTo>
                  <a:cubicBezTo>
                    <a:pt x="200623" y="0"/>
                    <a:pt x="0" y="200623"/>
                    <a:pt x="0" y="448451"/>
                  </a:cubicBezTo>
                  <a:cubicBezTo>
                    <a:pt x="0" y="696279"/>
                    <a:pt x="200623" y="896901"/>
                    <a:pt x="448451" y="896901"/>
                  </a:cubicBezTo>
                  <a:cubicBezTo>
                    <a:pt x="696279" y="896901"/>
                    <a:pt x="896901" y="696279"/>
                    <a:pt x="896901" y="448451"/>
                  </a:cubicBezTo>
                  <a:cubicBezTo>
                    <a:pt x="896901" y="371742"/>
                    <a:pt x="878019" y="300934"/>
                    <a:pt x="843795" y="238387"/>
                  </a:cubicBezTo>
                  <a:lnTo>
                    <a:pt x="835534" y="245468"/>
                  </a:lnTo>
                  <a:close/>
                </a:path>
              </a:pathLst>
            </a:custGeom>
            <a:solidFill>
              <a:srgbClr val="000000"/>
            </a:solidFill>
            <a:ln w="1170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2" name="Freeform: Shape 36">
              <a:extLst>
                <a:ext uri="{FF2B5EF4-FFF2-40B4-BE49-F238E27FC236}">
                  <a16:creationId xmlns:a16="http://schemas.microsoft.com/office/drawing/2014/main" id="{06B35AD9-D1AE-4227-9D66-FB349480222B}"/>
                </a:ext>
              </a:extLst>
            </p:cNvPr>
            <p:cNvSpPr/>
            <p:nvPr/>
          </p:nvSpPr>
          <p:spPr>
            <a:xfrm>
              <a:off x="5407090" y="2074706"/>
              <a:ext cx="566464" cy="566464"/>
            </a:xfrm>
            <a:custGeom>
              <a:avLst/>
              <a:gdLst>
                <a:gd name="connsiteX0" fmla="*/ 480314 w 566464"/>
                <a:gd name="connsiteY0" fmla="*/ 202983 h 566464"/>
                <a:gd name="connsiteX1" fmla="*/ 495656 w 566464"/>
                <a:gd name="connsiteY1" fmla="*/ 283232 h 566464"/>
                <a:gd name="connsiteX2" fmla="*/ 283232 w 566464"/>
                <a:gd name="connsiteY2" fmla="*/ 495656 h 566464"/>
                <a:gd name="connsiteX3" fmla="*/ 70808 w 566464"/>
                <a:gd name="connsiteY3" fmla="*/ 283232 h 566464"/>
                <a:gd name="connsiteX4" fmla="*/ 283232 w 566464"/>
                <a:gd name="connsiteY4" fmla="*/ 70808 h 566464"/>
                <a:gd name="connsiteX5" fmla="*/ 363481 w 566464"/>
                <a:gd name="connsiteY5" fmla="*/ 86150 h 566464"/>
                <a:gd name="connsiteX6" fmla="*/ 416587 w 566464"/>
                <a:gd name="connsiteY6" fmla="*/ 33044 h 566464"/>
                <a:gd name="connsiteX7" fmla="*/ 283232 w 566464"/>
                <a:gd name="connsiteY7" fmla="*/ 0 h 566464"/>
                <a:gd name="connsiteX8" fmla="*/ 0 w 566464"/>
                <a:gd name="connsiteY8" fmla="*/ 283232 h 566464"/>
                <a:gd name="connsiteX9" fmla="*/ 283232 w 566464"/>
                <a:gd name="connsiteY9" fmla="*/ 566464 h 566464"/>
                <a:gd name="connsiteX10" fmla="*/ 566464 w 566464"/>
                <a:gd name="connsiteY10" fmla="*/ 283232 h 566464"/>
                <a:gd name="connsiteX11" fmla="*/ 533420 w 566464"/>
                <a:gd name="connsiteY11" fmla="*/ 149877 h 566464"/>
                <a:gd name="connsiteX12" fmla="*/ 480314 w 566464"/>
                <a:gd name="connsiteY12" fmla="*/ 202983 h 56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464" h="566464">
                  <a:moveTo>
                    <a:pt x="480314" y="202983"/>
                  </a:moveTo>
                  <a:cubicBezTo>
                    <a:pt x="490935" y="227766"/>
                    <a:pt x="495656" y="254909"/>
                    <a:pt x="495656" y="283232"/>
                  </a:cubicBezTo>
                  <a:cubicBezTo>
                    <a:pt x="495656" y="400065"/>
                    <a:pt x="400065" y="495656"/>
                    <a:pt x="283232" y="495656"/>
                  </a:cubicBezTo>
                  <a:cubicBezTo>
                    <a:pt x="166399" y="495656"/>
                    <a:pt x="70808" y="400065"/>
                    <a:pt x="70808" y="283232"/>
                  </a:cubicBezTo>
                  <a:cubicBezTo>
                    <a:pt x="70808" y="166399"/>
                    <a:pt x="166399" y="70808"/>
                    <a:pt x="283232" y="70808"/>
                  </a:cubicBezTo>
                  <a:cubicBezTo>
                    <a:pt x="311555" y="70808"/>
                    <a:pt x="338698" y="76709"/>
                    <a:pt x="363481" y="86150"/>
                  </a:cubicBezTo>
                  <a:lnTo>
                    <a:pt x="416587" y="33044"/>
                  </a:lnTo>
                  <a:cubicBezTo>
                    <a:pt x="376463" y="11801"/>
                    <a:pt x="331617" y="0"/>
                    <a:pt x="283232" y="0"/>
                  </a:cubicBezTo>
                  <a:cubicBezTo>
                    <a:pt x="127454" y="0"/>
                    <a:pt x="0" y="127454"/>
                    <a:pt x="0" y="283232"/>
                  </a:cubicBezTo>
                  <a:cubicBezTo>
                    <a:pt x="0" y="439010"/>
                    <a:pt x="127454" y="566464"/>
                    <a:pt x="283232" y="566464"/>
                  </a:cubicBezTo>
                  <a:cubicBezTo>
                    <a:pt x="439010" y="566464"/>
                    <a:pt x="566464" y="439010"/>
                    <a:pt x="566464" y="283232"/>
                  </a:cubicBezTo>
                  <a:cubicBezTo>
                    <a:pt x="566464" y="234847"/>
                    <a:pt x="554663" y="190001"/>
                    <a:pt x="533420" y="149877"/>
                  </a:cubicBezTo>
                  <a:lnTo>
                    <a:pt x="480314" y="202983"/>
                  </a:lnTo>
                  <a:close/>
                </a:path>
              </a:pathLst>
            </a:custGeom>
            <a:solidFill>
              <a:srgbClr val="000000"/>
            </a:solidFill>
            <a:ln w="1170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69562" y="5788636"/>
            <a:ext cx="8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NOT POSSIBLE </a:t>
            </a:r>
            <a:r>
              <a:rPr lang="en-IE" dirty="0" smtClean="0"/>
              <a:t>TO SUBMIT THE APPLICATION WITHOUT FILLING IN THE PART A and C and ATTACHING PART B DOCUMENTS TO THE E-FORM!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409" y="2964006"/>
            <a:ext cx="2758988" cy="207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409" y="4547623"/>
            <a:ext cx="2758988" cy="1953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274595" y="4230505"/>
            <a:ext cx="959" cy="306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275554" y="2667152"/>
            <a:ext cx="0" cy="290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38" y="2001983"/>
            <a:ext cx="660682" cy="6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0108" y="1438183"/>
            <a:ext cx="5358414" cy="52555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Template to be downloaded by the applicant in the submission system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form to be uploaded in 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 format</a:t>
            </a:r>
            <a:endParaRPr lang="en-US" sz="1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instructions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page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(page 2 of the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fr-BE" sz="1800" b="1" dirty="0" smtClean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pages 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BE" sz="1800" dirty="0">
                <a:latin typeface="Calibri" panose="020F0502020204030204" pitchFamily="34" charset="0"/>
                <a:cs typeface="Calibri" panose="020F0502020204030204" pitchFamily="34" charset="0"/>
              </a:rPr>
              <a:t>LOT 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</a:t>
            </a:r>
            <a:r>
              <a:rPr lang="fr-BE" sz="1800" b="1" dirty="0" smtClean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excess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pages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endParaRPr lang="fr-BE" sz="18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fr-BE" sz="1800" b="1" dirty="0" smtClean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 for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LOT 2</a:t>
            </a:r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excess pages will not be </a:t>
            </a:r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endParaRPr lang="fr-BE" sz="1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sections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BE" sz="1800" b="1" dirty="0" err="1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1" dirty="0" err="1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 section on </a:t>
            </a:r>
            <a:r>
              <a:rPr lang="fr-BE" sz="1800" b="1" dirty="0" err="1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1" dirty="0" smtClean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endParaRPr lang="fr-BE" sz="1800" b="1" dirty="0">
              <a:solidFill>
                <a:srgbClr val="0088C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of </a:t>
            </a:r>
            <a:r>
              <a:rPr lang="fr-BE" sz="1800" b="1" dirty="0" err="1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1" dirty="0" err="1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fr-BE" sz="1800" b="1" dirty="0">
                <a:solidFill>
                  <a:srgbClr val="008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filled</a:t>
            </a:r>
            <a:r>
              <a:rPr lang="fr-BE" sz="1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fr-BE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BE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fr-BE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fr-BE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fr-BE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BE" sz="1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BE" sz="1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application)</a:t>
            </a:r>
            <a:endParaRPr lang="fr-BE" sz="1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 B – Technical description of the project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32" y="1265217"/>
            <a:ext cx="4962574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3995" y="139794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1.Relevance</a:t>
            </a:r>
            <a:endParaRPr lang="fr-BE" sz="3200" b="1" dirty="0">
              <a:solidFill>
                <a:srgbClr val="0088C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2" y="2121000"/>
            <a:ext cx="5521495" cy="341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29" y="2021923"/>
            <a:ext cx="5862221" cy="410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7880" y="1538509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518894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582074" y="3409025"/>
            <a:ext cx="4913204" cy="425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/>
          <p:cNvSpPr/>
          <p:nvPr/>
        </p:nvSpPr>
        <p:spPr>
          <a:xfrm>
            <a:off x="5623500" y="3368671"/>
            <a:ext cx="524675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208134" y="6170815"/>
            <a:ext cx="376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48216" y="1165891"/>
            <a:ext cx="1013566" cy="994633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7198316" y="2106227"/>
            <a:ext cx="292963" cy="3906938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9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9001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3995" y="139794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1.Relevance</a:t>
            </a:r>
            <a:endParaRPr lang="fr-BE" sz="3200" b="1" dirty="0">
              <a:solidFill>
                <a:srgbClr val="0088C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2" y="2121000"/>
            <a:ext cx="5521495" cy="341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52" y="2029379"/>
            <a:ext cx="5862221" cy="410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7880" y="1538509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518894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7329780" y="2106227"/>
            <a:ext cx="4769393" cy="1063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/>
          <p:cNvSpPr/>
          <p:nvPr/>
        </p:nvSpPr>
        <p:spPr>
          <a:xfrm rot="19077749">
            <a:off x="5640626" y="3577390"/>
            <a:ext cx="524675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208134" y="6170815"/>
            <a:ext cx="376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48216" y="1165891"/>
            <a:ext cx="1013566" cy="994633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1572" y="3808520"/>
            <a:ext cx="4905340" cy="612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33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0" y="2106227"/>
            <a:ext cx="5445004" cy="332560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3995" y="139794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1.Relevance</a:t>
            </a:r>
            <a:endParaRPr lang="fr-BE" sz="3200" b="1" dirty="0">
              <a:solidFill>
                <a:srgbClr val="0088C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52" y="2029379"/>
            <a:ext cx="5862221" cy="410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7880" y="1538509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518894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7422608" y="3106111"/>
            <a:ext cx="4676566" cy="490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/>
          <p:cNvSpPr/>
          <p:nvPr/>
        </p:nvSpPr>
        <p:spPr>
          <a:xfrm rot="20302129">
            <a:off x="5652221" y="3316853"/>
            <a:ext cx="524675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208134" y="6170815"/>
            <a:ext cx="376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48216" y="1165891"/>
            <a:ext cx="1013566" cy="994633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9369" y="3329126"/>
            <a:ext cx="5159109" cy="994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7422607" y="4791178"/>
            <a:ext cx="4676566" cy="13432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ight Arrow 17"/>
          <p:cNvSpPr/>
          <p:nvPr/>
        </p:nvSpPr>
        <p:spPr>
          <a:xfrm rot="2245148">
            <a:off x="5651287" y="4000385"/>
            <a:ext cx="524675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76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9" y="2202682"/>
            <a:ext cx="5982421" cy="31633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3995" y="139794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 smtClean="0">
                <a:solidFill>
                  <a:srgbClr val="0088CE"/>
                </a:solidFill>
              </a:rPr>
              <a:t>1.Relevance</a:t>
            </a:r>
            <a:endParaRPr lang="fr-BE" sz="3200" b="1" dirty="0">
              <a:solidFill>
                <a:srgbClr val="0088C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738" y="2065724"/>
            <a:ext cx="5599821" cy="410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7880" y="1538509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518894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7714694" y="3633064"/>
            <a:ext cx="4435865" cy="1249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/>
          <p:cNvSpPr/>
          <p:nvPr/>
        </p:nvSpPr>
        <p:spPr>
          <a:xfrm rot="970136">
            <a:off x="6016048" y="3498345"/>
            <a:ext cx="524675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208134" y="6170815"/>
            <a:ext cx="376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648216" y="1165891"/>
            <a:ext cx="1013566" cy="994633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2964" y="2965142"/>
            <a:ext cx="5592932" cy="1127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42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6" y="2042587"/>
            <a:ext cx="5732275" cy="374582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2</a:t>
            </a:r>
            <a:r>
              <a:rPr lang="fr-BE" sz="3600" b="1" dirty="0" smtClean="0">
                <a:solidFill>
                  <a:srgbClr val="0088CE"/>
                </a:solidFill>
              </a:rPr>
              <a:t>.Project design and </a:t>
            </a:r>
            <a:r>
              <a:rPr lang="fr-BE" sz="3600" b="1" dirty="0" err="1" smtClean="0">
                <a:solidFill>
                  <a:srgbClr val="0088CE"/>
                </a:solidFill>
              </a:rPr>
              <a:t>implementation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>
            <a:off x="5755454" y="3794657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596930" y="1297540"/>
            <a:ext cx="940671" cy="937135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114" y="3835011"/>
            <a:ext cx="5224120" cy="425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99" y="2029962"/>
            <a:ext cx="5364160" cy="4140853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7323210" y="2055327"/>
            <a:ext cx="230819" cy="398535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64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6" y="2042587"/>
            <a:ext cx="5732275" cy="374582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919924" y="1340123"/>
            <a:ext cx="5524371" cy="4989776"/>
          </a:xfr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105029" y="204514"/>
            <a:ext cx="698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3600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70559" y="3064416"/>
            <a:ext cx="2097504" cy="18288"/>
          </a:xfrm>
          <a:prstGeom prst="line">
            <a:avLst/>
          </a:prstGeom>
          <a:ln w="349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2009" y="138742"/>
            <a:ext cx="106098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0088CE"/>
                </a:solidFill>
              </a:rPr>
              <a:t>AWARD CRITERIA</a:t>
            </a:r>
          </a:p>
          <a:p>
            <a:r>
              <a:rPr lang="fr-BE" sz="3600" b="1" dirty="0">
                <a:solidFill>
                  <a:srgbClr val="0088CE"/>
                </a:solidFill>
              </a:rPr>
              <a:t>2</a:t>
            </a:r>
            <a:r>
              <a:rPr lang="fr-BE" sz="3600" b="1" dirty="0" smtClean="0">
                <a:solidFill>
                  <a:srgbClr val="0088CE"/>
                </a:solidFill>
              </a:rPr>
              <a:t>.Project design and </a:t>
            </a:r>
            <a:r>
              <a:rPr lang="fr-BE" sz="3600" b="1" dirty="0" err="1" smtClean="0">
                <a:solidFill>
                  <a:srgbClr val="0088CE"/>
                </a:solidFill>
              </a:rPr>
              <a:t>implementation</a:t>
            </a:r>
            <a:endParaRPr lang="fr-BE" sz="3200" b="1" dirty="0">
              <a:solidFill>
                <a:srgbClr val="0088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05" y="1490496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ERASMUS+ PROGRAMME GUIDE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114" y="1499850"/>
            <a:ext cx="52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PART B (Technical Description of the project)</a:t>
            </a:r>
            <a:endParaRPr lang="en-IE" b="1" dirty="0"/>
          </a:p>
        </p:txBody>
      </p:sp>
      <p:sp>
        <p:nvSpPr>
          <p:cNvPr id="17" name="Right Arrow 16"/>
          <p:cNvSpPr/>
          <p:nvPr/>
        </p:nvSpPr>
        <p:spPr>
          <a:xfrm rot="19626837">
            <a:off x="5794787" y="3842040"/>
            <a:ext cx="618037" cy="506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6402559" y="6221187"/>
            <a:ext cx="36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This Award Criteria is applicable for LOT 1, for LOT 2 see Award criteria under LOT 2</a:t>
            </a:r>
            <a:endParaRPr lang="en-IE" sz="1200" i="1" dirty="0"/>
          </a:p>
        </p:txBody>
      </p:sp>
      <p:sp>
        <p:nvSpPr>
          <p:cNvPr id="21" name="Graphic 72" descr="Puzzle">
            <a:extLst>
              <a:ext uri="{FF2B5EF4-FFF2-40B4-BE49-F238E27FC236}">
                <a16:creationId xmlns:a16="http://schemas.microsoft.com/office/drawing/2014/main" id="{CA24FD45-4E9D-46C0-AC6C-06C89B3BDF68}"/>
              </a:ext>
            </a:extLst>
          </p:cNvPr>
          <p:cNvSpPr/>
          <p:nvPr/>
        </p:nvSpPr>
        <p:spPr>
          <a:xfrm rot="2641004">
            <a:off x="5596930" y="1297540"/>
            <a:ext cx="940671" cy="937135"/>
          </a:xfrm>
          <a:custGeom>
            <a:avLst/>
            <a:gdLst>
              <a:gd name="connsiteX0" fmla="*/ 412438 w 638202"/>
              <a:gd name="connsiteY0" fmla="*/ 484236 h 638202"/>
              <a:gd name="connsiteX1" fmla="*/ 378135 w 638202"/>
              <a:gd name="connsiteY1" fmla="*/ 378933 h 638202"/>
              <a:gd name="connsiteX2" fmla="*/ 383719 w 638202"/>
              <a:gd name="connsiteY2" fmla="*/ 373348 h 638202"/>
              <a:gd name="connsiteX3" fmla="*/ 490618 w 638202"/>
              <a:gd name="connsiteY3" fmla="*/ 406056 h 638202"/>
              <a:gd name="connsiteX4" fmla="*/ 547259 w 638202"/>
              <a:gd name="connsiteY4" fmla="*/ 451528 h 638202"/>
              <a:gd name="connsiteX5" fmla="*/ 638203 w 638202"/>
              <a:gd name="connsiteY5" fmla="*/ 360584 h 638202"/>
              <a:gd name="connsiteX6" fmla="*/ 502584 w 638202"/>
              <a:gd name="connsiteY6" fmla="*/ 224966 h 638202"/>
              <a:gd name="connsiteX7" fmla="*/ 548056 w 638202"/>
              <a:gd name="connsiteY7" fmla="*/ 168326 h 638202"/>
              <a:gd name="connsiteX8" fmla="*/ 580764 w 638202"/>
              <a:gd name="connsiteY8" fmla="*/ 61427 h 638202"/>
              <a:gd name="connsiteX9" fmla="*/ 575180 w 638202"/>
              <a:gd name="connsiteY9" fmla="*/ 55843 h 638202"/>
              <a:gd name="connsiteX10" fmla="*/ 469877 w 638202"/>
              <a:gd name="connsiteY10" fmla="*/ 90146 h 638202"/>
              <a:gd name="connsiteX11" fmla="*/ 413236 w 638202"/>
              <a:gd name="connsiteY11" fmla="*/ 135618 h 638202"/>
              <a:gd name="connsiteX12" fmla="*/ 277618 w 638202"/>
              <a:gd name="connsiteY12" fmla="*/ 0 h 638202"/>
              <a:gd name="connsiteX13" fmla="*/ 185876 w 638202"/>
              <a:gd name="connsiteY13" fmla="*/ 90944 h 638202"/>
              <a:gd name="connsiteX14" fmla="*/ 231348 w 638202"/>
              <a:gd name="connsiteY14" fmla="*/ 147584 h 638202"/>
              <a:gd name="connsiteX15" fmla="*/ 265652 w 638202"/>
              <a:gd name="connsiteY15" fmla="*/ 252888 h 638202"/>
              <a:gd name="connsiteX16" fmla="*/ 260068 w 638202"/>
              <a:gd name="connsiteY16" fmla="*/ 258472 h 638202"/>
              <a:gd name="connsiteX17" fmla="*/ 153169 w 638202"/>
              <a:gd name="connsiteY17" fmla="*/ 225764 h 638202"/>
              <a:gd name="connsiteX18" fmla="*/ 96528 w 638202"/>
              <a:gd name="connsiteY18" fmla="*/ 180292 h 638202"/>
              <a:gd name="connsiteX19" fmla="*/ 0 w 638202"/>
              <a:gd name="connsiteY19" fmla="*/ 277618 h 638202"/>
              <a:gd name="connsiteX20" fmla="*/ 135618 w 638202"/>
              <a:gd name="connsiteY20" fmla="*/ 413236 h 638202"/>
              <a:gd name="connsiteX21" fmla="*/ 90146 w 638202"/>
              <a:gd name="connsiteY21" fmla="*/ 469877 h 638202"/>
              <a:gd name="connsiteX22" fmla="*/ 57438 w 638202"/>
              <a:gd name="connsiteY22" fmla="*/ 576776 h 638202"/>
              <a:gd name="connsiteX23" fmla="*/ 63022 w 638202"/>
              <a:gd name="connsiteY23" fmla="*/ 582360 h 638202"/>
              <a:gd name="connsiteX24" fmla="*/ 168326 w 638202"/>
              <a:gd name="connsiteY24" fmla="*/ 548056 h 638202"/>
              <a:gd name="connsiteX25" fmla="*/ 224966 w 638202"/>
              <a:gd name="connsiteY25" fmla="*/ 502584 h 638202"/>
              <a:gd name="connsiteX26" fmla="*/ 360584 w 638202"/>
              <a:gd name="connsiteY26" fmla="*/ 638203 h 638202"/>
              <a:gd name="connsiteX27" fmla="*/ 457910 w 638202"/>
              <a:gd name="connsiteY27" fmla="*/ 540877 h 638202"/>
              <a:gd name="connsiteX28" fmla="*/ 412438 w 638202"/>
              <a:gd name="connsiteY28" fmla="*/ 484236 h 6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202" h="638202">
                <a:moveTo>
                  <a:pt x="412438" y="484236"/>
                </a:moveTo>
                <a:cubicBezTo>
                  <a:pt x="359787" y="485832"/>
                  <a:pt x="340641" y="418023"/>
                  <a:pt x="378135" y="378933"/>
                </a:cubicBezTo>
                <a:lnTo>
                  <a:pt x="383719" y="373348"/>
                </a:lnTo>
                <a:cubicBezTo>
                  <a:pt x="422809" y="335854"/>
                  <a:pt x="492214" y="353405"/>
                  <a:pt x="490618" y="406056"/>
                </a:cubicBezTo>
                <a:cubicBezTo>
                  <a:pt x="489820" y="436371"/>
                  <a:pt x="525719" y="473068"/>
                  <a:pt x="547259" y="451528"/>
                </a:cubicBezTo>
                <a:lnTo>
                  <a:pt x="638203" y="360584"/>
                </a:lnTo>
                <a:lnTo>
                  <a:pt x="502584" y="224966"/>
                </a:lnTo>
                <a:cubicBezTo>
                  <a:pt x="481045" y="203427"/>
                  <a:pt x="517742" y="167528"/>
                  <a:pt x="548056" y="168326"/>
                </a:cubicBezTo>
                <a:cubicBezTo>
                  <a:pt x="600708" y="169921"/>
                  <a:pt x="618259" y="100517"/>
                  <a:pt x="580764" y="61427"/>
                </a:cubicBezTo>
                <a:lnTo>
                  <a:pt x="575180" y="55843"/>
                </a:lnTo>
                <a:cubicBezTo>
                  <a:pt x="536090" y="18348"/>
                  <a:pt x="468281" y="37494"/>
                  <a:pt x="469877" y="90146"/>
                </a:cubicBezTo>
                <a:cubicBezTo>
                  <a:pt x="470674" y="120461"/>
                  <a:pt x="434775" y="157157"/>
                  <a:pt x="413236" y="135618"/>
                </a:cubicBezTo>
                <a:lnTo>
                  <a:pt x="277618" y="0"/>
                </a:lnTo>
                <a:lnTo>
                  <a:pt x="185876" y="90944"/>
                </a:lnTo>
                <a:cubicBezTo>
                  <a:pt x="164337" y="112483"/>
                  <a:pt x="201034" y="148382"/>
                  <a:pt x="231348" y="147584"/>
                </a:cubicBezTo>
                <a:cubicBezTo>
                  <a:pt x="284000" y="145989"/>
                  <a:pt x="303146" y="213798"/>
                  <a:pt x="265652" y="252888"/>
                </a:cubicBezTo>
                <a:lnTo>
                  <a:pt x="260068" y="258472"/>
                </a:lnTo>
                <a:cubicBezTo>
                  <a:pt x="220978" y="295966"/>
                  <a:pt x="151573" y="278416"/>
                  <a:pt x="153169" y="225764"/>
                </a:cubicBezTo>
                <a:cubicBezTo>
                  <a:pt x="153966" y="195450"/>
                  <a:pt x="118067" y="158753"/>
                  <a:pt x="96528" y="180292"/>
                </a:cubicBezTo>
                <a:lnTo>
                  <a:pt x="0" y="277618"/>
                </a:lnTo>
                <a:lnTo>
                  <a:pt x="135618" y="413236"/>
                </a:lnTo>
                <a:cubicBezTo>
                  <a:pt x="157157" y="434775"/>
                  <a:pt x="120461" y="470674"/>
                  <a:pt x="90146" y="469877"/>
                </a:cubicBezTo>
                <a:cubicBezTo>
                  <a:pt x="37494" y="468281"/>
                  <a:pt x="19944" y="537686"/>
                  <a:pt x="57438" y="576776"/>
                </a:cubicBezTo>
                <a:lnTo>
                  <a:pt x="63022" y="582360"/>
                </a:lnTo>
                <a:cubicBezTo>
                  <a:pt x="102112" y="619854"/>
                  <a:pt x="169921" y="600708"/>
                  <a:pt x="168326" y="548056"/>
                </a:cubicBezTo>
                <a:cubicBezTo>
                  <a:pt x="167528" y="517742"/>
                  <a:pt x="203427" y="481045"/>
                  <a:pt x="224966" y="502584"/>
                </a:cubicBezTo>
                <a:lnTo>
                  <a:pt x="360584" y="638203"/>
                </a:lnTo>
                <a:lnTo>
                  <a:pt x="457910" y="540877"/>
                </a:lnTo>
                <a:cubicBezTo>
                  <a:pt x="479450" y="519337"/>
                  <a:pt x="443551" y="483438"/>
                  <a:pt x="412438" y="484236"/>
                </a:cubicBezTo>
                <a:close/>
              </a:path>
            </a:pathLst>
          </a:custGeom>
          <a:solidFill>
            <a:srgbClr val="00000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114" y="4181383"/>
            <a:ext cx="5224120" cy="488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99" y="2029962"/>
            <a:ext cx="5364160" cy="41408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36657" y="2042588"/>
            <a:ext cx="4345610" cy="1418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97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1EA005558D4A84C86AD0D2CF8860" ma:contentTypeVersion="1" ma:contentTypeDescription="Create a new document." ma:contentTypeScope="" ma:versionID="e585c717080f1243343ff507719315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0AC01-05BE-4EF4-B162-BD88D99A3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</TotalTime>
  <Words>888</Words>
  <Application>Microsoft Office PowerPoint</Application>
  <PresentationFormat>Widescreen</PresentationFormat>
  <Paragraphs>160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Erasmus + KA2 Alliances for innovation 2022 </vt:lpstr>
      <vt:lpstr>OVERVIEW</vt:lpstr>
      <vt:lpstr>PART B – Technical description of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PRIMEC Urska (EACEA)</cp:lastModifiedBy>
  <cp:revision>205</cp:revision>
  <dcterms:created xsi:type="dcterms:W3CDTF">2019-08-09T12:06:42Z</dcterms:created>
  <dcterms:modified xsi:type="dcterms:W3CDTF">2022-03-24T15:14:44Z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0x010100184F1EA005558D4A84C86AD0D2CF8860</vt:lpwstr>
  </property>
</Properties>
</file>