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66" r:id="rId5"/>
    <p:sldId id="364" r:id="rId6"/>
    <p:sldId id="371" r:id="rId7"/>
    <p:sldId id="368" r:id="rId8"/>
    <p:sldId id="372" r:id="rId9"/>
    <p:sldId id="367" r:id="rId10"/>
    <p:sldId id="3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26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009" autoAdjust="0"/>
    <p:restoredTop sz="69656" autoAdjust="0"/>
  </p:normalViewPr>
  <p:slideViewPr>
    <p:cSldViewPr snapToGrid="0">
      <p:cViewPr varScale="1">
        <p:scale>
          <a:sx n="80" d="100"/>
          <a:sy n="80" d="100"/>
        </p:scale>
        <p:origin x="2460" y="78"/>
      </p:cViewPr>
      <p:guideLst>
        <p:guide orient="horz" pos="2092"/>
        <p:guide pos="266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94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94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rasmus-plus.ec.europa.eu/" TargetMode="External"/><Relationship Id="rId7" Type="http://schemas.openxmlformats.org/officeDocument/2006/relationships/hyperlink" Target="https://ec.europa.eu/info/funding-tenders/opportunities/portal/screen/opportunities/topic-details/erasmus-edu-2021-pi-all-inno-blueprint;callCode=null;freeTextSearchKeyword=alliances;matchWholeText=true;typeCodes=0,1,2,8;statusCodes=31094501,31094502,31094503;programmePeriod=null;programCcm2Id=null;programDivisionCode=null;focusAreaCode=null;destination=null;mission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c.europa.eu/info/funding-tenders/opportunities/portal/screen/opportunities/topic-details/erasmus-edu-2022-pi-all-inno-blueprint;callCode=null;freeTextSearchKeyword=alliances;matchWholeText=true;typeCodes=0,1,2,8;statusCodes=31094501,31094502,31094503;programmePeriod=null;programCcm2Id=null;programDivisionCode=null;focusAreaCode=null;destination=null;mission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5" Type="http://schemas.openxmlformats.org/officeDocument/2006/relationships/hyperlink" Target="https://ec.europa.eu/info/funding-tenders/opportunities/portal/screen/opportunities/topic-details/erasmus-edu-2021-pi-all-inno-edu-enterp;callCode=null;freeTextSearchKeyword=alliances;matchWholeText=true;typeCodes=1,0;statusCodes=31094501,31094502,31094503;programmePeriod=null;programCcm2Id=null;programDivisionCode=null;focusAreaCode=null;destination=null;mission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4" Type="http://schemas.openxmlformats.org/officeDocument/2006/relationships/hyperlink" Target="https://ec.europa.eu/info/funding-tenders/opportunities/portal/screen/opportunities/topic-details/erasmus-edu-2022-pi-all-inno-edu-enterp;callCode=null;freeTextSearchKeyword=alliances;matchWholeText=true;typeCodes=0,1,2,8;statusCodes=31094501,31094502,31094503;programmePeriod=null;programCcm2Id=null;programDivisionCode=null;focusAreaCode=null;destination=null;mission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programmes/erasmus-plus/projects_en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c.europa.eu/info/funding-tenders/opportunities/portal/screen/support/support" TargetMode="External"/><Relationship Id="rId3" Type="http://schemas.openxmlformats.org/officeDocument/2006/relationships/hyperlink" Target="https://ec.europa.eu/info/funding-tenders/opportunities/portal/screen/how-to-participate/how-to-participate/1" TargetMode="External"/><Relationship Id="rId7" Type="http://schemas.openxmlformats.org/officeDocument/2006/relationships/hyperlink" Target="https://www.eacea.ec.europa.eu/grants/how-get-grant_en" TargetMode="External"/><Relationship Id="rId2" Type="http://schemas.openxmlformats.org/officeDocument/2006/relationships/hyperlink" Target="https://www.eacea.ec.europa.eu/news-events/events/info-session-new-call-proposals-erasmus-alliances-innovation-2021_en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ebgate.ec.europa.eu/funding-tenders-opportunities/display/IT/Submission+system" TargetMode="External"/><Relationship Id="rId5" Type="http://schemas.openxmlformats.org/officeDocument/2006/relationships/hyperlink" Target="https://ec.europa.eu/research/participants/docs/h2020-funding-guide/other/event210527.htm" TargetMode="External"/><Relationship Id="rId4" Type="http://schemas.openxmlformats.org/officeDocument/2006/relationships/hyperlink" Target="https://webgate.ec.europa.eu/funding-tenders-opportunities/display/OM/Online+Manu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64116" y="3852693"/>
            <a:ext cx="4022294" cy="1411122"/>
          </a:xfrm>
        </p:spPr>
        <p:txBody>
          <a:bodyPr/>
          <a:lstStyle/>
          <a:p>
            <a:pPr marL="0" indent="0" algn="ctr">
              <a:buNone/>
            </a:pPr>
            <a:r>
              <a:rPr lang="fr-BE" sz="3200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Toolkit</a:t>
            </a:r>
            <a:r>
              <a:rPr lang="fr-BE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lang="fr-BE" sz="32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fr-BE" sz="3200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Tips&amp;Tricks</a:t>
            </a:r>
            <a:endParaRPr lang="en-GB" sz="3200" b="1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Aft>
                <a:spcPts val="1200"/>
              </a:spcAft>
              <a:buNone/>
            </a:pPr>
            <a:endParaRPr lang="en-GB" sz="14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                                                               </a:t>
            </a:r>
            <a:endParaRPr lang="en-GB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400" b="1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                                         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48889" y="1838216"/>
            <a:ext cx="5673851" cy="782357"/>
          </a:xfrm>
        </p:spPr>
        <p:txBody>
          <a:bodyPr/>
          <a:lstStyle/>
          <a:p>
            <a:pPr marL="0" indent="0"/>
            <a:r>
              <a:rPr lang="en-GB" b="1" dirty="0"/>
              <a:t>Erasmus + KA2</a:t>
            </a: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Alliances for innovation </a:t>
            </a:r>
            <a:r>
              <a:rPr lang="en-GB" b="1" dirty="0" smtClean="0"/>
              <a:t>2022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673334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© </a:t>
            </a:r>
            <a:r>
              <a:rPr lang="en-US" sz="600" dirty="0" err="1">
                <a:solidFill>
                  <a:schemeClr val="bg1"/>
                </a:solidFill>
              </a:rPr>
              <a:t>Odua</a:t>
            </a:r>
            <a:r>
              <a:rPr lang="en-US" sz="600" dirty="0">
                <a:solidFill>
                  <a:schemeClr val="bg1"/>
                </a:solidFill>
              </a:rPr>
              <a:t> Images, Rawpixel.com, </a:t>
            </a:r>
            <a:r>
              <a:rPr lang="en-US" sz="600" dirty="0" err="1">
                <a:solidFill>
                  <a:schemeClr val="bg1"/>
                </a:solidFill>
              </a:rPr>
              <a:t>Myvisuals</a:t>
            </a:r>
            <a:r>
              <a:rPr lang="en-US" sz="600" dirty="0">
                <a:solidFill>
                  <a:schemeClr val="bg1"/>
                </a:solidFill>
              </a:rPr>
              <a:t>, Africa Studio &amp; </a:t>
            </a:r>
            <a:r>
              <a:rPr lang="en-US" sz="600" dirty="0" err="1">
                <a:solidFill>
                  <a:schemeClr val="bg1"/>
                </a:solidFill>
              </a:rPr>
              <a:t>popcorner</a:t>
            </a:r>
            <a:r>
              <a:rPr lang="en-US" sz="600" dirty="0">
                <a:solidFill>
                  <a:schemeClr val="bg1"/>
                </a:solidFill>
              </a:rPr>
              <a:t> / Shutterstock.com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6383" y="6673334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/>
                </a:solidFill>
              </a:rPr>
              <a:t>© </a:t>
            </a:r>
            <a:r>
              <a:rPr lang="en-US" sz="600" dirty="0">
                <a:solidFill>
                  <a:schemeClr val="bg1"/>
                </a:solidFill>
              </a:rPr>
              <a:t>European Union, 2021 (CC BY-NC-ND 4.0) — source: iStockphoto.com</a:t>
            </a:r>
            <a:r>
              <a:rPr lang="pt-BR" sz="600" dirty="0" smtClean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6383" y="6670452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/>
                </a:solidFill>
              </a:rPr>
              <a:t>© </a:t>
            </a:r>
            <a:r>
              <a:rPr lang="en-US" sz="600" dirty="0">
                <a:solidFill>
                  <a:schemeClr val="bg1"/>
                </a:solidFill>
              </a:rPr>
              <a:t>European Union, 2021 (CC BY-NC-ND 4.0) — source: iStockphoto.com</a:t>
            </a:r>
            <a:r>
              <a:rPr lang="pt-BR" sz="600" dirty="0" smtClean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6383" y="6642076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/>
                </a:solidFill>
              </a:rPr>
              <a:t>© </a:t>
            </a:r>
            <a:r>
              <a:rPr lang="en-US" sz="600" dirty="0">
                <a:solidFill>
                  <a:schemeClr val="bg1"/>
                </a:solidFill>
              </a:rPr>
              <a:t>European Union, 2021 (CC BY-NC-ND 4.0) — source: iStockphoto.com</a:t>
            </a:r>
            <a:r>
              <a:rPr lang="pt-BR" sz="600" dirty="0" smtClean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46383" y="6673334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/>
                </a:solidFill>
              </a:rPr>
              <a:t>© </a:t>
            </a:r>
            <a:r>
              <a:rPr lang="en-US" sz="600" dirty="0">
                <a:solidFill>
                  <a:schemeClr val="bg1"/>
                </a:solidFill>
              </a:rPr>
              <a:t>European Union, 2021 (CC BY-NC-ND 4.0) — source: iStockphoto.com</a:t>
            </a:r>
            <a:r>
              <a:rPr lang="pt-BR" sz="600" dirty="0" smtClean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909" y="4033651"/>
            <a:ext cx="1049207" cy="10492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902" y="209303"/>
            <a:ext cx="958499" cy="958499"/>
          </a:xfrm>
          <a:prstGeom prst="rect">
            <a:avLst/>
          </a:prstGeom>
        </p:spPr>
      </p:pic>
      <p:pic>
        <p:nvPicPr>
          <p:cNvPr id="15" name="Picture Placeholder 14"/>
          <p:cNvPicPr>
            <a:picLocks noGrp="1" noChangeAspect="1"/>
          </p:cNvPicPr>
          <p:nvPr>
            <p:ph type="pic"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7" r="26377"/>
          <a:stretch>
            <a:fillRect/>
          </a:stretch>
        </p:blipFill>
        <p:spPr>
          <a:xfrm>
            <a:off x="-3870" y="-1"/>
            <a:ext cx="6053687" cy="68634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79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5672" y="1404520"/>
            <a:ext cx="10905699" cy="3881904"/>
          </a:xfrm>
        </p:spPr>
        <p:txBody>
          <a:bodyPr/>
          <a:lstStyle/>
          <a:p>
            <a:r>
              <a:rPr lang="en-IE" dirty="0" smtClean="0"/>
              <a:t>Very first thing to do: Make sure you </a:t>
            </a:r>
            <a:r>
              <a:rPr lang="en-IE" b="1" dirty="0" smtClean="0"/>
              <a:t>carefully read </a:t>
            </a:r>
            <a:r>
              <a:rPr lang="en-IE" dirty="0" smtClean="0"/>
              <a:t>the instructions and guidelines:</a:t>
            </a:r>
          </a:p>
          <a:p>
            <a:pPr lvl="1"/>
            <a:r>
              <a:rPr lang="en-IE" dirty="0" smtClean="0">
                <a:hlinkClick r:id="rId3"/>
              </a:rPr>
              <a:t>Erasmus+ Programme Guide 2022</a:t>
            </a:r>
            <a:endParaRPr lang="en-IE" dirty="0" smtClean="0"/>
          </a:p>
          <a:p>
            <a:pPr lvl="1"/>
            <a:r>
              <a:rPr lang="en-IE" dirty="0" smtClean="0">
                <a:hlinkClick r:id="rId4"/>
              </a:rPr>
              <a:t>Lot 1 </a:t>
            </a:r>
            <a:r>
              <a:rPr lang="en-US" dirty="0">
                <a:hlinkClick r:id="rId4"/>
              </a:rPr>
              <a:t>Alliances for Education and </a:t>
            </a:r>
            <a:r>
              <a:rPr lang="en-US" dirty="0" smtClean="0">
                <a:hlinkClick r:id="rId4"/>
              </a:rPr>
              <a:t>Enterprises</a:t>
            </a:r>
            <a:r>
              <a:rPr lang="en-US" dirty="0" smtClean="0"/>
              <a:t> + </a:t>
            </a:r>
            <a:r>
              <a:rPr lang="en-US" dirty="0" smtClean="0">
                <a:hlinkClick r:id="rId5"/>
              </a:rPr>
              <a:t>Topic related FAQ</a:t>
            </a:r>
            <a:endParaRPr lang="en-IE" dirty="0" smtClean="0"/>
          </a:p>
          <a:p>
            <a:pPr lvl="1"/>
            <a:r>
              <a:rPr lang="en-IE" dirty="0" smtClean="0">
                <a:hlinkClick r:id="rId6"/>
              </a:rPr>
              <a:t>Lot 2 </a:t>
            </a:r>
            <a:r>
              <a:rPr lang="en-US" dirty="0">
                <a:hlinkClick r:id="rId6"/>
              </a:rPr>
              <a:t>Alliances for Sectoral Cooperation on Skills (implementing the ‘</a:t>
            </a:r>
            <a:r>
              <a:rPr lang="en-US" dirty="0" smtClean="0">
                <a:hlinkClick r:id="rId6"/>
              </a:rPr>
              <a:t>Blueprint’)</a:t>
            </a:r>
            <a:r>
              <a:rPr lang="en-US" dirty="0" smtClean="0"/>
              <a:t> + </a:t>
            </a:r>
            <a:r>
              <a:rPr lang="en-US" dirty="0" smtClean="0">
                <a:hlinkClick r:id="rId7"/>
              </a:rPr>
              <a:t>Topic related FAQ</a:t>
            </a:r>
            <a:endParaRPr lang="en-IE" dirty="0" smtClean="0"/>
          </a:p>
          <a:p>
            <a:r>
              <a:rPr lang="en-IE" dirty="0" smtClean="0"/>
              <a:t>Make sure you </a:t>
            </a:r>
            <a:r>
              <a:rPr lang="en-IE" b="1" dirty="0" smtClean="0"/>
              <a:t>regularly save </a:t>
            </a:r>
            <a:r>
              <a:rPr lang="en-IE" dirty="0" smtClean="0"/>
              <a:t>your document and double click to apply the changes.</a:t>
            </a:r>
          </a:p>
          <a:p>
            <a:pPr algn="just"/>
            <a:r>
              <a:rPr lang="en-GB" b="1" dirty="0"/>
              <a:t>Partners have to be relevant for your proposal and correspond to the Call requirements</a:t>
            </a:r>
            <a:r>
              <a:rPr lang="en-GB" dirty="0"/>
              <a:t>. All participating organisations must have </a:t>
            </a:r>
            <a:r>
              <a:rPr lang="en-GB" b="1" u="sng" dirty="0"/>
              <a:t>PIC</a:t>
            </a:r>
            <a:r>
              <a:rPr lang="en-GB" dirty="0"/>
              <a:t> (not validated is fine</a:t>
            </a:r>
            <a:r>
              <a:rPr lang="en-GB" dirty="0" smtClean="0"/>
              <a:t>).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TIPS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1666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/>
              <a:t>Make sure</a:t>
            </a:r>
            <a:r>
              <a:rPr lang="en-IE" dirty="0"/>
              <a:t> you apply under the correct Call ID (</a:t>
            </a:r>
            <a:r>
              <a:rPr lang="en-IE" b="1" dirty="0"/>
              <a:t>LOT 1 ID ≠ LOT 2 ID</a:t>
            </a:r>
            <a:r>
              <a:rPr lang="en-IE" dirty="0"/>
              <a:t>)</a:t>
            </a:r>
          </a:p>
          <a:p>
            <a:r>
              <a:rPr lang="en-IE" b="1" dirty="0"/>
              <a:t>Make sure </a:t>
            </a:r>
            <a:r>
              <a:rPr lang="en-IE" dirty="0"/>
              <a:t>you include the right number and profile of </a:t>
            </a:r>
            <a:r>
              <a:rPr lang="en-IE" b="1" dirty="0"/>
              <a:t>participating</a:t>
            </a:r>
            <a:r>
              <a:rPr lang="en-IE" dirty="0"/>
              <a:t> </a:t>
            </a:r>
            <a:r>
              <a:rPr lang="en-IE" dirty="0" smtClean="0"/>
              <a:t>organisations</a:t>
            </a:r>
          </a:p>
          <a:p>
            <a:r>
              <a:rPr lang="en-IE" b="1" dirty="0"/>
              <a:t>Check</a:t>
            </a:r>
            <a:r>
              <a:rPr lang="en-IE" dirty="0"/>
              <a:t> - finished and ongoing projects in the </a:t>
            </a:r>
            <a:r>
              <a:rPr lang="en-IE" dirty="0">
                <a:hlinkClick r:id="rId2"/>
              </a:rPr>
              <a:t>Erasmus+ project results platform</a:t>
            </a:r>
            <a:endParaRPr lang="en-IE" dirty="0"/>
          </a:p>
          <a:p>
            <a:endParaRPr lang="en-IE" dirty="0"/>
          </a:p>
          <a:p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Tips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27794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Ensure that </a:t>
            </a:r>
            <a:r>
              <a:rPr lang="en-GB" b="1" dirty="0"/>
              <a:t>Part B – Technical Description is </a:t>
            </a:r>
            <a:r>
              <a:rPr lang="en-GB" b="1" dirty="0" err="1"/>
              <a:t>not longer</a:t>
            </a:r>
            <a:r>
              <a:rPr lang="en-GB" b="1" dirty="0"/>
              <a:t> </a:t>
            </a:r>
            <a:r>
              <a:rPr lang="en-GB" b="1"/>
              <a:t>than </a:t>
            </a:r>
            <a:r>
              <a:rPr lang="en-GB" b="1" smtClean="0"/>
              <a:t>70 pages for LOT 1 and 120 pages for LOT 2 </a:t>
            </a:r>
            <a:r>
              <a:rPr lang="en-GB" dirty="0"/>
              <a:t>as the text on excess pages will not be visible for evaluators.</a:t>
            </a:r>
          </a:p>
          <a:p>
            <a:pPr algn="just"/>
            <a:r>
              <a:rPr lang="en-GB" dirty="0"/>
              <a:t>Check in advance </a:t>
            </a:r>
            <a:r>
              <a:rPr lang="en-GB" b="1" dirty="0"/>
              <a:t>recommended system configuration.</a:t>
            </a:r>
          </a:p>
          <a:p>
            <a:pPr algn="just"/>
            <a:r>
              <a:rPr lang="en-GB" dirty="0"/>
              <a:t>Validate and </a:t>
            </a:r>
            <a:r>
              <a:rPr lang="en-GB" b="1" dirty="0"/>
              <a:t>submit the form well in advance (at least 48 hours before deadline)</a:t>
            </a:r>
            <a:r>
              <a:rPr lang="en-GB" dirty="0"/>
              <a:t>. You will be able to update your proposal until the call closure and submit updated version.</a:t>
            </a:r>
          </a:p>
          <a:p>
            <a:pPr algn="just"/>
            <a:r>
              <a:rPr lang="en-US" dirty="0"/>
              <a:t>In case of submission failure due to technical error on Portal side a complaint must be filed </a:t>
            </a:r>
            <a:r>
              <a:rPr lang="en-US" b="1" dirty="0"/>
              <a:t>within 4 calendar days</a:t>
            </a:r>
            <a:r>
              <a:rPr lang="en-US" dirty="0"/>
              <a:t> after call closure.</a:t>
            </a:r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Tips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7027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Very </a:t>
            </a:r>
            <a:r>
              <a:rPr lang="en-IE" b="1" dirty="0" smtClean="0"/>
              <a:t>first thing </a:t>
            </a:r>
            <a:r>
              <a:rPr lang="en-IE" dirty="0" smtClean="0"/>
              <a:t>to do: Make sure you carefully </a:t>
            </a:r>
            <a:r>
              <a:rPr lang="en-IE" b="1" dirty="0" smtClean="0"/>
              <a:t>read the instructions</a:t>
            </a:r>
          </a:p>
          <a:p>
            <a:r>
              <a:rPr lang="en-IE" dirty="0" smtClean="0"/>
              <a:t>Make sure your </a:t>
            </a:r>
            <a:r>
              <a:rPr lang="en-IE" b="1" dirty="0" smtClean="0"/>
              <a:t>amounts are coherent in all parts of the application</a:t>
            </a:r>
          </a:p>
          <a:p>
            <a:r>
              <a:rPr lang="en-IE" dirty="0" smtClean="0"/>
              <a:t>Make sure your </a:t>
            </a:r>
            <a:r>
              <a:rPr lang="en-IE" b="1" dirty="0" smtClean="0"/>
              <a:t>budget</a:t>
            </a:r>
            <a:r>
              <a:rPr lang="en-IE" dirty="0" smtClean="0"/>
              <a:t> is </a:t>
            </a:r>
            <a:r>
              <a:rPr lang="en-IE" b="1" dirty="0" smtClean="0"/>
              <a:t>sound</a:t>
            </a:r>
            <a:r>
              <a:rPr lang="en-IE" dirty="0" smtClean="0"/>
              <a:t>, </a:t>
            </a:r>
            <a:r>
              <a:rPr lang="en-IE" b="1" dirty="0" smtClean="0"/>
              <a:t>detailed</a:t>
            </a:r>
            <a:r>
              <a:rPr lang="en-IE" dirty="0" smtClean="0"/>
              <a:t> and </a:t>
            </a:r>
            <a:r>
              <a:rPr lang="en-IE" b="1" dirty="0" smtClean="0"/>
              <a:t>organised</a:t>
            </a:r>
            <a:r>
              <a:rPr lang="en-IE" dirty="0" smtClean="0"/>
              <a:t> in </a:t>
            </a:r>
            <a:r>
              <a:rPr lang="en-IE" b="1" dirty="0" smtClean="0"/>
              <a:t>coherent</a:t>
            </a:r>
            <a:r>
              <a:rPr lang="en-IE" dirty="0" smtClean="0"/>
              <a:t> work packages</a:t>
            </a:r>
          </a:p>
          <a:p>
            <a:r>
              <a:rPr lang="en-IE" dirty="0" smtClean="0"/>
              <a:t>Make sure you </a:t>
            </a:r>
            <a:r>
              <a:rPr lang="en-IE" b="1" dirty="0" smtClean="0"/>
              <a:t>regularly save </a:t>
            </a:r>
            <a:r>
              <a:rPr lang="en-IE" dirty="0" smtClean="0"/>
              <a:t>your </a:t>
            </a:r>
            <a:r>
              <a:rPr lang="en-IE" dirty="0" smtClean="0"/>
              <a:t>Excel budget document </a:t>
            </a:r>
            <a:r>
              <a:rPr lang="en-IE" dirty="0" smtClean="0"/>
              <a:t>and </a:t>
            </a:r>
            <a:r>
              <a:rPr lang="en-IE" b="1" dirty="0" smtClean="0"/>
              <a:t>double click </a:t>
            </a:r>
            <a:r>
              <a:rPr lang="en-IE" dirty="0" smtClean="0"/>
              <a:t>to </a:t>
            </a:r>
            <a:r>
              <a:rPr lang="en-IE" b="1" dirty="0" smtClean="0"/>
              <a:t>apply the </a:t>
            </a:r>
            <a:r>
              <a:rPr lang="en-IE" b="1" dirty="0" smtClean="0"/>
              <a:t>changes</a:t>
            </a:r>
            <a:endParaRPr lang="en-IE" b="1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TIPS on budget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094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WAIT </a:t>
            </a:r>
            <a:endParaRPr lang="en-IE" sz="40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</a:t>
            </a:r>
            <a:r>
              <a:rPr lang="en-IE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HOUR/DAY </a:t>
            </a:r>
            <a:endParaRPr lang="en-IE" sz="40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pPr marL="0" indent="0" algn="ctr">
              <a:buNone/>
            </a:pPr>
            <a:r>
              <a:rPr lang="en-IE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SUBMIT </a:t>
            </a:r>
            <a:r>
              <a:rPr lang="en-IE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APPLICATION</a:t>
            </a:r>
          </a:p>
          <a:p>
            <a:endParaRPr lang="en-GB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TIPS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915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38198" y="782357"/>
            <a:ext cx="10648124" cy="4943164"/>
          </a:xfrm>
        </p:spPr>
        <p:txBody>
          <a:bodyPr/>
          <a:lstStyle/>
          <a:p>
            <a:pPr>
              <a:buClrTx/>
            </a:pPr>
            <a:r>
              <a:rPr lang="en-GB" sz="2000" b="1" dirty="0" smtClean="0"/>
              <a:t>Info session recording </a:t>
            </a:r>
            <a:r>
              <a:rPr lang="en-GB" sz="2000" b="1" dirty="0"/>
              <a:t>and slides </a:t>
            </a:r>
            <a:r>
              <a:rPr lang="en-GB" sz="2000" b="1" dirty="0">
                <a:hlinkClick r:id="rId2"/>
              </a:rPr>
              <a:t>https://</a:t>
            </a:r>
            <a:r>
              <a:rPr lang="en-GB" sz="2000" b="1" dirty="0" smtClean="0">
                <a:hlinkClick r:id="rId2"/>
              </a:rPr>
              <a:t>www.eacea.ec.europa.eu/news-events/events/info-session-new-call-proposals-erasmus-alliances-innovation-2021_en</a:t>
            </a:r>
            <a:r>
              <a:rPr lang="en-GB" sz="2000" b="1" dirty="0" smtClean="0"/>
              <a:t> </a:t>
            </a:r>
            <a:endParaRPr lang="en-GB" sz="2000" b="1" dirty="0"/>
          </a:p>
          <a:p>
            <a:pPr>
              <a:buClrTx/>
            </a:pPr>
            <a:r>
              <a:rPr lang="en-GB" sz="2000" b="1" dirty="0" smtClean="0"/>
              <a:t>How </a:t>
            </a:r>
            <a:r>
              <a:rPr lang="en-GB" sz="2000" b="1" dirty="0"/>
              <a:t>to participate</a:t>
            </a:r>
            <a:r>
              <a:rPr lang="en-GB" sz="2000" dirty="0"/>
              <a:t>: </a:t>
            </a:r>
            <a:r>
              <a:rPr lang="en-GB" sz="2000" dirty="0">
                <a:hlinkClick r:id="rId3"/>
              </a:rPr>
              <a:t>https://ec.europa.eu/info/funding-tenders/opportunities/portal/screen/how-to-participate/how-to-participate/1</a:t>
            </a:r>
            <a:endParaRPr lang="en-GB" sz="2000" dirty="0"/>
          </a:p>
          <a:p>
            <a:pPr>
              <a:buClrTx/>
            </a:pPr>
            <a:r>
              <a:rPr lang="en-GB" sz="2000" b="1" dirty="0" smtClean="0"/>
              <a:t>F&amp;TP online </a:t>
            </a:r>
            <a:r>
              <a:rPr lang="en-GB" sz="2000" b="1" dirty="0"/>
              <a:t>manual</a:t>
            </a:r>
            <a:r>
              <a:rPr lang="en-GB" sz="2000" dirty="0"/>
              <a:t>: </a:t>
            </a:r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webgate.ec.europa.eu/funding-tenders-opportunities/display/OM/Online+Manual</a:t>
            </a:r>
            <a:endParaRPr lang="en-GB" sz="2000" dirty="0" smtClean="0"/>
          </a:p>
          <a:p>
            <a:pPr>
              <a:buClrTx/>
            </a:pPr>
            <a:r>
              <a:rPr lang="en-US" sz="2000" b="1" dirty="0"/>
              <a:t>The Funding &amp; Tenders Portal for beginners</a:t>
            </a:r>
            <a:r>
              <a:rPr lang="en-GB" sz="2000" b="1" dirty="0"/>
              <a:t> </a:t>
            </a:r>
            <a:r>
              <a:rPr lang="en-GB" sz="2000" b="1" dirty="0" smtClean="0"/>
              <a:t>(webinar recording) </a:t>
            </a:r>
            <a:r>
              <a:rPr lang="en-GB" sz="2000" dirty="0" smtClean="0">
                <a:hlinkClick r:id="rId5"/>
              </a:rPr>
              <a:t>https</a:t>
            </a:r>
            <a:r>
              <a:rPr lang="en-GB" sz="2000" dirty="0">
                <a:hlinkClick r:id="rId5"/>
              </a:rPr>
              <a:t>://ec.europa.eu/research/participants/docs/h2020-funding-guide/other/event210527.htm</a:t>
            </a:r>
            <a:r>
              <a:rPr lang="en-GB" sz="2000" dirty="0"/>
              <a:t> </a:t>
            </a:r>
          </a:p>
          <a:p>
            <a:pPr>
              <a:buClrTx/>
            </a:pPr>
            <a:r>
              <a:rPr lang="en-GB" sz="2000" b="1" dirty="0" smtClean="0"/>
              <a:t>Short guide on submission system </a:t>
            </a:r>
            <a:r>
              <a:rPr lang="en-GB" sz="2000" dirty="0" smtClean="0">
                <a:hlinkClick r:id="rId6"/>
              </a:rPr>
              <a:t>https</a:t>
            </a:r>
            <a:r>
              <a:rPr lang="en-GB" sz="2000" dirty="0">
                <a:hlinkClick r:id="rId6"/>
              </a:rPr>
              <a:t>://</a:t>
            </a:r>
            <a:r>
              <a:rPr lang="en-GB" sz="2000" dirty="0" smtClean="0">
                <a:hlinkClick r:id="rId6"/>
              </a:rPr>
              <a:t>webgate.ec.europa.eu/funding-tenders-opportunities/display/IT/Submission+system</a:t>
            </a:r>
            <a:r>
              <a:rPr lang="en-GB" sz="2000" dirty="0" smtClean="0"/>
              <a:t> </a:t>
            </a:r>
          </a:p>
          <a:p>
            <a:pPr>
              <a:buClrTx/>
            </a:pPr>
            <a:r>
              <a:rPr lang="en-GB" sz="2000" b="1" dirty="0" smtClean="0"/>
              <a:t>Video tutorials </a:t>
            </a:r>
            <a:r>
              <a:rPr lang="en-GB" sz="2000" dirty="0">
                <a:hlinkClick r:id="rId7"/>
              </a:rPr>
              <a:t>https://</a:t>
            </a:r>
            <a:r>
              <a:rPr lang="en-GB" sz="2000" dirty="0" smtClean="0">
                <a:hlinkClick r:id="rId7"/>
              </a:rPr>
              <a:t>www.eacea.ec.europa.eu/grants/how-get-grant_en</a:t>
            </a:r>
            <a:endParaRPr lang="en-GB" sz="2000" dirty="0" smtClean="0"/>
          </a:p>
          <a:p>
            <a:pPr>
              <a:buClrTx/>
            </a:pPr>
            <a:r>
              <a:rPr lang="en-GB" sz="2000" b="1" dirty="0" smtClean="0"/>
              <a:t>F&amp;TP </a:t>
            </a:r>
            <a:r>
              <a:rPr lang="en-GB" sz="2000" b="1" dirty="0"/>
              <a:t>support section</a:t>
            </a:r>
            <a:r>
              <a:rPr lang="en-GB" sz="2000" dirty="0"/>
              <a:t>: </a:t>
            </a:r>
            <a:r>
              <a:rPr lang="en-GB" sz="2000" dirty="0">
                <a:hlinkClick r:id="rId8"/>
              </a:rPr>
              <a:t>https://</a:t>
            </a:r>
            <a:r>
              <a:rPr lang="en-GB" sz="2000" dirty="0" smtClean="0">
                <a:hlinkClick r:id="rId8"/>
              </a:rPr>
              <a:t>ec.europa.eu/info/funding-tenders/opportunities/portal/screen/support/support</a:t>
            </a:r>
            <a:endParaRPr lang="en-GB" sz="2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4460" y="0"/>
            <a:ext cx="10515600" cy="782357"/>
          </a:xfrm>
        </p:spPr>
        <p:txBody>
          <a:bodyPr/>
          <a:lstStyle/>
          <a:p>
            <a:r>
              <a:rPr lang="en-GB" dirty="0" smtClean="0"/>
              <a:t>Useful links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1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F1EA005558D4A84C86AD0D2CF8860" ma:contentTypeVersion="1" ma:contentTypeDescription="Create a new document." ma:contentTypeScope="" ma:versionID="e585c717080f1243343ff507719315c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F87431-2774-4E17-BE38-8A579357848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E70AC01-05BE-4EF4-B162-BD88D99A35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4212</TotalTime>
  <Words>463</Words>
  <Application>Microsoft Office PowerPoint</Application>
  <PresentationFormat>Widescreen</PresentationFormat>
  <Paragraphs>60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Erasmus + KA2 Alliances for innovation 2022 </vt:lpstr>
      <vt:lpstr>TIPS</vt:lpstr>
      <vt:lpstr>Tips</vt:lpstr>
      <vt:lpstr>Tips</vt:lpstr>
      <vt:lpstr>TIPS on budget</vt:lpstr>
      <vt:lpstr>TIPS</vt:lpstr>
      <vt:lpstr>Useful links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DE BENEDETTI Silvia (EACEA)</cp:lastModifiedBy>
  <cp:revision>177</cp:revision>
  <dcterms:created xsi:type="dcterms:W3CDTF">2019-08-09T12:06:42Z</dcterms:created>
  <dcterms:modified xsi:type="dcterms:W3CDTF">2022-03-23T15:55:37Z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0x010100184F1EA005558D4A84C86AD0D2CF8860</vt:lpwstr>
  </property>
</Properties>
</file>