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6" r:id="rId5"/>
  </p:sldMasterIdLst>
  <p:notesMasterIdLst>
    <p:notesMasterId r:id="rId14"/>
  </p:notesMasterIdLst>
  <p:handoutMasterIdLst>
    <p:handoutMasterId r:id="rId15"/>
  </p:handoutMasterIdLst>
  <p:sldIdLst>
    <p:sldId id="405" r:id="rId6"/>
    <p:sldId id="424" r:id="rId7"/>
    <p:sldId id="385" r:id="rId8"/>
    <p:sldId id="428" r:id="rId9"/>
    <p:sldId id="429" r:id="rId10"/>
    <p:sldId id="430" r:id="rId11"/>
    <p:sldId id="427" r:id="rId12"/>
    <p:sldId id="4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B9C"/>
    <a:srgbClr val="003782"/>
    <a:srgbClr val="004494"/>
    <a:srgbClr val="035DC1"/>
    <a:srgbClr val="4F81BD"/>
    <a:srgbClr val="0356B1"/>
    <a:srgbClr val="0088CE"/>
    <a:srgbClr val="404040"/>
    <a:srgbClr val="FFFFFF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0234" autoAdjust="0"/>
  </p:normalViewPr>
  <p:slideViewPr>
    <p:cSldViewPr snapToGrid="0">
      <p:cViewPr varScale="1">
        <p:scale>
          <a:sx n="62" d="100"/>
          <a:sy n="62" d="100"/>
        </p:scale>
        <p:origin x="116" y="44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88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7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609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81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7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24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5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67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7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8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097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5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900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810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88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0088CE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3165B2-F15C-4529-A68B-9103D703EB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4956" r="69" b="13149"/>
          <a:stretch/>
        </p:blipFill>
        <p:spPr>
          <a:xfrm>
            <a:off x="-1" y="0"/>
            <a:ext cx="804021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243320-9990-48A0-9AD4-30074D717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24" y="1305513"/>
            <a:ext cx="5033228" cy="55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7F2114-84C2-40AE-AA56-86F078E73884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043" t="34956" r="4741" b="13149"/>
          <a:stretch/>
        </p:blipFill>
        <p:spPr>
          <a:xfrm>
            <a:off x="0" y="1000124"/>
            <a:ext cx="7924800" cy="58905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62761A-F8FF-457A-88A2-E297DCB95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24" y="1305513"/>
            <a:ext cx="5033228" cy="55524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2657" y="1994647"/>
            <a:ext cx="3601393" cy="309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7311360" y="1972863"/>
            <a:ext cx="3935760" cy="14637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cap="all" baseline="0" dirty="0">
                <a:solidFill>
                  <a:schemeClr val="bg1"/>
                </a:solidFill>
              </a:rPr>
              <a:t>Building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7311360" y="3555417"/>
            <a:ext cx="3935760" cy="480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400" cap="none" baseline="0" dirty="0">
                <a:solidFill>
                  <a:schemeClr val="bg1"/>
                </a:solidFill>
              </a:rPr>
            </a:br>
            <a:r>
              <a:rPr lang="en-US" sz="140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40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43120" y="4322022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7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NOV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581C99-BD1C-45EB-8CC7-E55A798BC1AF}"/>
              </a:ext>
            </a:extLst>
          </p:cNvPr>
          <p:cNvGrpSpPr/>
          <p:nvPr userDrawn="1"/>
        </p:nvGrpSpPr>
        <p:grpSpPr>
          <a:xfrm>
            <a:off x="9325280" y="4310259"/>
            <a:ext cx="2866720" cy="600164"/>
            <a:chOff x="8400384" y="5016379"/>
            <a:chExt cx="2866720" cy="6001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406BCD-9E6C-443D-A438-4699FC4039D2}"/>
                </a:ext>
              </a:extLst>
            </p:cNvPr>
            <p:cNvSpPr/>
            <p:nvPr userDrawn="1"/>
          </p:nvSpPr>
          <p:spPr>
            <a:xfrm>
              <a:off x="8832304" y="5016379"/>
              <a:ext cx="2434800" cy="60016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The square</a:t>
              </a:r>
              <a:b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</a:br>
              <a:r>
                <a:rPr lang="en-US" sz="1100" cap="all" baseline="0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mont</a:t>
              </a: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 des arts/</a:t>
              </a:r>
              <a:r>
                <a:rPr lang="en-US" sz="1100" cap="all" baseline="0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kunstberg</a:t>
              </a: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,</a:t>
              </a:r>
            </a:p>
            <a:p>
              <a:pPr>
                <a:lnSpc>
                  <a:spcPct val="100000"/>
                </a:lnSpc>
              </a:pP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1000 brussels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0F5D5B-E047-4CCB-9547-E72F9E296D3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400384" y="5079827"/>
              <a:ext cx="361285" cy="454493"/>
              <a:chOff x="8400384" y="5829149"/>
              <a:chExt cx="361285" cy="45449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C4287F-7313-4FE8-AF05-CCFDD12C3092}"/>
                  </a:ext>
                </a:extLst>
              </p:cNvPr>
              <p:cNvSpPr/>
              <p:nvPr/>
            </p:nvSpPr>
            <p:spPr>
              <a:xfrm>
                <a:off x="8490971" y="5919912"/>
                <a:ext cx="179758" cy="179758"/>
              </a:xfrm>
              <a:custGeom>
                <a:avLst/>
                <a:gdLst>
                  <a:gd name="connsiteX0" fmla="*/ 26362 w 179758"/>
                  <a:gd name="connsiteY0" fmla="*/ 26362 h 179758"/>
                  <a:gd name="connsiteX1" fmla="*/ 0 w 179758"/>
                  <a:gd name="connsiteY1" fmla="*/ 89879 h 179758"/>
                  <a:gd name="connsiteX2" fmla="*/ 0 w 179758"/>
                  <a:gd name="connsiteY2" fmla="*/ 89879 h 179758"/>
                  <a:gd name="connsiteX3" fmla="*/ 26362 w 179758"/>
                  <a:gd name="connsiteY3" fmla="*/ 153396 h 179758"/>
                  <a:gd name="connsiteX4" fmla="*/ 89879 w 179758"/>
                  <a:gd name="connsiteY4" fmla="*/ 179758 h 179758"/>
                  <a:gd name="connsiteX5" fmla="*/ 153396 w 179758"/>
                  <a:gd name="connsiteY5" fmla="*/ 153396 h 179758"/>
                  <a:gd name="connsiteX6" fmla="*/ 179758 w 179758"/>
                  <a:gd name="connsiteY6" fmla="*/ 89879 h 179758"/>
                  <a:gd name="connsiteX7" fmla="*/ 153396 w 179758"/>
                  <a:gd name="connsiteY7" fmla="*/ 26362 h 179758"/>
                  <a:gd name="connsiteX8" fmla="*/ 89879 w 179758"/>
                  <a:gd name="connsiteY8" fmla="*/ 0 h 179758"/>
                  <a:gd name="connsiteX9" fmla="*/ 26362 w 179758"/>
                  <a:gd name="connsiteY9" fmla="*/ 26362 h 17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758" h="179758">
                    <a:moveTo>
                      <a:pt x="26362" y="26362"/>
                    </a:moveTo>
                    <a:cubicBezTo>
                      <a:pt x="10085" y="42639"/>
                      <a:pt x="0" y="65109"/>
                      <a:pt x="0" y="89879"/>
                    </a:cubicBezTo>
                    <a:lnTo>
                      <a:pt x="0" y="89879"/>
                    </a:lnTo>
                    <a:cubicBezTo>
                      <a:pt x="0" y="114649"/>
                      <a:pt x="10085" y="137296"/>
                      <a:pt x="26362" y="153396"/>
                    </a:cubicBezTo>
                    <a:cubicBezTo>
                      <a:pt x="42639" y="169673"/>
                      <a:pt x="65109" y="179758"/>
                      <a:pt x="89879" y="179758"/>
                    </a:cubicBezTo>
                    <a:cubicBezTo>
                      <a:pt x="114649" y="179758"/>
                      <a:pt x="137119" y="169673"/>
                      <a:pt x="153396" y="153396"/>
                    </a:cubicBezTo>
                    <a:cubicBezTo>
                      <a:pt x="169673" y="137119"/>
                      <a:pt x="179758" y="114649"/>
                      <a:pt x="179758" y="89879"/>
                    </a:cubicBezTo>
                    <a:cubicBezTo>
                      <a:pt x="179758" y="65109"/>
                      <a:pt x="169673" y="42639"/>
                      <a:pt x="153396" y="26362"/>
                    </a:cubicBezTo>
                    <a:cubicBezTo>
                      <a:pt x="137119" y="10085"/>
                      <a:pt x="114649" y="0"/>
                      <a:pt x="89879" y="0"/>
                    </a:cubicBezTo>
                    <a:cubicBezTo>
                      <a:pt x="65109" y="0"/>
                      <a:pt x="42639" y="10085"/>
                      <a:pt x="26362" y="26362"/>
                    </a:cubicBezTo>
                    <a:close/>
                  </a:path>
                </a:pathLst>
              </a:custGeom>
              <a:noFill/>
              <a:ln w="2458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11D679F-605F-43B2-ABC6-FBEE398C22F9}"/>
                  </a:ext>
                </a:extLst>
              </p:cNvPr>
              <p:cNvSpPr/>
              <p:nvPr/>
            </p:nvSpPr>
            <p:spPr>
              <a:xfrm>
                <a:off x="8400384" y="5829149"/>
                <a:ext cx="361285" cy="454493"/>
              </a:xfrm>
              <a:custGeom>
                <a:avLst/>
                <a:gdLst>
                  <a:gd name="connsiteX0" fmla="*/ 176750 w 361285"/>
                  <a:gd name="connsiteY0" fmla="*/ 452757 h 454493"/>
                  <a:gd name="connsiteX1" fmla="*/ 130042 w 361285"/>
                  <a:gd name="connsiteY1" fmla="*/ 400209 h 454493"/>
                  <a:gd name="connsiteX2" fmla="*/ 32908 w 361285"/>
                  <a:gd name="connsiteY2" fmla="*/ 284676 h 454493"/>
                  <a:gd name="connsiteX3" fmla="*/ 32908 w 361285"/>
                  <a:gd name="connsiteY3" fmla="*/ 284676 h 454493"/>
                  <a:gd name="connsiteX4" fmla="*/ 8316 w 361285"/>
                  <a:gd name="connsiteY4" fmla="*/ 234959 h 454493"/>
                  <a:gd name="connsiteX5" fmla="*/ 0 w 361285"/>
                  <a:gd name="connsiteY5" fmla="*/ 180643 h 454493"/>
                  <a:gd name="connsiteX6" fmla="*/ 52901 w 361285"/>
                  <a:gd name="connsiteY6" fmla="*/ 52901 h 454493"/>
                  <a:gd name="connsiteX7" fmla="*/ 180643 w 361285"/>
                  <a:gd name="connsiteY7" fmla="*/ 0 h 454493"/>
                  <a:gd name="connsiteX8" fmla="*/ 308384 w 361285"/>
                  <a:gd name="connsiteY8" fmla="*/ 52901 h 454493"/>
                  <a:gd name="connsiteX9" fmla="*/ 361286 w 361285"/>
                  <a:gd name="connsiteY9" fmla="*/ 180643 h 454493"/>
                  <a:gd name="connsiteX10" fmla="*/ 361286 w 361285"/>
                  <a:gd name="connsiteY10" fmla="*/ 180643 h 454493"/>
                  <a:gd name="connsiteX11" fmla="*/ 352970 w 361285"/>
                  <a:gd name="connsiteY11" fmla="*/ 235136 h 454493"/>
                  <a:gd name="connsiteX12" fmla="*/ 328377 w 361285"/>
                  <a:gd name="connsiteY12" fmla="*/ 284499 h 454493"/>
                  <a:gd name="connsiteX13" fmla="*/ 231244 w 361285"/>
                  <a:gd name="connsiteY13" fmla="*/ 400032 h 454493"/>
                  <a:gd name="connsiteX14" fmla="*/ 184358 w 361285"/>
                  <a:gd name="connsiteY14" fmla="*/ 452757 h 454493"/>
                  <a:gd name="connsiteX15" fmla="*/ 177458 w 361285"/>
                  <a:gd name="connsiteY15" fmla="*/ 453288 h 454493"/>
                  <a:gd name="connsiteX16" fmla="*/ 176750 w 361285"/>
                  <a:gd name="connsiteY16" fmla="*/ 452757 h 45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1285" h="454493">
                    <a:moveTo>
                      <a:pt x="176750" y="452757"/>
                    </a:moveTo>
                    <a:cubicBezTo>
                      <a:pt x="162419" y="436126"/>
                      <a:pt x="146496" y="418433"/>
                      <a:pt x="130042" y="400209"/>
                    </a:cubicBezTo>
                    <a:cubicBezTo>
                      <a:pt x="95187" y="361639"/>
                      <a:pt x="58209" y="320592"/>
                      <a:pt x="32908" y="284676"/>
                    </a:cubicBezTo>
                    <a:lnTo>
                      <a:pt x="32908" y="284676"/>
                    </a:lnTo>
                    <a:cubicBezTo>
                      <a:pt x="22116" y="269106"/>
                      <a:pt x="13800" y="252475"/>
                      <a:pt x="8316" y="234959"/>
                    </a:cubicBezTo>
                    <a:cubicBezTo>
                      <a:pt x="2831" y="217621"/>
                      <a:pt x="0" y="199574"/>
                      <a:pt x="0" y="180643"/>
                    </a:cubicBezTo>
                    <a:cubicBezTo>
                      <a:pt x="0" y="130749"/>
                      <a:pt x="20170" y="85633"/>
                      <a:pt x="52901" y="52901"/>
                    </a:cubicBezTo>
                    <a:cubicBezTo>
                      <a:pt x="85633" y="20170"/>
                      <a:pt x="130749" y="0"/>
                      <a:pt x="180643" y="0"/>
                    </a:cubicBezTo>
                    <a:cubicBezTo>
                      <a:pt x="230536" y="0"/>
                      <a:pt x="275653" y="20170"/>
                      <a:pt x="308384" y="52901"/>
                    </a:cubicBezTo>
                    <a:cubicBezTo>
                      <a:pt x="341116" y="85633"/>
                      <a:pt x="361286" y="130749"/>
                      <a:pt x="361286" y="180643"/>
                    </a:cubicBezTo>
                    <a:lnTo>
                      <a:pt x="361286" y="180643"/>
                    </a:lnTo>
                    <a:cubicBezTo>
                      <a:pt x="361286" y="199397"/>
                      <a:pt x="358455" y="217797"/>
                      <a:pt x="352970" y="235136"/>
                    </a:cubicBezTo>
                    <a:cubicBezTo>
                      <a:pt x="347485" y="252652"/>
                      <a:pt x="339170" y="269283"/>
                      <a:pt x="328377" y="284499"/>
                    </a:cubicBezTo>
                    <a:cubicBezTo>
                      <a:pt x="303077" y="320415"/>
                      <a:pt x="266099" y="361462"/>
                      <a:pt x="231244" y="400032"/>
                    </a:cubicBezTo>
                    <a:cubicBezTo>
                      <a:pt x="214613" y="418433"/>
                      <a:pt x="198689" y="436126"/>
                      <a:pt x="184358" y="452757"/>
                    </a:cubicBezTo>
                    <a:cubicBezTo>
                      <a:pt x="182589" y="454880"/>
                      <a:pt x="179404" y="455057"/>
                      <a:pt x="177458" y="453288"/>
                    </a:cubicBezTo>
                    <a:cubicBezTo>
                      <a:pt x="177104" y="453111"/>
                      <a:pt x="176927" y="452934"/>
                      <a:pt x="176750" y="452757"/>
                    </a:cubicBezTo>
                    <a:close/>
                  </a:path>
                </a:pathLst>
              </a:custGeom>
              <a:noFill/>
              <a:ln w="2458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BE7FA1-27E7-4D59-9321-9BF1457BDF83}"/>
              </a:ext>
            </a:extLst>
          </p:cNvPr>
          <p:cNvGrpSpPr/>
          <p:nvPr userDrawn="1"/>
        </p:nvGrpSpPr>
        <p:grpSpPr>
          <a:xfrm>
            <a:off x="5312357" y="223200"/>
            <a:ext cx="1567284" cy="6634800"/>
            <a:chOff x="5312357" y="223200"/>
            <a:chExt cx="1567284" cy="66348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6E2B3D4-0EB2-466D-BB75-4ACC5A48C7D0}"/>
                </a:ext>
              </a:extLst>
            </p:cNvPr>
            <p:cNvSpPr/>
            <p:nvPr userDrawn="1"/>
          </p:nvSpPr>
          <p:spPr>
            <a:xfrm>
              <a:off x="5632674" y="6404400"/>
              <a:ext cx="675114" cy="453600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solidFill>
              <a:srgbClr val="0088CE"/>
            </a:solidFill>
            <a:ln w="58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BE" sz="600" i="1" dirty="0">
                  <a:solidFill>
                    <a:schemeClr val="bg1"/>
                  </a:solidFill>
                </a:rPr>
                <a:t>Erasmus+</a:t>
              </a:r>
              <a:endParaRPr lang="en-US" sz="600" i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E796654-A916-47FC-835F-99C6DBB53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2357" y="223200"/>
              <a:ext cx="1567284" cy="1082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9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  <p15:guide id="5" pos="397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30AFE-07CB-4D0E-80EE-C77D4672E3DC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35749-FAC8-45B2-8544-206FE37B4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/>
        </p:blipFill>
        <p:spPr>
          <a:xfrm>
            <a:off x="-6588" y="1340768"/>
            <a:ext cx="4060528" cy="4823932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A8B6B1E-D483-4A1F-84D4-DDC11F5E3074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2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E2B3D4-0EB2-466D-BB75-4ACC5A48C7D0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E796654-A916-47FC-835F-99C6DBB53C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5126" y="1989468"/>
            <a:ext cx="3601748" cy="3095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8256240" y="2447993"/>
            <a:ext cx="3935760" cy="14637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cap="all" baseline="0" dirty="0">
                <a:solidFill>
                  <a:schemeClr val="bg1"/>
                </a:solidFill>
              </a:rPr>
              <a:t>Building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8256240" y="4030547"/>
            <a:ext cx="3935760" cy="480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400" cap="none" baseline="0" dirty="0">
                <a:solidFill>
                  <a:schemeClr val="bg1"/>
                </a:solidFill>
              </a:rPr>
            </a:br>
            <a:r>
              <a:rPr lang="en-US" sz="140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40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88000" y="5071344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7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NOV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06BCD-9E6C-443D-A438-4699FC4039D2}"/>
              </a:ext>
            </a:extLst>
          </p:cNvPr>
          <p:cNvSpPr/>
          <p:nvPr userDrawn="1"/>
        </p:nvSpPr>
        <p:spPr>
          <a:xfrm>
            <a:off x="8832304" y="5765701"/>
            <a:ext cx="3359696" cy="6001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The square</a:t>
            </a:r>
            <a:b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</a:br>
            <a:r>
              <a:rPr lang="en-US" sz="110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mont</a:t>
            </a: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des arts/</a:t>
            </a:r>
            <a:r>
              <a:rPr lang="en-US" sz="110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kunstberg</a:t>
            </a: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1000 brussels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0F5D5B-E047-4CCB-9547-E72F9E296D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00384" y="5829149"/>
            <a:ext cx="361285" cy="454493"/>
            <a:chOff x="8400384" y="5829149"/>
            <a:chExt cx="361285" cy="45449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C4287F-7313-4FE8-AF05-CCFDD12C3092}"/>
                </a:ext>
              </a:extLst>
            </p:cNvPr>
            <p:cNvSpPr/>
            <p:nvPr/>
          </p:nvSpPr>
          <p:spPr>
            <a:xfrm>
              <a:off x="8490971" y="5919912"/>
              <a:ext cx="179758" cy="179758"/>
            </a:xfrm>
            <a:custGeom>
              <a:avLst/>
              <a:gdLst>
                <a:gd name="connsiteX0" fmla="*/ 26362 w 179758"/>
                <a:gd name="connsiteY0" fmla="*/ 26362 h 179758"/>
                <a:gd name="connsiteX1" fmla="*/ 0 w 179758"/>
                <a:gd name="connsiteY1" fmla="*/ 89879 h 179758"/>
                <a:gd name="connsiteX2" fmla="*/ 0 w 179758"/>
                <a:gd name="connsiteY2" fmla="*/ 89879 h 179758"/>
                <a:gd name="connsiteX3" fmla="*/ 26362 w 179758"/>
                <a:gd name="connsiteY3" fmla="*/ 153396 h 179758"/>
                <a:gd name="connsiteX4" fmla="*/ 89879 w 179758"/>
                <a:gd name="connsiteY4" fmla="*/ 179758 h 179758"/>
                <a:gd name="connsiteX5" fmla="*/ 153396 w 179758"/>
                <a:gd name="connsiteY5" fmla="*/ 153396 h 179758"/>
                <a:gd name="connsiteX6" fmla="*/ 179758 w 179758"/>
                <a:gd name="connsiteY6" fmla="*/ 89879 h 179758"/>
                <a:gd name="connsiteX7" fmla="*/ 153396 w 179758"/>
                <a:gd name="connsiteY7" fmla="*/ 26362 h 179758"/>
                <a:gd name="connsiteX8" fmla="*/ 89879 w 179758"/>
                <a:gd name="connsiteY8" fmla="*/ 0 h 179758"/>
                <a:gd name="connsiteX9" fmla="*/ 26362 w 179758"/>
                <a:gd name="connsiteY9" fmla="*/ 26362 h 17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758" h="179758">
                  <a:moveTo>
                    <a:pt x="26362" y="26362"/>
                  </a:moveTo>
                  <a:cubicBezTo>
                    <a:pt x="10085" y="42639"/>
                    <a:pt x="0" y="65109"/>
                    <a:pt x="0" y="89879"/>
                  </a:cubicBezTo>
                  <a:lnTo>
                    <a:pt x="0" y="89879"/>
                  </a:lnTo>
                  <a:cubicBezTo>
                    <a:pt x="0" y="114649"/>
                    <a:pt x="10085" y="137296"/>
                    <a:pt x="26362" y="153396"/>
                  </a:cubicBezTo>
                  <a:cubicBezTo>
                    <a:pt x="42639" y="169673"/>
                    <a:pt x="65109" y="179758"/>
                    <a:pt x="89879" y="179758"/>
                  </a:cubicBezTo>
                  <a:cubicBezTo>
                    <a:pt x="114649" y="179758"/>
                    <a:pt x="137119" y="169673"/>
                    <a:pt x="153396" y="153396"/>
                  </a:cubicBezTo>
                  <a:cubicBezTo>
                    <a:pt x="169673" y="137119"/>
                    <a:pt x="179758" y="114649"/>
                    <a:pt x="179758" y="89879"/>
                  </a:cubicBezTo>
                  <a:cubicBezTo>
                    <a:pt x="179758" y="65109"/>
                    <a:pt x="169673" y="42639"/>
                    <a:pt x="153396" y="26362"/>
                  </a:cubicBezTo>
                  <a:cubicBezTo>
                    <a:pt x="137119" y="10085"/>
                    <a:pt x="114649" y="0"/>
                    <a:pt x="89879" y="0"/>
                  </a:cubicBezTo>
                  <a:cubicBezTo>
                    <a:pt x="65109" y="0"/>
                    <a:pt x="42639" y="10085"/>
                    <a:pt x="26362" y="26362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1D679F-605F-43B2-ABC6-FBEE398C22F9}"/>
                </a:ext>
              </a:extLst>
            </p:cNvPr>
            <p:cNvSpPr/>
            <p:nvPr/>
          </p:nvSpPr>
          <p:spPr>
            <a:xfrm>
              <a:off x="8400384" y="5829149"/>
              <a:ext cx="361285" cy="454493"/>
            </a:xfrm>
            <a:custGeom>
              <a:avLst/>
              <a:gdLst>
                <a:gd name="connsiteX0" fmla="*/ 176750 w 361285"/>
                <a:gd name="connsiteY0" fmla="*/ 452757 h 454493"/>
                <a:gd name="connsiteX1" fmla="*/ 130042 w 361285"/>
                <a:gd name="connsiteY1" fmla="*/ 400209 h 454493"/>
                <a:gd name="connsiteX2" fmla="*/ 32908 w 361285"/>
                <a:gd name="connsiteY2" fmla="*/ 284676 h 454493"/>
                <a:gd name="connsiteX3" fmla="*/ 32908 w 361285"/>
                <a:gd name="connsiteY3" fmla="*/ 284676 h 454493"/>
                <a:gd name="connsiteX4" fmla="*/ 8316 w 361285"/>
                <a:gd name="connsiteY4" fmla="*/ 234959 h 454493"/>
                <a:gd name="connsiteX5" fmla="*/ 0 w 361285"/>
                <a:gd name="connsiteY5" fmla="*/ 180643 h 454493"/>
                <a:gd name="connsiteX6" fmla="*/ 52901 w 361285"/>
                <a:gd name="connsiteY6" fmla="*/ 52901 h 454493"/>
                <a:gd name="connsiteX7" fmla="*/ 180643 w 361285"/>
                <a:gd name="connsiteY7" fmla="*/ 0 h 454493"/>
                <a:gd name="connsiteX8" fmla="*/ 308384 w 361285"/>
                <a:gd name="connsiteY8" fmla="*/ 52901 h 454493"/>
                <a:gd name="connsiteX9" fmla="*/ 361286 w 361285"/>
                <a:gd name="connsiteY9" fmla="*/ 180643 h 454493"/>
                <a:gd name="connsiteX10" fmla="*/ 361286 w 361285"/>
                <a:gd name="connsiteY10" fmla="*/ 180643 h 454493"/>
                <a:gd name="connsiteX11" fmla="*/ 352970 w 361285"/>
                <a:gd name="connsiteY11" fmla="*/ 235136 h 454493"/>
                <a:gd name="connsiteX12" fmla="*/ 328377 w 361285"/>
                <a:gd name="connsiteY12" fmla="*/ 284499 h 454493"/>
                <a:gd name="connsiteX13" fmla="*/ 231244 w 361285"/>
                <a:gd name="connsiteY13" fmla="*/ 400032 h 454493"/>
                <a:gd name="connsiteX14" fmla="*/ 184358 w 361285"/>
                <a:gd name="connsiteY14" fmla="*/ 452757 h 454493"/>
                <a:gd name="connsiteX15" fmla="*/ 177458 w 361285"/>
                <a:gd name="connsiteY15" fmla="*/ 453288 h 454493"/>
                <a:gd name="connsiteX16" fmla="*/ 176750 w 361285"/>
                <a:gd name="connsiteY16" fmla="*/ 452757 h 45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285" h="454493">
                  <a:moveTo>
                    <a:pt x="176750" y="452757"/>
                  </a:moveTo>
                  <a:cubicBezTo>
                    <a:pt x="162419" y="436126"/>
                    <a:pt x="146496" y="418433"/>
                    <a:pt x="130042" y="400209"/>
                  </a:cubicBezTo>
                  <a:cubicBezTo>
                    <a:pt x="95187" y="361639"/>
                    <a:pt x="58209" y="320592"/>
                    <a:pt x="32908" y="284676"/>
                  </a:cubicBezTo>
                  <a:lnTo>
                    <a:pt x="32908" y="284676"/>
                  </a:lnTo>
                  <a:cubicBezTo>
                    <a:pt x="22116" y="269106"/>
                    <a:pt x="13800" y="252475"/>
                    <a:pt x="8316" y="234959"/>
                  </a:cubicBezTo>
                  <a:cubicBezTo>
                    <a:pt x="2831" y="217621"/>
                    <a:pt x="0" y="199574"/>
                    <a:pt x="0" y="180643"/>
                  </a:cubicBezTo>
                  <a:cubicBezTo>
                    <a:pt x="0" y="130749"/>
                    <a:pt x="20170" y="85633"/>
                    <a:pt x="52901" y="52901"/>
                  </a:cubicBezTo>
                  <a:cubicBezTo>
                    <a:pt x="85633" y="20170"/>
                    <a:pt x="130749" y="0"/>
                    <a:pt x="180643" y="0"/>
                  </a:cubicBezTo>
                  <a:cubicBezTo>
                    <a:pt x="230536" y="0"/>
                    <a:pt x="275653" y="20170"/>
                    <a:pt x="308384" y="52901"/>
                  </a:cubicBezTo>
                  <a:cubicBezTo>
                    <a:pt x="341116" y="85633"/>
                    <a:pt x="361286" y="130749"/>
                    <a:pt x="361286" y="180643"/>
                  </a:cubicBezTo>
                  <a:lnTo>
                    <a:pt x="361286" y="180643"/>
                  </a:lnTo>
                  <a:cubicBezTo>
                    <a:pt x="361286" y="199397"/>
                    <a:pt x="358455" y="217797"/>
                    <a:pt x="352970" y="235136"/>
                  </a:cubicBezTo>
                  <a:cubicBezTo>
                    <a:pt x="347485" y="252652"/>
                    <a:pt x="339170" y="269283"/>
                    <a:pt x="328377" y="284499"/>
                  </a:cubicBezTo>
                  <a:cubicBezTo>
                    <a:pt x="303077" y="320415"/>
                    <a:pt x="266099" y="361462"/>
                    <a:pt x="231244" y="400032"/>
                  </a:cubicBezTo>
                  <a:cubicBezTo>
                    <a:pt x="214613" y="418433"/>
                    <a:pt x="198689" y="436126"/>
                    <a:pt x="184358" y="452757"/>
                  </a:cubicBezTo>
                  <a:cubicBezTo>
                    <a:pt x="182589" y="454880"/>
                    <a:pt x="179404" y="455057"/>
                    <a:pt x="177458" y="453288"/>
                  </a:cubicBezTo>
                  <a:cubicBezTo>
                    <a:pt x="177104" y="453111"/>
                    <a:pt x="176927" y="452934"/>
                    <a:pt x="176750" y="452757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36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29BF24-5227-470D-A638-C96D3109AE54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117E7D2-4FBE-48EA-B23D-862130A38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64FB07-A299-4B9F-8BA1-E20B9F0BC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/>
        </p:blipFill>
        <p:spPr>
          <a:xfrm>
            <a:off x="-6588" y="1340768"/>
            <a:ext cx="4060528" cy="482393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7D8EC1-CCF2-4219-967F-9DF6C57CE4BC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2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413" y="1484784"/>
            <a:ext cx="6418187" cy="2871390"/>
          </a:xfrm>
        </p:spPr>
        <p:txBody>
          <a:bodyPr lIns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E8BB-AF51-4552-A9D8-24D32B434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8413" y="4356174"/>
            <a:ext cx="6418187" cy="1220490"/>
          </a:xfrm>
        </p:spPr>
        <p:txBody>
          <a:bodyPr lIns="0" tIns="216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1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610837-A36A-48D8-95A2-AABE28170EE6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990A048-BABF-4D2C-9D36-9AA999B83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AC0D3A-BFE8-4EA4-8AA6-BDE75B69B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/>
        </p:blipFill>
        <p:spPr>
          <a:xfrm>
            <a:off x="-6588" y="1340768"/>
            <a:ext cx="4060528" cy="482393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86B6BD-6E51-4DC8-8526-52B63622605E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2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450" y="3008502"/>
            <a:ext cx="5864150" cy="2924234"/>
          </a:xfrm>
        </p:spPr>
        <p:txBody>
          <a:bodyPr lIns="0"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548E9-ED3F-4914-BEF8-EAD36805C317}"/>
              </a:ext>
            </a:extLst>
          </p:cNvPr>
          <p:cNvSpPr txBox="1"/>
          <p:nvPr userDrawn="1"/>
        </p:nvSpPr>
        <p:spPr>
          <a:xfrm>
            <a:off x="5632450" y="2417492"/>
            <a:ext cx="4495998" cy="353943"/>
          </a:xfrm>
          <a:prstGeom prst="rect">
            <a:avLst/>
          </a:prstGeom>
          <a:noFill/>
        </p:spPr>
        <p:txBody>
          <a:bodyPr wrap="square" lIns="0" bIns="0" rtlCol="0" anchor="b">
            <a:spAutoFit/>
          </a:bodyPr>
          <a:lstStyle/>
          <a:p>
            <a:r>
              <a:rPr lang="fr-BE" sz="2000" b="1" i="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European</a:t>
            </a:r>
            <a:r>
              <a:rPr lang="fr-BE" sz="2000" b="1" i="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  <a:r>
              <a:rPr lang="fr-BE" sz="2000" b="1" i="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universities</a:t>
            </a:r>
            <a:endParaRPr lang="en-US" sz="2000" b="1" i="0" cap="all" baseline="0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626534"/>
            <a:ext cx="10921182" cy="802746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1988840"/>
            <a:ext cx="10921182" cy="36004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/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accent2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F677AB0-0E03-0C4E-A3DA-ADD4174DD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5997381"/>
            <a:ext cx="1964910" cy="514806"/>
          </a:xfrm>
          <a:prstGeom prst="rect">
            <a:avLst/>
          </a:prstGeom>
        </p:spPr>
      </p:pic>
      <p:grpSp>
        <p:nvGrpSpPr>
          <p:cNvPr id="6" name="Graphic 9">
            <a:extLst>
              <a:ext uri="{FF2B5EF4-FFF2-40B4-BE49-F238E27FC236}">
                <a16:creationId xmlns:a16="http://schemas.microsoft.com/office/drawing/2014/main" id="{6EDAE50D-D7F7-904F-BDE7-76DA679FFBD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903795"/>
          </a:solidFill>
        </p:grpSpPr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94695724-BF9E-6D4F-B50C-CC5DDE944096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3F77B4F4-CA03-3549-AB0A-DC1D039B3862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B3675F09-B22B-1541-A71C-7C4DF9602CBE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61D97E55-4091-534F-8447-855355CD9039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87F290B5-40D4-F648-92D2-C1CF30B3F7E5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FBFBA6DE-160C-6445-89E1-9B4EFBE7AFA4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31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06672" cy="1712596"/>
          </a:xfrm>
        </p:spPr>
        <p:txBody>
          <a:bodyPr bIns="0"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5308"/>
            <a:ext cx="4306672" cy="235166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/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accent2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7F03977-B3BB-41ED-BA95-B89029C891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69345" cy="922947"/>
          </a:xfrm>
          <a:prstGeom prst="rect">
            <a:avLst/>
          </a:prstGeom>
        </p:spPr>
      </p:pic>
      <p:grpSp>
        <p:nvGrpSpPr>
          <p:cNvPr id="8" name="Graphic 9">
            <a:extLst>
              <a:ext uri="{FF2B5EF4-FFF2-40B4-BE49-F238E27FC236}">
                <a16:creationId xmlns:a16="http://schemas.microsoft.com/office/drawing/2014/main" id="{BCCFC847-EAE0-664A-94A7-D92F6B8D85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903795"/>
          </a:solidFill>
        </p:grpSpPr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9F99AB61-C92A-9646-9954-99D9E19F9CAA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7EE1663E-6A51-CD4C-BF4D-E8A67ADC82E6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A9559387-6427-F74C-AE42-CE52844022C9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794B6895-391A-A749-8AAB-20E125F69626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C555F81A-0A26-3841-8CD2-9076EB205BD2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F6863B49-9D8A-BF4B-A9D2-4049C4BCC2EA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0" y="1000125"/>
            <a:ext cx="5632674" cy="5857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235077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3A874A6-8CA5-4085-AFA5-6EB1342C0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69345" cy="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0" y="1000125"/>
            <a:ext cx="5632674" cy="5857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313432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5FB4BC-DAEA-4C11-B5CC-E6310DC11B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734815"/>
            <a:ext cx="1127448" cy="1123185"/>
            <a:chOff x="3863752" y="5098876"/>
            <a:chExt cx="1030694" cy="1026797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1C83A-C50E-46FD-A3DA-FA69FB81F089}"/>
                </a:ext>
              </a:extLst>
            </p:cNvPr>
            <p:cNvSpPr/>
            <p:nvPr/>
          </p:nvSpPr>
          <p:spPr>
            <a:xfrm>
              <a:off x="4305459" y="5978609"/>
              <a:ext cx="294513" cy="147064"/>
            </a:xfrm>
            <a:custGeom>
              <a:avLst/>
              <a:gdLst>
                <a:gd name="connsiteX0" fmla="*/ 147064 w 294513"/>
                <a:gd name="connsiteY0" fmla="*/ 0 h 147064"/>
                <a:gd name="connsiteX1" fmla="*/ 147064 w 294513"/>
                <a:gd name="connsiteY1" fmla="*/ 0 h 147064"/>
                <a:gd name="connsiteX2" fmla="*/ 0 w 294513"/>
                <a:gd name="connsiteY2" fmla="*/ 147064 h 147064"/>
                <a:gd name="connsiteX3" fmla="*/ 294513 w 294513"/>
                <a:gd name="connsiteY3" fmla="*/ 147064 h 147064"/>
                <a:gd name="connsiteX4" fmla="*/ 294513 w 294513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13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513" y="147064"/>
                  </a:lnTo>
                  <a:lnTo>
                    <a:pt x="294513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33A2AE-2307-4DA7-9AFC-DC0E2066142E}"/>
                </a:ext>
              </a:extLst>
            </p:cNvPr>
            <p:cNvSpPr/>
            <p:nvPr/>
          </p:nvSpPr>
          <p:spPr>
            <a:xfrm>
              <a:off x="4012202" y="5978609"/>
              <a:ext cx="294436" cy="147064"/>
            </a:xfrm>
            <a:custGeom>
              <a:avLst/>
              <a:gdLst>
                <a:gd name="connsiteX0" fmla="*/ 147064 w 294436"/>
                <a:gd name="connsiteY0" fmla="*/ 0 h 147064"/>
                <a:gd name="connsiteX1" fmla="*/ 147064 w 294436"/>
                <a:gd name="connsiteY1" fmla="*/ 0 h 147064"/>
                <a:gd name="connsiteX2" fmla="*/ 0 w 294436"/>
                <a:gd name="connsiteY2" fmla="*/ 147064 h 147064"/>
                <a:gd name="connsiteX3" fmla="*/ 294436 w 294436"/>
                <a:gd name="connsiteY3" fmla="*/ 147064 h 147064"/>
                <a:gd name="connsiteX4" fmla="*/ 294436 w 294436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6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436" y="147064"/>
                  </a:lnTo>
                  <a:lnTo>
                    <a:pt x="294436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A5E054-D1C8-45D3-9F49-8FBEC330788B}"/>
                </a:ext>
              </a:extLst>
            </p:cNvPr>
            <p:cNvSpPr/>
            <p:nvPr/>
          </p:nvSpPr>
          <p:spPr>
            <a:xfrm>
              <a:off x="4012356" y="5687902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B57658-B9FB-410E-8A71-D130B746870D}"/>
                </a:ext>
              </a:extLst>
            </p:cNvPr>
            <p:cNvSpPr/>
            <p:nvPr/>
          </p:nvSpPr>
          <p:spPr>
            <a:xfrm>
              <a:off x="4305459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0AFA71-A21C-428C-B50D-C6353E8468A6}"/>
                </a:ext>
              </a:extLst>
            </p:cNvPr>
            <p:cNvSpPr/>
            <p:nvPr/>
          </p:nvSpPr>
          <p:spPr>
            <a:xfrm>
              <a:off x="3863752" y="5392306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2933C1-610A-4852-B4A0-E278FCE15B02}"/>
                </a:ext>
              </a:extLst>
            </p:cNvPr>
            <p:cNvSpPr/>
            <p:nvPr/>
          </p:nvSpPr>
          <p:spPr>
            <a:xfrm>
              <a:off x="4012356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BA7BD6-1064-4300-841E-4B9F6039766D}"/>
                </a:ext>
              </a:extLst>
            </p:cNvPr>
            <p:cNvSpPr/>
            <p:nvPr/>
          </p:nvSpPr>
          <p:spPr>
            <a:xfrm>
              <a:off x="4012279" y="5098876"/>
              <a:ext cx="294821" cy="294744"/>
            </a:xfrm>
            <a:custGeom>
              <a:avLst/>
              <a:gdLst>
                <a:gd name="connsiteX0" fmla="*/ 294822 w 294821"/>
                <a:gd name="connsiteY0" fmla="*/ 0 h 294744"/>
                <a:gd name="connsiteX1" fmla="*/ 147372 w 294821"/>
                <a:gd name="connsiteY1" fmla="*/ 0 h 294744"/>
                <a:gd name="connsiteX2" fmla="*/ 147372 w 294821"/>
                <a:gd name="connsiteY2" fmla="*/ 0 h 294744"/>
                <a:gd name="connsiteX3" fmla="*/ 0 w 294821"/>
                <a:gd name="connsiteY3" fmla="*/ 147372 h 294744"/>
                <a:gd name="connsiteX4" fmla="*/ 147372 w 294821"/>
                <a:gd name="connsiteY4" fmla="*/ 147372 h 294744"/>
                <a:gd name="connsiteX5" fmla="*/ 147372 w 294821"/>
                <a:gd name="connsiteY5" fmla="*/ 294745 h 294744"/>
                <a:gd name="connsiteX6" fmla="*/ 294822 w 294821"/>
                <a:gd name="connsiteY6" fmla="*/ 147372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744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745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1FD4FC2-67B8-41E4-9FDA-E7FFEAAFCFEB}"/>
                </a:ext>
              </a:extLst>
            </p:cNvPr>
            <p:cNvSpPr/>
            <p:nvPr userDrawn="1"/>
          </p:nvSpPr>
          <p:spPr>
            <a:xfrm>
              <a:off x="4305343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810A06-8933-4CE7-9C90-EBFCFB72F8BA}"/>
                </a:ext>
              </a:extLst>
            </p:cNvPr>
            <p:cNvSpPr/>
            <p:nvPr userDrawn="1"/>
          </p:nvSpPr>
          <p:spPr>
            <a:xfrm>
              <a:off x="3863752" y="5687940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553A98-87BA-4691-BA1C-89E7EA5C2EB3}"/>
                </a:ext>
              </a:extLst>
            </p:cNvPr>
            <p:cNvSpPr/>
            <p:nvPr userDrawn="1"/>
          </p:nvSpPr>
          <p:spPr>
            <a:xfrm>
              <a:off x="3863752" y="5978609"/>
              <a:ext cx="148450" cy="147064"/>
            </a:xfrm>
            <a:custGeom>
              <a:avLst/>
              <a:gdLst>
                <a:gd name="connsiteX0" fmla="*/ 1079 w 148450"/>
                <a:gd name="connsiteY0" fmla="*/ 0 h 147064"/>
                <a:gd name="connsiteX1" fmla="*/ 148450 w 148450"/>
                <a:gd name="connsiteY1" fmla="*/ 0 h 147064"/>
                <a:gd name="connsiteX2" fmla="*/ 148450 w 148450"/>
                <a:gd name="connsiteY2" fmla="*/ 147064 h 147064"/>
                <a:gd name="connsiteX3" fmla="*/ 0 w 148450"/>
                <a:gd name="connsiteY3" fmla="*/ 147064 h 147064"/>
                <a:gd name="connsiteX4" fmla="*/ 0 w 148450"/>
                <a:gd name="connsiteY4" fmla="*/ 1079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50" h="147064">
                  <a:moveTo>
                    <a:pt x="1079" y="0"/>
                  </a:moveTo>
                  <a:lnTo>
                    <a:pt x="148450" y="0"/>
                  </a:lnTo>
                  <a:lnTo>
                    <a:pt x="148450" y="147064"/>
                  </a:lnTo>
                  <a:lnTo>
                    <a:pt x="0" y="147064"/>
                  </a:lnTo>
                  <a:lnTo>
                    <a:pt x="0" y="1079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49F730-BE48-4903-9630-3FBBDC999C26}"/>
                </a:ext>
              </a:extLst>
            </p:cNvPr>
            <p:cNvSpPr/>
            <p:nvPr userDrawn="1"/>
          </p:nvSpPr>
          <p:spPr>
            <a:xfrm>
              <a:off x="4599625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5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04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09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8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656" r:id="rId20"/>
    <p:sldLayoutId id="2147483662" r:id="rId21"/>
    <p:sldLayoutId id="2147483657" r:id="rId22"/>
    <p:sldLayoutId id="2147483651" r:id="rId23"/>
    <p:sldLayoutId id="2147483669" r:id="rId24"/>
    <p:sldLayoutId id="2147483670" r:id="rId25"/>
    <p:sldLayoutId id="2147483650" r:id="rId26"/>
    <p:sldLayoutId id="2147483660" r:id="rId27"/>
    <p:sldLayoutId id="2147483652" r:id="rId28"/>
    <p:sldLayoutId id="2147483661" r:id="rId29"/>
    <p:sldLayoutId id="2147483653" r:id="rId30"/>
    <p:sldLayoutId id="2147483654" r:id="rId31"/>
    <p:sldLayoutId id="2147483659" r:id="rId32"/>
    <p:sldLayoutId id="2147483658" r:id="rId33"/>
    <p:sldLayoutId id="2147483666" r:id="rId34"/>
    <p:sldLayoutId id="2147483667" r:id="rId35"/>
    <p:sldLayoutId id="2147483668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DBA42-786D-4B8E-9F25-2B172A67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412A-EB9E-456B-A243-A4600992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BAA6-59D7-4910-9289-400A72D26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7205-0D8E-46CF-A34C-23F47A4F24DF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871A-DD76-4E5F-81E4-66E7BF34A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4F133-28A2-4F40-941B-7E200968F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079E-2BC8-44ED-8379-DE36A2A69A58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525FA8-03E8-4D25-9993-51D34049B1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59698" y="-477287"/>
            <a:ext cx="1532301" cy="383075"/>
            <a:chOff x="10659698" y="-477287"/>
            <a:chExt cx="1532301" cy="38307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F33BEA-D726-4787-BB9E-35D88981CDDC}"/>
                </a:ext>
              </a:extLst>
            </p:cNvPr>
            <p:cNvSpPr/>
            <p:nvPr/>
          </p:nvSpPr>
          <p:spPr>
            <a:xfrm>
              <a:off x="10659698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8D6B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A13802-BB4A-4E76-8511-5D5FAA834B47}"/>
                </a:ext>
              </a:extLst>
            </p:cNvPr>
            <p:cNvSpPr/>
            <p:nvPr/>
          </p:nvSpPr>
          <p:spPr>
            <a:xfrm>
              <a:off x="10851235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99C2E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8849C2-EC61-4D44-A2F9-D720A6CAB8BA}"/>
                </a:ext>
              </a:extLst>
            </p:cNvPr>
            <p:cNvSpPr/>
            <p:nvPr/>
          </p:nvSpPr>
          <p:spPr>
            <a:xfrm>
              <a:off x="11042773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DB2866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F4AC05-3443-41EF-82FF-0CB8865708E0}"/>
                </a:ext>
              </a:extLst>
            </p:cNvPr>
            <p:cNvSpPr/>
            <p:nvPr/>
          </p:nvSpPr>
          <p:spPr>
            <a:xfrm>
              <a:off x="11234311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03895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B0BA6C-7CA0-4204-9C39-9E4139AF6876}"/>
                </a:ext>
              </a:extLst>
            </p:cNvPr>
            <p:cNvSpPr/>
            <p:nvPr/>
          </p:nvSpPr>
          <p:spPr>
            <a:xfrm>
              <a:off x="11425849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26A37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98BB34-5E45-4107-B8AD-248177B0E258}"/>
                </a:ext>
              </a:extLst>
            </p:cNvPr>
            <p:cNvSpPr/>
            <p:nvPr/>
          </p:nvSpPr>
          <p:spPr>
            <a:xfrm>
              <a:off x="11617386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1E75BB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A5AC5F-8A9B-4CD8-93F8-ACA3562BA810}"/>
                </a:ext>
              </a:extLst>
            </p:cNvPr>
            <p:cNvSpPr/>
            <p:nvPr/>
          </p:nvSpPr>
          <p:spPr>
            <a:xfrm>
              <a:off x="11808924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00AEE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EBCD35-FCAC-4A49-9C45-9DFCDEC1137E}"/>
                </a:ext>
              </a:extLst>
            </p:cNvPr>
            <p:cNvSpPr/>
            <p:nvPr/>
          </p:nvSpPr>
          <p:spPr>
            <a:xfrm>
              <a:off x="12000462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DC63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D13B2A-A248-435E-A8BC-2A5B33110733}"/>
                </a:ext>
              </a:extLst>
            </p:cNvPr>
            <p:cNvSpPr/>
            <p:nvPr/>
          </p:nvSpPr>
          <p:spPr>
            <a:xfrm>
              <a:off x="10659698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BE2DD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166F15-EE65-4B2C-9C23-6DDAFC739196}"/>
                </a:ext>
              </a:extLst>
            </p:cNvPr>
            <p:cNvSpPr/>
            <p:nvPr/>
          </p:nvSpPr>
          <p:spPr>
            <a:xfrm>
              <a:off x="10851235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BCB8C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D8593A-6009-44F2-8E2A-6813FF9EF96A}"/>
                </a:ext>
              </a:extLst>
            </p:cNvPr>
            <p:cNvSpPr/>
            <p:nvPr/>
          </p:nvSpPr>
          <p:spPr>
            <a:xfrm>
              <a:off x="11042773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E8959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B611D0-8A23-4627-A77B-C4433F99B700}"/>
                </a:ext>
              </a:extLst>
            </p:cNvPr>
            <p:cNvSpPr/>
            <p:nvPr/>
          </p:nvSpPr>
          <p:spPr>
            <a:xfrm>
              <a:off x="11234311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E8EB9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4A5572-B546-4D50-95FD-C321A4D54FDA}"/>
                </a:ext>
              </a:extLst>
            </p:cNvPr>
            <p:cNvSpPr/>
            <p:nvPr/>
          </p:nvSpPr>
          <p:spPr>
            <a:xfrm>
              <a:off x="11425849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6AB83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1C03BB-E5CA-4ABC-AACB-F9487C5E9039}"/>
                </a:ext>
              </a:extLst>
            </p:cNvPr>
            <p:cNvSpPr/>
            <p:nvPr/>
          </p:nvSpPr>
          <p:spPr>
            <a:xfrm>
              <a:off x="11617386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FA7D4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194B5-6DBA-406F-A777-7EDB54402E9F}"/>
                </a:ext>
              </a:extLst>
            </p:cNvPr>
            <p:cNvSpPr/>
            <p:nvPr/>
          </p:nvSpPr>
          <p:spPr>
            <a:xfrm>
              <a:off x="11808924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CC4E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109BB0-CEA8-4E08-8CC8-DACAF89A03A2}"/>
                </a:ext>
              </a:extLst>
            </p:cNvPr>
            <p:cNvSpPr/>
            <p:nvPr/>
          </p:nvSpPr>
          <p:spPr>
            <a:xfrm>
              <a:off x="12000462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C7DC9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02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>
          <p15:clr>
            <a:srgbClr val="F26B43"/>
          </p15:clr>
        </p15:guide>
        <p15:guide id="3" orient="horz" pos="4320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6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1304" y="338668"/>
            <a:ext cx="5603433" cy="524112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Kurt </a:t>
            </a:r>
            <a:r>
              <a:rPr lang="en-I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JACOBS</a:t>
            </a:r>
            <a: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Sector - Budget and Financial Coordination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and Culture Executive Agency (EACEA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6371304" y="4779460"/>
            <a:ext cx="514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24B9C"/>
                </a:solidFill>
              </a:rPr>
              <a:t>Online Info-Session </a:t>
            </a:r>
            <a:br>
              <a:rPr lang="en-US" b="1" dirty="0">
                <a:solidFill>
                  <a:srgbClr val="024B9C"/>
                </a:solidFill>
              </a:rPr>
            </a:br>
            <a:r>
              <a:rPr lang="en-US" b="1" dirty="0" smtClean="0">
                <a:solidFill>
                  <a:srgbClr val="024B9C"/>
                </a:solidFill>
              </a:rPr>
              <a:t>10 </a:t>
            </a:r>
            <a:r>
              <a:rPr lang="en-US" b="1" dirty="0">
                <a:solidFill>
                  <a:srgbClr val="024B9C"/>
                </a:solidFill>
              </a:rPr>
              <a:t>June, 2021, </a:t>
            </a:r>
            <a:r>
              <a:rPr lang="en-US" b="1" dirty="0" smtClean="0">
                <a:solidFill>
                  <a:srgbClr val="024B9C"/>
                </a:solidFill>
              </a:rPr>
              <a:t> </a:t>
            </a:r>
            <a:r>
              <a:rPr lang="en-US" b="1" dirty="0">
                <a:solidFill>
                  <a:srgbClr val="024B9C"/>
                </a:solidFill>
              </a:rPr>
              <a:t>14:00 – 17:00, Brussels </a:t>
            </a:r>
            <a:r>
              <a:rPr lang="en-US" b="1" dirty="0" smtClean="0">
                <a:solidFill>
                  <a:srgbClr val="024B9C"/>
                </a:solidFill>
              </a:rPr>
              <a:t>time</a:t>
            </a:r>
            <a:br>
              <a:rPr lang="en-US" b="1" dirty="0" smtClean="0">
                <a:solidFill>
                  <a:srgbClr val="024B9C"/>
                </a:solidFill>
              </a:rPr>
            </a:br>
            <a:r>
              <a:rPr lang="en-US" b="1" dirty="0" smtClean="0">
                <a:solidFill>
                  <a:srgbClr val="024B9C"/>
                </a:solidFill>
              </a:rPr>
              <a:t>#</a:t>
            </a:r>
            <a:r>
              <a:rPr lang="en-US" b="1" dirty="0" err="1" smtClean="0">
                <a:solidFill>
                  <a:srgbClr val="024B9C"/>
                </a:solidFill>
              </a:rPr>
              <a:t>TeacherAcademies</a:t>
            </a:r>
            <a:endParaRPr lang="en-US" dirty="0">
              <a:solidFill>
                <a:srgbClr val="024B9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1304" y="4718048"/>
            <a:ext cx="4940709" cy="10461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5387850" cy="2149523"/>
          </a:xfrm>
        </p:spPr>
        <p:txBody>
          <a:bodyPr/>
          <a:lstStyle/>
          <a:p>
            <a:r>
              <a:rPr lang="en-GB" sz="4400" b="1" u="sng" dirty="0"/>
              <a:t>Budget-based grant agreements</a:t>
            </a:r>
            <a:r>
              <a:rPr lang="en-GB" sz="4400" b="1" u="sng" dirty="0" smtClean="0"/>
              <a:t/>
            </a:r>
            <a:br>
              <a:rPr lang="en-GB" sz="4400" b="1" u="sng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600" dirty="0" smtClean="0"/>
              <a:t>E+ Teacher Academies 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1350" y="5439226"/>
            <a:ext cx="5040313" cy="528998"/>
          </a:xfrm>
        </p:spPr>
        <p:txBody>
          <a:bodyPr/>
          <a:lstStyle/>
          <a:p>
            <a:pPr algn="l"/>
            <a:r>
              <a:rPr lang="en-US" dirty="0"/>
              <a:t>European Education and Culture </a:t>
            </a:r>
            <a:br>
              <a:rPr lang="en-US" dirty="0"/>
            </a:br>
            <a:r>
              <a:rPr lang="en-US" dirty="0"/>
              <a:t>Executive Agency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50" y="6142447"/>
            <a:ext cx="9961727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716" y="3020679"/>
            <a:ext cx="3481118" cy="2121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165" y="4447763"/>
            <a:ext cx="239593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0117" y="1386889"/>
            <a:ext cx="7543781" cy="3881904"/>
          </a:xfrm>
        </p:spPr>
        <p:txBody>
          <a:bodyPr/>
          <a:lstStyle/>
          <a:p>
            <a:r>
              <a:rPr lang="en-US" sz="2800" dirty="0"/>
              <a:t>It is a grant for an action. It is mixed budget-based grant; mostly costs actually incurred, maybe some unit costs and flat rate for indirect costs</a:t>
            </a:r>
          </a:p>
          <a:p>
            <a:r>
              <a:rPr lang="en-US" sz="2800" dirty="0"/>
              <a:t>Think of eligibility conditions for costs (actually incurred, budget categories, period, necessary, identifiable/verifiable in accounting)</a:t>
            </a:r>
          </a:p>
          <a:p>
            <a:endParaRPr lang="en-I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456" y="192900"/>
            <a:ext cx="10515600" cy="782357"/>
          </a:xfrm>
        </p:spPr>
        <p:txBody>
          <a:bodyPr/>
          <a:lstStyle/>
          <a:p>
            <a:r>
              <a:rPr lang="en-IE" dirty="0"/>
              <a:t>Budget-based grant </a:t>
            </a:r>
            <a:r>
              <a:rPr lang="en-IE" dirty="0" smtClean="0"/>
              <a:t>agreements (1)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4409">
            <a:off x="579437" y="1913467"/>
            <a:ext cx="3111800" cy="2108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491" y="5249333"/>
            <a:ext cx="11545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grant is based on cost categories for </a:t>
            </a:r>
            <a:r>
              <a:rPr lang="en-US" sz="2800" dirty="0" smtClean="0"/>
              <a:t>personnel, subcontracting</a:t>
            </a:r>
            <a:r>
              <a:rPr lang="en-US" sz="2800" dirty="0"/>
              <a:t>, travel, subsistence, equipment and other direct costs </a:t>
            </a:r>
            <a:br>
              <a:rPr lang="en-US" sz="2800" dirty="0"/>
            </a:br>
            <a:r>
              <a:rPr lang="en-US" sz="2800" dirty="0" smtClean="0"/>
              <a:t>plus </a:t>
            </a:r>
            <a:r>
              <a:rPr lang="en-US" sz="2800" dirty="0"/>
              <a:t>a 7% flat rate for indirect costs</a:t>
            </a:r>
          </a:p>
        </p:txBody>
      </p:sp>
    </p:spTree>
    <p:extLst>
      <p:ext uri="{BB962C8B-B14F-4D97-AF65-F5344CB8AC3E}">
        <p14:creationId xmlns:p14="http://schemas.microsoft.com/office/powerpoint/2010/main" val="39703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664" y="2452072"/>
            <a:ext cx="7476068" cy="3556000"/>
          </a:xfrm>
        </p:spPr>
        <p:txBody>
          <a:bodyPr/>
          <a:lstStyle/>
          <a:p>
            <a:r>
              <a:rPr lang="en-US" sz="2800" dirty="0" smtClean="0"/>
              <a:t>Record </a:t>
            </a:r>
            <a:r>
              <a:rPr lang="en-US" sz="2800" dirty="0"/>
              <a:t>keeping normally for at least 5Y after payment of the balance</a:t>
            </a:r>
          </a:p>
          <a:p>
            <a:r>
              <a:rPr lang="en-US" sz="2800" dirty="0"/>
              <a:t>CFS (certificate of financial statements) ‘audit certificate’ (grant per beneficiary &gt;= EUR 325.000)</a:t>
            </a:r>
          </a:p>
          <a:p>
            <a:r>
              <a:rPr lang="en-US" sz="2800" dirty="0"/>
              <a:t>Checks, reviews and/or audits can start up to 5Y after payment of the balance</a:t>
            </a:r>
          </a:p>
          <a:p>
            <a:endParaRPr lang="en-I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0981">
            <a:off x="8469455" y="3647989"/>
            <a:ext cx="3348870" cy="18753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Budget-based grant </a:t>
            </a:r>
            <a:r>
              <a:rPr lang="en-IE" dirty="0" smtClean="0"/>
              <a:t>agreements (2)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19664" y="1497965"/>
            <a:ext cx="10766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3Y duration, 80% </a:t>
            </a:r>
            <a:r>
              <a:rPr lang="en-US" sz="2800" dirty="0"/>
              <a:t>pre-financing after signing the grant agreement</a:t>
            </a:r>
          </a:p>
        </p:txBody>
      </p:sp>
    </p:spTree>
    <p:extLst>
      <p:ext uri="{BB962C8B-B14F-4D97-AF65-F5344CB8AC3E}">
        <p14:creationId xmlns:p14="http://schemas.microsoft.com/office/powerpoint/2010/main" val="1726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3734" y="722323"/>
            <a:ext cx="7890934" cy="5441409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>
                <a:solidFill>
                  <a:schemeClr val="tx2"/>
                </a:solidFill>
              </a:rPr>
              <a:t>Example for personnel costs</a:t>
            </a:r>
            <a:r>
              <a:rPr lang="en-GB" sz="4000" b="1" dirty="0" smtClean="0">
                <a:solidFill>
                  <a:schemeClr val="tx2"/>
                </a:solidFill>
              </a:rPr>
              <a:t>:</a:t>
            </a:r>
            <a:br>
              <a:rPr lang="en-GB" sz="4000" b="1" dirty="0" smtClean="0">
                <a:solidFill>
                  <a:schemeClr val="tx2"/>
                </a:solidFill>
              </a:rPr>
            </a:br>
            <a:r>
              <a:rPr lang="en-GB" sz="4000" b="1" dirty="0" smtClean="0">
                <a:solidFill>
                  <a:schemeClr val="tx2"/>
                </a:solidFill>
              </a:rPr>
              <a:t/>
            </a:r>
            <a:br>
              <a:rPr lang="en-GB" sz="4000" b="1" dirty="0" smtClean="0">
                <a:solidFill>
                  <a:schemeClr val="tx2"/>
                </a:solidFill>
              </a:rPr>
            </a:br>
            <a:endParaRPr lang="en-GB" sz="4000" b="1" dirty="0" smtClean="0">
              <a:solidFill>
                <a:schemeClr val="tx2"/>
              </a:solidFill>
            </a:endParaRPr>
          </a:p>
          <a:p>
            <a:pPr marL="812800" lvl="1" indent="-457200"/>
            <a:r>
              <a:rPr lang="en-GB" sz="2800" dirty="0" smtClean="0"/>
              <a:t>Annual personnel costs</a:t>
            </a:r>
          </a:p>
          <a:p>
            <a:pPr marL="812800" lvl="1" indent="-457200"/>
            <a:r>
              <a:rPr lang="en-GB" sz="2800" dirty="0" smtClean="0"/>
              <a:t>Productive </a:t>
            </a:r>
            <a:r>
              <a:rPr lang="en-GB" sz="2800" dirty="0"/>
              <a:t>days (max. of 215d)</a:t>
            </a:r>
          </a:p>
          <a:p>
            <a:pPr marL="812800" lvl="1" indent="-457200"/>
            <a:r>
              <a:rPr lang="en-GB" sz="2800" dirty="0"/>
              <a:t>Monthly time records/time sheets for days declared; in writing or system approved by supervisor</a:t>
            </a:r>
          </a:p>
          <a:p>
            <a:endParaRPr lang="en-IE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2054">
            <a:off x="7678164" y="2099405"/>
            <a:ext cx="3893126" cy="19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3867" y="688456"/>
            <a:ext cx="10160000" cy="5661544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chemeClr val="tx2"/>
                </a:solidFill>
              </a:rPr>
              <a:t>Calculation of final amount of the grant in 4 steps: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sz="2400" b="1" dirty="0" smtClean="0"/>
              <a:t>80%</a:t>
            </a:r>
            <a:r>
              <a:rPr lang="en-GB" sz="2400" dirty="0" smtClean="0"/>
              <a:t> co-financing of total eligible costs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sz="2400" b="1" dirty="0" smtClean="0"/>
              <a:t>Max. grant amount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sz="2400" b="1" dirty="0" smtClean="0"/>
              <a:t>Reduction</a:t>
            </a:r>
            <a:r>
              <a:rPr lang="en-GB" sz="2400" dirty="0" smtClean="0"/>
              <a:t> </a:t>
            </a:r>
            <a:r>
              <a:rPr lang="en-GB" sz="2400" dirty="0"/>
              <a:t>for no-profit rule</a:t>
            </a:r>
          </a:p>
          <a:p>
            <a:pPr marL="812800" lvl="1" indent="-457200">
              <a:buFont typeface="+mj-lt"/>
              <a:buAutoNum type="arabicPeriod"/>
            </a:pPr>
            <a:r>
              <a:rPr lang="en-GB" sz="2400" b="1" dirty="0"/>
              <a:t>Reduction</a:t>
            </a:r>
            <a:r>
              <a:rPr lang="en-GB" sz="2400" dirty="0"/>
              <a:t> due to </a:t>
            </a:r>
            <a:r>
              <a:rPr lang="en-GB" sz="2400" b="1" dirty="0"/>
              <a:t>a)</a:t>
            </a:r>
            <a:r>
              <a:rPr lang="en-GB" sz="2400" dirty="0"/>
              <a:t> substantial errors, irregularities or fraud or </a:t>
            </a:r>
            <a:r>
              <a:rPr lang="en-GB" sz="2400" b="1" dirty="0"/>
              <a:t>b)</a:t>
            </a:r>
            <a:r>
              <a:rPr lang="en-GB" sz="2400" dirty="0"/>
              <a:t> serious breach of obligations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/>
              <a:t>Difference between </a:t>
            </a:r>
            <a:r>
              <a:rPr lang="en-GB" b="1" dirty="0"/>
              <a:t>subcontracting</a:t>
            </a:r>
            <a:r>
              <a:rPr lang="en-GB" dirty="0"/>
              <a:t> (‘action’ tasks, in annex 1) and </a:t>
            </a:r>
            <a:r>
              <a:rPr lang="en-GB" b="1" dirty="0"/>
              <a:t>purchase costs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/>
              <a:t>Please make sure </a:t>
            </a:r>
            <a:r>
              <a:rPr lang="en-GB" b="1" dirty="0"/>
              <a:t>part B</a:t>
            </a:r>
            <a:r>
              <a:rPr lang="en-GB" dirty="0"/>
              <a:t> WPs/detailed budget tables match </a:t>
            </a:r>
            <a:r>
              <a:rPr lang="en-GB" b="1" dirty="0"/>
              <a:t>part A</a:t>
            </a:r>
            <a:r>
              <a:rPr lang="en-GB" dirty="0"/>
              <a:t> “Summary budget for the project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68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557" y="2192710"/>
            <a:ext cx="8263467" cy="4133310"/>
          </a:xfrm>
        </p:spPr>
        <p:txBody>
          <a:bodyPr/>
          <a:lstStyle/>
          <a:p>
            <a:pPr lvl="1"/>
            <a:r>
              <a:rPr lang="en-US" sz="2800" dirty="0" smtClean="0">
                <a:solidFill>
                  <a:schemeClr val="tx2"/>
                </a:solidFill>
              </a:rPr>
              <a:t>Keep </a:t>
            </a:r>
            <a:r>
              <a:rPr lang="en-US" sz="2800" dirty="0">
                <a:solidFill>
                  <a:schemeClr val="tx2"/>
                </a:solidFill>
              </a:rPr>
              <a:t>accounting documents </a:t>
            </a:r>
            <a:r>
              <a:rPr lang="en-US" sz="2800" dirty="0"/>
              <a:t>supporting your declaration for the project (e.g. time records for staff on monthly basis)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Check </a:t>
            </a:r>
            <a:r>
              <a:rPr lang="en-US" sz="2800" dirty="0">
                <a:solidFill>
                  <a:schemeClr val="tx2"/>
                </a:solidFill>
              </a:rPr>
              <a:t>declared costs </a:t>
            </a:r>
            <a:r>
              <a:rPr lang="en-US" sz="2800" dirty="0"/>
              <a:t>in final report for the « project » carefully with your bookkeeping</a:t>
            </a:r>
          </a:p>
          <a:p>
            <a:pPr lvl="1"/>
            <a:r>
              <a:rPr lang="en-US" sz="2800" dirty="0" smtClean="0"/>
              <a:t>If </a:t>
            </a:r>
            <a:r>
              <a:rPr lang="en-US" sz="2800" dirty="0"/>
              <a:t>possible, </a:t>
            </a:r>
            <a:r>
              <a:rPr lang="en-US" sz="2800" dirty="0">
                <a:solidFill>
                  <a:schemeClr val="tx2"/>
                </a:solidFill>
              </a:rPr>
              <a:t>record costs </a:t>
            </a:r>
            <a:r>
              <a:rPr lang="en-US" sz="2800" dirty="0"/>
              <a:t>analytically per project</a:t>
            </a:r>
          </a:p>
          <a:p>
            <a:endParaRPr lang="en-I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764"/>
          <a:stretch/>
        </p:blipFill>
        <p:spPr>
          <a:xfrm rot="21156556">
            <a:off x="6580199" y="-424167"/>
            <a:ext cx="2845832" cy="25964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Tips for running project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92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 and good luck with your application!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71146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2021</a:t>
            </a:r>
            <a:endParaRPr lang="en-US" sz="1050" b="1" dirty="0"/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endParaRPr lang="en-US" sz="105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82957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4_Office Theme">
  <a:themeElements>
    <a:clrScheme name="EC EUROPEAN UNIVERSITIES">
      <a:dk1>
        <a:srgbClr val="1C1C1C"/>
      </a:dk1>
      <a:lt1>
        <a:sysClr val="window" lastClr="FFFFFF"/>
      </a:lt1>
      <a:dk2>
        <a:srgbClr val="88D6BF"/>
      </a:dk2>
      <a:lt2>
        <a:srgbClr val="F99C2E"/>
      </a:lt2>
      <a:accent1>
        <a:srgbClr val="DB2866"/>
      </a:accent1>
      <a:accent2>
        <a:srgbClr val="903895"/>
      </a:accent2>
      <a:accent3>
        <a:srgbClr val="F26A37"/>
      </a:accent3>
      <a:accent4>
        <a:srgbClr val="1E75BB"/>
      </a:accent4>
      <a:accent5>
        <a:srgbClr val="00AEEF"/>
      </a:accent5>
      <a:accent6>
        <a:srgbClr val="8DC63F"/>
      </a:accent6>
      <a:hlink>
        <a:srgbClr val="0563C1"/>
      </a:hlink>
      <a:folHlink>
        <a:srgbClr val="954F72"/>
      </a:folHlink>
    </a:clrScheme>
    <a:fontScheme name="EUROPEAN COMMISSION">
      <a:majorFont>
        <a:latin typeface="EC Square Sans Pro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09564CA89F94F87A9ACE8C3BE5328" ma:contentTypeVersion="9" ma:contentTypeDescription="Create a new document." ma:contentTypeScope="" ma:versionID="7ffd63d067987b01571c7184da816102">
  <xsd:schema xmlns:xsd="http://www.w3.org/2001/XMLSchema" xmlns:xs="http://www.w3.org/2001/XMLSchema" xmlns:p="http://schemas.microsoft.com/office/2006/metadata/properties" xmlns:ns2="a50e3fc0-b3b0-402d-9b7a-49f58c40a2b5" targetNamespace="http://schemas.microsoft.com/office/2006/metadata/properties" ma:root="true" ma:fieldsID="6ae16e019bf1f13c1fd7514ddbdc28a1" ns2:_="">
    <xsd:import namespace="a50e3fc0-b3b0-402d-9b7a-49f58c40a2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e3fc0-b3b0-402d-9b7a-49f58c40a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138FA3-A8DC-4C44-8099-80D9F04D95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e3fc0-b3b0-402d-9b7a-49f58c40a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purl.org/dc/elements/1.1/"/>
    <ds:schemaRef ds:uri="http://schemas.microsoft.com/office/2006/metadata/properties"/>
    <ds:schemaRef ds:uri="http://purl.org/dc/terms/"/>
    <ds:schemaRef ds:uri="a50e3fc0-b3b0-402d-9b7a-49f58c40a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5901</TotalTime>
  <Words>444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EC Square Sans Pro</vt:lpstr>
      <vt:lpstr>EC Square Sans Pro Medium</vt:lpstr>
      <vt:lpstr>Wingdings</vt:lpstr>
      <vt:lpstr>1_Office Theme</vt:lpstr>
      <vt:lpstr>4_Office Theme</vt:lpstr>
      <vt:lpstr>Kurt JACOBS  Head of Sector - Budget and Financial Coordination   European Education and Culture Executive Agency (EACEA)   </vt:lpstr>
      <vt:lpstr>Budget-based grant agreements  E+ Teacher Academies </vt:lpstr>
      <vt:lpstr>Budget-based grant agreements (1) </vt:lpstr>
      <vt:lpstr>Budget-based grant agreements (2)</vt:lpstr>
      <vt:lpstr>PowerPoint Presentation</vt:lpstr>
      <vt:lpstr>PowerPoint Presentation</vt:lpstr>
      <vt:lpstr>Tips for running project</vt:lpstr>
      <vt:lpstr>Thank you and good luck with your application!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MC CABE Roisin (EACEA)</cp:lastModifiedBy>
  <cp:revision>397</cp:revision>
  <dcterms:created xsi:type="dcterms:W3CDTF">2019-08-09T12:06:42Z</dcterms:created>
  <dcterms:modified xsi:type="dcterms:W3CDTF">2021-06-11T12:41:58Z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0x010100BB409564CA89F94F87A9ACE8C3BE5328</vt:lpwstr>
  </property>
</Properties>
</file>