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16" r:id="rId5"/>
  </p:sldMasterIdLst>
  <p:notesMasterIdLst>
    <p:notesMasterId r:id="rId22"/>
  </p:notesMasterIdLst>
  <p:handoutMasterIdLst>
    <p:handoutMasterId r:id="rId23"/>
  </p:handoutMasterIdLst>
  <p:sldIdLst>
    <p:sldId id="408" r:id="rId6"/>
    <p:sldId id="409" r:id="rId7"/>
    <p:sldId id="410" r:id="rId8"/>
    <p:sldId id="452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B9C"/>
    <a:srgbClr val="003782"/>
    <a:srgbClr val="004494"/>
    <a:srgbClr val="035DC1"/>
    <a:srgbClr val="4F81BD"/>
    <a:srgbClr val="0356B1"/>
    <a:srgbClr val="0088CE"/>
    <a:srgbClr val="404040"/>
    <a:srgbClr val="FFFFFF"/>
    <a:srgbClr val="02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90234" autoAdjust="0"/>
  </p:normalViewPr>
  <p:slideViewPr>
    <p:cSldViewPr snapToGrid="0">
      <p:cViewPr varScale="1">
        <p:scale>
          <a:sx n="62" d="100"/>
          <a:sy n="62" d="100"/>
        </p:scale>
        <p:origin x="116" y="44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882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7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NUL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NULL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NULL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6090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30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816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473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249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055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967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273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87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0977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45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9009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rgbClr val="0088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88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8105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rgbClr val="0088CE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088C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rgbClr val="0088CE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rgbClr val="0088CE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3165B2-F15C-4529-A68B-9103D703EB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25487"/>
              </a:gs>
              <a:gs pos="50000">
                <a:schemeClr val="accent1"/>
              </a:gs>
              <a:gs pos="83000">
                <a:schemeClr val="accent1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A8997C-C23E-49AF-8101-B919A65E8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3514" t="34956" r="69" b="13149"/>
          <a:stretch/>
        </p:blipFill>
        <p:spPr>
          <a:xfrm>
            <a:off x="-1" y="0"/>
            <a:ext cx="804021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243320-9990-48A0-9AD4-30074D717C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0924" y="1305513"/>
            <a:ext cx="5033228" cy="55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3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47F2114-84C2-40AE-AA56-86F078E73884}"/>
              </a:ext>
            </a:extLst>
          </p:cNvPr>
          <p:cNvSpPr/>
          <p:nvPr userDrawn="1"/>
        </p:nvSpPr>
        <p:spPr>
          <a:xfrm>
            <a:off x="0" y="1000125"/>
            <a:ext cx="12192000" cy="5857875"/>
          </a:xfrm>
          <a:prstGeom prst="rect">
            <a:avLst/>
          </a:prstGeom>
          <a:gradFill flip="none" rotWithShape="1">
            <a:gsLst>
              <a:gs pos="0">
                <a:srgbClr val="E25487"/>
              </a:gs>
              <a:gs pos="50000">
                <a:schemeClr val="accent1"/>
              </a:gs>
              <a:gs pos="83000">
                <a:schemeClr val="accent1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A8997C-C23E-49AF-8101-B919A65E8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9043" t="34956" r="4741" b="13149"/>
          <a:stretch/>
        </p:blipFill>
        <p:spPr>
          <a:xfrm>
            <a:off x="0" y="1000124"/>
            <a:ext cx="7924800" cy="58905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62761A-F8FF-457A-88A2-E297DCB95D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0924" y="1305513"/>
            <a:ext cx="5033228" cy="555248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7531E56-743A-4B62-A936-F9336A31C4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62657" y="1994647"/>
            <a:ext cx="3601393" cy="30954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4AF712-3E2A-4360-BBDE-4695BB3D37A5}"/>
              </a:ext>
            </a:extLst>
          </p:cNvPr>
          <p:cNvSpPr/>
          <p:nvPr userDrawn="1"/>
        </p:nvSpPr>
        <p:spPr>
          <a:xfrm>
            <a:off x="7311360" y="1972863"/>
            <a:ext cx="3935760" cy="14637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3300" cap="all" baseline="0" dirty="0">
                <a:solidFill>
                  <a:schemeClr val="bg1"/>
                </a:solidFill>
              </a:rPr>
              <a:t>Building</a:t>
            </a:r>
            <a:br>
              <a:rPr lang="en-US" sz="3300" cap="all" baseline="0" dirty="0">
                <a:solidFill>
                  <a:schemeClr val="bg1"/>
                </a:solidFill>
              </a:rPr>
            </a:br>
            <a:r>
              <a:rPr lang="en-US" sz="3300" cap="all" baseline="0" dirty="0">
                <a:solidFill>
                  <a:schemeClr val="bg1"/>
                </a:solidFill>
              </a:rPr>
              <a:t>the Universities</a:t>
            </a:r>
            <a:br>
              <a:rPr lang="en-US" sz="3300" cap="all" baseline="0" dirty="0">
                <a:solidFill>
                  <a:schemeClr val="bg1"/>
                </a:solidFill>
              </a:rPr>
            </a:br>
            <a:r>
              <a:rPr lang="en-US" sz="3300" cap="all" baseline="0" dirty="0">
                <a:solidFill>
                  <a:schemeClr val="bg1"/>
                </a:solidFill>
              </a:rPr>
              <a:t>of the Future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9C9AB2-A88A-45F2-979C-DE026425C660}"/>
              </a:ext>
            </a:extLst>
          </p:cNvPr>
          <p:cNvSpPr/>
          <p:nvPr userDrawn="1"/>
        </p:nvSpPr>
        <p:spPr>
          <a:xfrm>
            <a:off x="7311360" y="3555417"/>
            <a:ext cx="3935760" cy="4802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cap="none" baseline="0" dirty="0">
                <a:solidFill>
                  <a:schemeClr val="bg1"/>
                </a:solidFill>
              </a:rPr>
              <a:t>Back to basics: for an innovative, inclusive</a:t>
            </a:r>
            <a:br>
              <a:rPr lang="en-US" sz="1400" cap="none" baseline="0" dirty="0">
                <a:solidFill>
                  <a:schemeClr val="bg1"/>
                </a:solidFill>
              </a:rPr>
            </a:br>
            <a:r>
              <a:rPr lang="en-US" sz="1400" cap="none" baseline="0" dirty="0">
                <a:solidFill>
                  <a:schemeClr val="bg1"/>
                </a:solidFill>
              </a:rPr>
              <a:t>and values based education</a:t>
            </a:r>
            <a:endParaRPr lang="en-US" sz="1400" cap="none" baseline="0" dirty="0">
              <a:solidFill>
                <a:schemeClr val="bg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09C35-B48A-469B-ABD3-B0E89D40C35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443120" y="4322022"/>
            <a:ext cx="1584000" cy="525961"/>
            <a:chOff x="8400256" y="4884548"/>
            <a:chExt cx="1360100" cy="45161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906E93-A3BF-45E4-A901-83F69515B6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00256" y="4884548"/>
              <a:ext cx="675114" cy="451614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BE" sz="1600" i="0" dirty="0">
                  <a:solidFill>
                    <a:schemeClr val="bg1"/>
                  </a:solidFill>
                </a:rPr>
                <a:t>7</a:t>
              </a:r>
              <a:endParaRPr lang="en-US" sz="1600" i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376D02A-7BF4-4C89-AE84-A27EE43BC6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075370" y="4884548"/>
              <a:ext cx="684986" cy="451614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BE" sz="1600" i="0" dirty="0">
                  <a:solidFill>
                    <a:schemeClr val="bg1"/>
                  </a:solidFill>
                </a:rPr>
                <a:t>NOV</a:t>
              </a:r>
              <a:endParaRPr lang="en-US" sz="1600" i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581C99-BD1C-45EB-8CC7-E55A798BC1AF}"/>
              </a:ext>
            </a:extLst>
          </p:cNvPr>
          <p:cNvGrpSpPr/>
          <p:nvPr userDrawn="1"/>
        </p:nvGrpSpPr>
        <p:grpSpPr>
          <a:xfrm>
            <a:off x="9325280" y="4310259"/>
            <a:ext cx="2866720" cy="600164"/>
            <a:chOff x="8400384" y="5016379"/>
            <a:chExt cx="2866720" cy="60016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4406BCD-9E6C-443D-A438-4699FC4039D2}"/>
                </a:ext>
              </a:extLst>
            </p:cNvPr>
            <p:cNvSpPr/>
            <p:nvPr userDrawn="1"/>
          </p:nvSpPr>
          <p:spPr>
            <a:xfrm>
              <a:off x="8832304" y="5016379"/>
              <a:ext cx="2434800" cy="60016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100" cap="all" baseline="0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The square</a:t>
              </a:r>
              <a:br>
                <a:rPr lang="en-US" sz="1100" cap="all" baseline="0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</a:br>
              <a:r>
                <a:rPr lang="en-US" sz="1100" cap="all" baseline="0" dirty="0" err="1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mont</a:t>
              </a:r>
              <a:r>
                <a:rPr lang="en-US" sz="1100" cap="all" baseline="0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 des arts/</a:t>
              </a:r>
              <a:r>
                <a:rPr lang="en-US" sz="1100" cap="all" baseline="0" dirty="0" err="1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kunstberg</a:t>
              </a:r>
              <a:r>
                <a:rPr lang="en-US" sz="1100" cap="all" baseline="0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,</a:t>
              </a:r>
            </a:p>
            <a:p>
              <a:pPr>
                <a:lnSpc>
                  <a:spcPct val="100000"/>
                </a:lnSpc>
              </a:pPr>
              <a:r>
                <a:rPr lang="en-US" sz="1100" cap="all" baseline="0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1000 brussels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80F5D5B-E047-4CCB-9547-E72F9E296D30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8400384" y="5079827"/>
              <a:ext cx="361285" cy="454493"/>
              <a:chOff x="8400384" y="5829149"/>
              <a:chExt cx="361285" cy="454493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CC4287F-7313-4FE8-AF05-CCFDD12C3092}"/>
                  </a:ext>
                </a:extLst>
              </p:cNvPr>
              <p:cNvSpPr/>
              <p:nvPr/>
            </p:nvSpPr>
            <p:spPr>
              <a:xfrm>
                <a:off x="8490971" y="5919912"/>
                <a:ext cx="179758" cy="179758"/>
              </a:xfrm>
              <a:custGeom>
                <a:avLst/>
                <a:gdLst>
                  <a:gd name="connsiteX0" fmla="*/ 26362 w 179758"/>
                  <a:gd name="connsiteY0" fmla="*/ 26362 h 179758"/>
                  <a:gd name="connsiteX1" fmla="*/ 0 w 179758"/>
                  <a:gd name="connsiteY1" fmla="*/ 89879 h 179758"/>
                  <a:gd name="connsiteX2" fmla="*/ 0 w 179758"/>
                  <a:gd name="connsiteY2" fmla="*/ 89879 h 179758"/>
                  <a:gd name="connsiteX3" fmla="*/ 26362 w 179758"/>
                  <a:gd name="connsiteY3" fmla="*/ 153396 h 179758"/>
                  <a:gd name="connsiteX4" fmla="*/ 89879 w 179758"/>
                  <a:gd name="connsiteY4" fmla="*/ 179758 h 179758"/>
                  <a:gd name="connsiteX5" fmla="*/ 153396 w 179758"/>
                  <a:gd name="connsiteY5" fmla="*/ 153396 h 179758"/>
                  <a:gd name="connsiteX6" fmla="*/ 179758 w 179758"/>
                  <a:gd name="connsiteY6" fmla="*/ 89879 h 179758"/>
                  <a:gd name="connsiteX7" fmla="*/ 153396 w 179758"/>
                  <a:gd name="connsiteY7" fmla="*/ 26362 h 179758"/>
                  <a:gd name="connsiteX8" fmla="*/ 89879 w 179758"/>
                  <a:gd name="connsiteY8" fmla="*/ 0 h 179758"/>
                  <a:gd name="connsiteX9" fmla="*/ 26362 w 179758"/>
                  <a:gd name="connsiteY9" fmla="*/ 26362 h 179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758" h="179758">
                    <a:moveTo>
                      <a:pt x="26362" y="26362"/>
                    </a:moveTo>
                    <a:cubicBezTo>
                      <a:pt x="10085" y="42639"/>
                      <a:pt x="0" y="65109"/>
                      <a:pt x="0" y="89879"/>
                    </a:cubicBezTo>
                    <a:lnTo>
                      <a:pt x="0" y="89879"/>
                    </a:lnTo>
                    <a:cubicBezTo>
                      <a:pt x="0" y="114649"/>
                      <a:pt x="10085" y="137296"/>
                      <a:pt x="26362" y="153396"/>
                    </a:cubicBezTo>
                    <a:cubicBezTo>
                      <a:pt x="42639" y="169673"/>
                      <a:pt x="65109" y="179758"/>
                      <a:pt x="89879" y="179758"/>
                    </a:cubicBezTo>
                    <a:cubicBezTo>
                      <a:pt x="114649" y="179758"/>
                      <a:pt x="137119" y="169673"/>
                      <a:pt x="153396" y="153396"/>
                    </a:cubicBezTo>
                    <a:cubicBezTo>
                      <a:pt x="169673" y="137119"/>
                      <a:pt x="179758" y="114649"/>
                      <a:pt x="179758" y="89879"/>
                    </a:cubicBezTo>
                    <a:cubicBezTo>
                      <a:pt x="179758" y="65109"/>
                      <a:pt x="169673" y="42639"/>
                      <a:pt x="153396" y="26362"/>
                    </a:cubicBezTo>
                    <a:cubicBezTo>
                      <a:pt x="137119" y="10085"/>
                      <a:pt x="114649" y="0"/>
                      <a:pt x="89879" y="0"/>
                    </a:cubicBezTo>
                    <a:cubicBezTo>
                      <a:pt x="65109" y="0"/>
                      <a:pt x="42639" y="10085"/>
                      <a:pt x="26362" y="26362"/>
                    </a:cubicBezTo>
                    <a:close/>
                  </a:path>
                </a:pathLst>
              </a:custGeom>
              <a:noFill/>
              <a:ln w="24589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11D679F-605F-43B2-ABC6-FBEE398C22F9}"/>
                  </a:ext>
                </a:extLst>
              </p:cNvPr>
              <p:cNvSpPr/>
              <p:nvPr/>
            </p:nvSpPr>
            <p:spPr>
              <a:xfrm>
                <a:off x="8400384" y="5829149"/>
                <a:ext cx="361285" cy="454493"/>
              </a:xfrm>
              <a:custGeom>
                <a:avLst/>
                <a:gdLst>
                  <a:gd name="connsiteX0" fmla="*/ 176750 w 361285"/>
                  <a:gd name="connsiteY0" fmla="*/ 452757 h 454493"/>
                  <a:gd name="connsiteX1" fmla="*/ 130042 w 361285"/>
                  <a:gd name="connsiteY1" fmla="*/ 400209 h 454493"/>
                  <a:gd name="connsiteX2" fmla="*/ 32908 w 361285"/>
                  <a:gd name="connsiteY2" fmla="*/ 284676 h 454493"/>
                  <a:gd name="connsiteX3" fmla="*/ 32908 w 361285"/>
                  <a:gd name="connsiteY3" fmla="*/ 284676 h 454493"/>
                  <a:gd name="connsiteX4" fmla="*/ 8316 w 361285"/>
                  <a:gd name="connsiteY4" fmla="*/ 234959 h 454493"/>
                  <a:gd name="connsiteX5" fmla="*/ 0 w 361285"/>
                  <a:gd name="connsiteY5" fmla="*/ 180643 h 454493"/>
                  <a:gd name="connsiteX6" fmla="*/ 52901 w 361285"/>
                  <a:gd name="connsiteY6" fmla="*/ 52901 h 454493"/>
                  <a:gd name="connsiteX7" fmla="*/ 180643 w 361285"/>
                  <a:gd name="connsiteY7" fmla="*/ 0 h 454493"/>
                  <a:gd name="connsiteX8" fmla="*/ 308384 w 361285"/>
                  <a:gd name="connsiteY8" fmla="*/ 52901 h 454493"/>
                  <a:gd name="connsiteX9" fmla="*/ 361286 w 361285"/>
                  <a:gd name="connsiteY9" fmla="*/ 180643 h 454493"/>
                  <a:gd name="connsiteX10" fmla="*/ 361286 w 361285"/>
                  <a:gd name="connsiteY10" fmla="*/ 180643 h 454493"/>
                  <a:gd name="connsiteX11" fmla="*/ 352970 w 361285"/>
                  <a:gd name="connsiteY11" fmla="*/ 235136 h 454493"/>
                  <a:gd name="connsiteX12" fmla="*/ 328377 w 361285"/>
                  <a:gd name="connsiteY12" fmla="*/ 284499 h 454493"/>
                  <a:gd name="connsiteX13" fmla="*/ 231244 w 361285"/>
                  <a:gd name="connsiteY13" fmla="*/ 400032 h 454493"/>
                  <a:gd name="connsiteX14" fmla="*/ 184358 w 361285"/>
                  <a:gd name="connsiteY14" fmla="*/ 452757 h 454493"/>
                  <a:gd name="connsiteX15" fmla="*/ 177458 w 361285"/>
                  <a:gd name="connsiteY15" fmla="*/ 453288 h 454493"/>
                  <a:gd name="connsiteX16" fmla="*/ 176750 w 361285"/>
                  <a:gd name="connsiteY16" fmla="*/ 452757 h 45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1285" h="454493">
                    <a:moveTo>
                      <a:pt x="176750" y="452757"/>
                    </a:moveTo>
                    <a:cubicBezTo>
                      <a:pt x="162419" y="436126"/>
                      <a:pt x="146496" y="418433"/>
                      <a:pt x="130042" y="400209"/>
                    </a:cubicBezTo>
                    <a:cubicBezTo>
                      <a:pt x="95187" y="361639"/>
                      <a:pt x="58209" y="320592"/>
                      <a:pt x="32908" y="284676"/>
                    </a:cubicBezTo>
                    <a:lnTo>
                      <a:pt x="32908" y="284676"/>
                    </a:lnTo>
                    <a:cubicBezTo>
                      <a:pt x="22116" y="269106"/>
                      <a:pt x="13800" y="252475"/>
                      <a:pt x="8316" y="234959"/>
                    </a:cubicBezTo>
                    <a:cubicBezTo>
                      <a:pt x="2831" y="217621"/>
                      <a:pt x="0" y="199574"/>
                      <a:pt x="0" y="180643"/>
                    </a:cubicBezTo>
                    <a:cubicBezTo>
                      <a:pt x="0" y="130749"/>
                      <a:pt x="20170" y="85633"/>
                      <a:pt x="52901" y="52901"/>
                    </a:cubicBezTo>
                    <a:cubicBezTo>
                      <a:pt x="85633" y="20170"/>
                      <a:pt x="130749" y="0"/>
                      <a:pt x="180643" y="0"/>
                    </a:cubicBezTo>
                    <a:cubicBezTo>
                      <a:pt x="230536" y="0"/>
                      <a:pt x="275653" y="20170"/>
                      <a:pt x="308384" y="52901"/>
                    </a:cubicBezTo>
                    <a:cubicBezTo>
                      <a:pt x="341116" y="85633"/>
                      <a:pt x="361286" y="130749"/>
                      <a:pt x="361286" y="180643"/>
                    </a:cubicBezTo>
                    <a:lnTo>
                      <a:pt x="361286" y="180643"/>
                    </a:lnTo>
                    <a:cubicBezTo>
                      <a:pt x="361286" y="199397"/>
                      <a:pt x="358455" y="217797"/>
                      <a:pt x="352970" y="235136"/>
                    </a:cubicBezTo>
                    <a:cubicBezTo>
                      <a:pt x="347485" y="252652"/>
                      <a:pt x="339170" y="269283"/>
                      <a:pt x="328377" y="284499"/>
                    </a:cubicBezTo>
                    <a:cubicBezTo>
                      <a:pt x="303077" y="320415"/>
                      <a:pt x="266099" y="361462"/>
                      <a:pt x="231244" y="400032"/>
                    </a:cubicBezTo>
                    <a:cubicBezTo>
                      <a:pt x="214613" y="418433"/>
                      <a:pt x="198689" y="436126"/>
                      <a:pt x="184358" y="452757"/>
                    </a:cubicBezTo>
                    <a:cubicBezTo>
                      <a:pt x="182589" y="454880"/>
                      <a:pt x="179404" y="455057"/>
                      <a:pt x="177458" y="453288"/>
                    </a:cubicBezTo>
                    <a:cubicBezTo>
                      <a:pt x="177104" y="453111"/>
                      <a:pt x="176927" y="452934"/>
                      <a:pt x="176750" y="452757"/>
                    </a:cubicBezTo>
                    <a:close/>
                  </a:path>
                </a:pathLst>
              </a:custGeom>
              <a:noFill/>
              <a:ln w="24589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8BE7FA1-27E7-4D59-9321-9BF1457BDF83}"/>
              </a:ext>
            </a:extLst>
          </p:cNvPr>
          <p:cNvGrpSpPr/>
          <p:nvPr userDrawn="1"/>
        </p:nvGrpSpPr>
        <p:grpSpPr>
          <a:xfrm>
            <a:off x="5312357" y="223200"/>
            <a:ext cx="1567284" cy="6634800"/>
            <a:chOff x="5312357" y="223200"/>
            <a:chExt cx="1567284" cy="66348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6E2B3D4-0EB2-466D-BB75-4ACC5A48C7D0}"/>
                </a:ext>
              </a:extLst>
            </p:cNvPr>
            <p:cNvSpPr/>
            <p:nvPr userDrawn="1"/>
          </p:nvSpPr>
          <p:spPr>
            <a:xfrm>
              <a:off x="5632674" y="6404400"/>
              <a:ext cx="675114" cy="453600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solidFill>
              <a:srgbClr val="0088CE"/>
            </a:solidFill>
            <a:ln w="58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BE" sz="600" i="1" dirty="0">
                  <a:solidFill>
                    <a:schemeClr val="bg1"/>
                  </a:solidFill>
                </a:rPr>
                <a:t>Erasmus+</a:t>
              </a:r>
              <a:endParaRPr lang="en-US" sz="600" i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E796654-A916-47FC-835F-99C6DBB53C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12357" y="223200"/>
              <a:ext cx="1567284" cy="1082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99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547">
          <p15:clr>
            <a:srgbClr val="FBAE40"/>
          </p15:clr>
        </p15:guide>
        <p15:guide id="2" orient="horz" pos="2352">
          <p15:clr>
            <a:srgbClr val="FBAE40"/>
          </p15:clr>
        </p15:guide>
        <p15:guide id="3" orient="horz" pos="2773">
          <p15:clr>
            <a:srgbClr val="FBAE40"/>
          </p15:clr>
        </p15:guide>
        <p15:guide id="4" orient="horz" pos="3189">
          <p15:clr>
            <a:srgbClr val="FBAE40"/>
          </p15:clr>
        </p15:guide>
        <p15:guide id="5" pos="397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E30AFE-07CB-4D0E-80EE-C77D4672E3DC}"/>
              </a:ext>
            </a:extLst>
          </p:cNvPr>
          <p:cNvSpPr/>
          <p:nvPr userDrawn="1"/>
        </p:nvSpPr>
        <p:spPr>
          <a:xfrm>
            <a:off x="0" y="1000125"/>
            <a:ext cx="12192000" cy="5857875"/>
          </a:xfrm>
          <a:prstGeom prst="rect">
            <a:avLst/>
          </a:prstGeom>
          <a:gradFill flip="none" rotWithShape="1">
            <a:gsLst>
              <a:gs pos="0">
                <a:srgbClr val="E25487"/>
              </a:gs>
              <a:gs pos="50000">
                <a:schemeClr val="accent1"/>
              </a:gs>
              <a:gs pos="83000">
                <a:schemeClr val="accent1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A8997C-C23E-49AF-8101-B919A65E8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3514" t="39162" r="9594" b="12634"/>
          <a:stretch/>
        </p:blipFill>
        <p:spPr>
          <a:xfrm>
            <a:off x="0" y="1000124"/>
            <a:ext cx="5349240" cy="4947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435749-FAC8-45B2-8544-206FE37B43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/>
          <a:stretch/>
        </p:blipFill>
        <p:spPr>
          <a:xfrm>
            <a:off x="-6588" y="1340768"/>
            <a:ext cx="4060528" cy="4823932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A8B6B1E-D483-4A1F-84D4-DDC11F5E3074}"/>
              </a:ext>
            </a:extLst>
          </p:cNvPr>
          <p:cNvSpPr/>
          <p:nvPr userDrawn="1"/>
        </p:nvSpPr>
        <p:spPr>
          <a:xfrm>
            <a:off x="-6588" y="1000124"/>
            <a:ext cx="12198588" cy="5857876"/>
          </a:xfrm>
          <a:custGeom>
            <a:avLst/>
            <a:gdLst>
              <a:gd name="connsiteX0" fmla="*/ 5103141 w 12198588"/>
              <a:gd name="connsiteY0" fmla="*/ 0 h 5857874"/>
              <a:gd name="connsiteX1" fmla="*/ 7094685 w 12198588"/>
              <a:gd name="connsiteY1" fmla="*/ 0 h 5857874"/>
              <a:gd name="connsiteX2" fmla="*/ 10207044 w 12198588"/>
              <a:gd name="connsiteY2" fmla="*/ 0 h 5857874"/>
              <a:gd name="connsiteX3" fmla="*/ 12198588 w 12198588"/>
              <a:gd name="connsiteY3" fmla="*/ 0 h 5857874"/>
              <a:gd name="connsiteX4" fmla="*/ 12198588 w 12198588"/>
              <a:gd name="connsiteY4" fmla="*/ 5104009 h 5857874"/>
              <a:gd name="connsiteX5" fmla="*/ 11444738 w 12198588"/>
              <a:gd name="connsiteY5" fmla="*/ 5857874 h 5857874"/>
              <a:gd name="connsiteX6" fmla="*/ 0 w 12198588"/>
              <a:gd name="connsiteY6" fmla="*/ 5857874 h 5857874"/>
              <a:gd name="connsiteX7" fmla="*/ 0 w 12198588"/>
              <a:gd name="connsiteY7" fmla="*/ 5104009 h 5857874"/>
              <a:gd name="connsiteX8" fmla="*/ 5103141 w 12198588"/>
              <a:gd name="connsiteY8" fmla="*/ 381 h 585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588" h="5857874">
                <a:moveTo>
                  <a:pt x="5103141" y="0"/>
                </a:moveTo>
                <a:lnTo>
                  <a:pt x="7094685" y="0"/>
                </a:lnTo>
                <a:lnTo>
                  <a:pt x="10207044" y="0"/>
                </a:lnTo>
                <a:lnTo>
                  <a:pt x="12198588" y="0"/>
                </a:lnTo>
                <a:lnTo>
                  <a:pt x="12198588" y="5104009"/>
                </a:lnTo>
                <a:lnTo>
                  <a:pt x="11444738" y="5857874"/>
                </a:lnTo>
                <a:lnTo>
                  <a:pt x="0" y="5857874"/>
                </a:lnTo>
                <a:lnTo>
                  <a:pt x="0" y="5104009"/>
                </a:lnTo>
                <a:lnTo>
                  <a:pt x="5103141" y="381"/>
                </a:lnTo>
                <a:close/>
              </a:path>
            </a:pathLst>
          </a:custGeom>
          <a:solidFill>
            <a:schemeClr val="accent2"/>
          </a:solidFill>
          <a:ln w="21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E2B3D4-0EB2-466D-BB75-4ACC5A48C7D0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E796654-A916-47FC-835F-99C6DBB53C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7531E56-743A-4B62-A936-F9336A31C4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95126" y="1989468"/>
            <a:ext cx="3601748" cy="30957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4AF712-3E2A-4360-BBDE-4695BB3D37A5}"/>
              </a:ext>
            </a:extLst>
          </p:cNvPr>
          <p:cNvSpPr/>
          <p:nvPr userDrawn="1"/>
        </p:nvSpPr>
        <p:spPr>
          <a:xfrm>
            <a:off x="8256240" y="2447993"/>
            <a:ext cx="3935760" cy="14637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3300" cap="all" baseline="0" dirty="0">
                <a:solidFill>
                  <a:schemeClr val="bg1"/>
                </a:solidFill>
              </a:rPr>
              <a:t>Building</a:t>
            </a:r>
            <a:br>
              <a:rPr lang="en-US" sz="3300" cap="all" baseline="0" dirty="0">
                <a:solidFill>
                  <a:schemeClr val="bg1"/>
                </a:solidFill>
              </a:rPr>
            </a:br>
            <a:r>
              <a:rPr lang="en-US" sz="3300" cap="all" baseline="0" dirty="0">
                <a:solidFill>
                  <a:schemeClr val="bg1"/>
                </a:solidFill>
              </a:rPr>
              <a:t>the Universities</a:t>
            </a:r>
            <a:br>
              <a:rPr lang="en-US" sz="3300" cap="all" baseline="0" dirty="0">
                <a:solidFill>
                  <a:schemeClr val="bg1"/>
                </a:solidFill>
              </a:rPr>
            </a:br>
            <a:r>
              <a:rPr lang="en-US" sz="3300" cap="all" baseline="0" dirty="0">
                <a:solidFill>
                  <a:schemeClr val="bg1"/>
                </a:solidFill>
              </a:rPr>
              <a:t>of the Future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9C9AB2-A88A-45F2-979C-DE026425C660}"/>
              </a:ext>
            </a:extLst>
          </p:cNvPr>
          <p:cNvSpPr/>
          <p:nvPr userDrawn="1"/>
        </p:nvSpPr>
        <p:spPr>
          <a:xfrm>
            <a:off x="8256240" y="4030547"/>
            <a:ext cx="3935760" cy="4802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cap="none" baseline="0" dirty="0">
                <a:solidFill>
                  <a:schemeClr val="bg1"/>
                </a:solidFill>
              </a:rPr>
              <a:t>Back to basics: for an innovative, inclusive</a:t>
            </a:r>
            <a:br>
              <a:rPr lang="en-US" sz="1400" cap="none" baseline="0" dirty="0">
                <a:solidFill>
                  <a:schemeClr val="bg1"/>
                </a:solidFill>
              </a:rPr>
            </a:br>
            <a:r>
              <a:rPr lang="en-US" sz="1400" cap="none" baseline="0" dirty="0">
                <a:solidFill>
                  <a:schemeClr val="bg1"/>
                </a:solidFill>
              </a:rPr>
              <a:t>and values based education</a:t>
            </a:r>
            <a:endParaRPr lang="en-US" sz="1400" cap="none" baseline="0" dirty="0">
              <a:solidFill>
                <a:schemeClr val="bg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09C35-B48A-469B-ABD3-B0E89D40C35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388000" y="5071344"/>
            <a:ext cx="1584000" cy="525961"/>
            <a:chOff x="8400256" y="4884548"/>
            <a:chExt cx="1360100" cy="45161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906E93-A3BF-45E4-A901-83F69515B6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00256" y="4884548"/>
              <a:ext cx="675114" cy="451614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BE" sz="1600" i="0" dirty="0">
                  <a:solidFill>
                    <a:schemeClr val="bg1"/>
                  </a:solidFill>
                </a:rPr>
                <a:t>7</a:t>
              </a:r>
              <a:endParaRPr lang="en-US" sz="1600" i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376D02A-7BF4-4C89-AE84-A27EE43BC6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075370" y="4884548"/>
              <a:ext cx="684986" cy="451614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BE" sz="1600" i="0" dirty="0">
                  <a:solidFill>
                    <a:schemeClr val="bg1"/>
                  </a:solidFill>
                </a:rPr>
                <a:t>NOV</a:t>
              </a:r>
              <a:endParaRPr lang="en-US" sz="1600" i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4406BCD-9E6C-443D-A438-4699FC4039D2}"/>
              </a:ext>
            </a:extLst>
          </p:cNvPr>
          <p:cNvSpPr/>
          <p:nvPr userDrawn="1"/>
        </p:nvSpPr>
        <p:spPr>
          <a:xfrm>
            <a:off x="8832304" y="5765701"/>
            <a:ext cx="3359696" cy="6001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The square</a:t>
            </a:r>
            <a:br>
              <a:rPr lang="en-US" sz="110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</a:br>
            <a:r>
              <a:rPr lang="en-US" sz="1100" cap="all" baseline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mont</a:t>
            </a:r>
            <a:r>
              <a:rPr lang="en-US" sz="110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 des arts/</a:t>
            </a:r>
            <a:r>
              <a:rPr lang="en-US" sz="1100" cap="all" baseline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kunstberg</a:t>
            </a:r>
            <a:r>
              <a:rPr lang="en-US" sz="110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,</a:t>
            </a:r>
          </a:p>
          <a:p>
            <a:pPr>
              <a:lnSpc>
                <a:spcPct val="100000"/>
              </a:lnSpc>
            </a:pPr>
            <a:r>
              <a:rPr lang="en-US" sz="110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1000 brussels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0F5D5B-E047-4CCB-9547-E72F9E296D3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00384" y="5829149"/>
            <a:ext cx="361285" cy="454493"/>
            <a:chOff x="8400384" y="5829149"/>
            <a:chExt cx="361285" cy="45449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CC4287F-7313-4FE8-AF05-CCFDD12C3092}"/>
                </a:ext>
              </a:extLst>
            </p:cNvPr>
            <p:cNvSpPr/>
            <p:nvPr/>
          </p:nvSpPr>
          <p:spPr>
            <a:xfrm>
              <a:off x="8490971" y="5919912"/>
              <a:ext cx="179758" cy="179758"/>
            </a:xfrm>
            <a:custGeom>
              <a:avLst/>
              <a:gdLst>
                <a:gd name="connsiteX0" fmla="*/ 26362 w 179758"/>
                <a:gd name="connsiteY0" fmla="*/ 26362 h 179758"/>
                <a:gd name="connsiteX1" fmla="*/ 0 w 179758"/>
                <a:gd name="connsiteY1" fmla="*/ 89879 h 179758"/>
                <a:gd name="connsiteX2" fmla="*/ 0 w 179758"/>
                <a:gd name="connsiteY2" fmla="*/ 89879 h 179758"/>
                <a:gd name="connsiteX3" fmla="*/ 26362 w 179758"/>
                <a:gd name="connsiteY3" fmla="*/ 153396 h 179758"/>
                <a:gd name="connsiteX4" fmla="*/ 89879 w 179758"/>
                <a:gd name="connsiteY4" fmla="*/ 179758 h 179758"/>
                <a:gd name="connsiteX5" fmla="*/ 153396 w 179758"/>
                <a:gd name="connsiteY5" fmla="*/ 153396 h 179758"/>
                <a:gd name="connsiteX6" fmla="*/ 179758 w 179758"/>
                <a:gd name="connsiteY6" fmla="*/ 89879 h 179758"/>
                <a:gd name="connsiteX7" fmla="*/ 153396 w 179758"/>
                <a:gd name="connsiteY7" fmla="*/ 26362 h 179758"/>
                <a:gd name="connsiteX8" fmla="*/ 89879 w 179758"/>
                <a:gd name="connsiteY8" fmla="*/ 0 h 179758"/>
                <a:gd name="connsiteX9" fmla="*/ 26362 w 179758"/>
                <a:gd name="connsiteY9" fmla="*/ 26362 h 17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758" h="179758">
                  <a:moveTo>
                    <a:pt x="26362" y="26362"/>
                  </a:moveTo>
                  <a:cubicBezTo>
                    <a:pt x="10085" y="42639"/>
                    <a:pt x="0" y="65109"/>
                    <a:pt x="0" y="89879"/>
                  </a:cubicBezTo>
                  <a:lnTo>
                    <a:pt x="0" y="89879"/>
                  </a:lnTo>
                  <a:cubicBezTo>
                    <a:pt x="0" y="114649"/>
                    <a:pt x="10085" y="137296"/>
                    <a:pt x="26362" y="153396"/>
                  </a:cubicBezTo>
                  <a:cubicBezTo>
                    <a:pt x="42639" y="169673"/>
                    <a:pt x="65109" y="179758"/>
                    <a:pt x="89879" y="179758"/>
                  </a:cubicBezTo>
                  <a:cubicBezTo>
                    <a:pt x="114649" y="179758"/>
                    <a:pt x="137119" y="169673"/>
                    <a:pt x="153396" y="153396"/>
                  </a:cubicBezTo>
                  <a:cubicBezTo>
                    <a:pt x="169673" y="137119"/>
                    <a:pt x="179758" y="114649"/>
                    <a:pt x="179758" y="89879"/>
                  </a:cubicBezTo>
                  <a:cubicBezTo>
                    <a:pt x="179758" y="65109"/>
                    <a:pt x="169673" y="42639"/>
                    <a:pt x="153396" y="26362"/>
                  </a:cubicBezTo>
                  <a:cubicBezTo>
                    <a:pt x="137119" y="10085"/>
                    <a:pt x="114649" y="0"/>
                    <a:pt x="89879" y="0"/>
                  </a:cubicBezTo>
                  <a:cubicBezTo>
                    <a:pt x="65109" y="0"/>
                    <a:pt x="42639" y="10085"/>
                    <a:pt x="26362" y="26362"/>
                  </a:cubicBezTo>
                  <a:close/>
                </a:path>
              </a:pathLst>
            </a:custGeom>
            <a:noFill/>
            <a:ln w="2458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11D679F-605F-43B2-ABC6-FBEE398C22F9}"/>
                </a:ext>
              </a:extLst>
            </p:cNvPr>
            <p:cNvSpPr/>
            <p:nvPr/>
          </p:nvSpPr>
          <p:spPr>
            <a:xfrm>
              <a:off x="8400384" y="5829149"/>
              <a:ext cx="361285" cy="454493"/>
            </a:xfrm>
            <a:custGeom>
              <a:avLst/>
              <a:gdLst>
                <a:gd name="connsiteX0" fmla="*/ 176750 w 361285"/>
                <a:gd name="connsiteY0" fmla="*/ 452757 h 454493"/>
                <a:gd name="connsiteX1" fmla="*/ 130042 w 361285"/>
                <a:gd name="connsiteY1" fmla="*/ 400209 h 454493"/>
                <a:gd name="connsiteX2" fmla="*/ 32908 w 361285"/>
                <a:gd name="connsiteY2" fmla="*/ 284676 h 454493"/>
                <a:gd name="connsiteX3" fmla="*/ 32908 w 361285"/>
                <a:gd name="connsiteY3" fmla="*/ 284676 h 454493"/>
                <a:gd name="connsiteX4" fmla="*/ 8316 w 361285"/>
                <a:gd name="connsiteY4" fmla="*/ 234959 h 454493"/>
                <a:gd name="connsiteX5" fmla="*/ 0 w 361285"/>
                <a:gd name="connsiteY5" fmla="*/ 180643 h 454493"/>
                <a:gd name="connsiteX6" fmla="*/ 52901 w 361285"/>
                <a:gd name="connsiteY6" fmla="*/ 52901 h 454493"/>
                <a:gd name="connsiteX7" fmla="*/ 180643 w 361285"/>
                <a:gd name="connsiteY7" fmla="*/ 0 h 454493"/>
                <a:gd name="connsiteX8" fmla="*/ 308384 w 361285"/>
                <a:gd name="connsiteY8" fmla="*/ 52901 h 454493"/>
                <a:gd name="connsiteX9" fmla="*/ 361286 w 361285"/>
                <a:gd name="connsiteY9" fmla="*/ 180643 h 454493"/>
                <a:gd name="connsiteX10" fmla="*/ 361286 w 361285"/>
                <a:gd name="connsiteY10" fmla="*/ 180643 h 454493"/>
                <a:gd name="connsiteX11" fmla="*/ 352970 w 361285"/>
                <a:gd name="connsiteY11" fmla="*/ 235136 h 454493"/>
                <a:gd name="connsiteX12" fmla="*/ 328377 w 361285"/>
                <a:gd name="connsiteY12" fmla="*/ 284499 h 454493"/>
                <a:gd name="connsiteX13" fmla="*/ 231244 w 361285"/>
                <a:gd name="connsiteY13" fmla="*/ 400032 h 454493"/>
                <a:gd name="connsiteX14" fmla="*/ 184358 w 361285"/>
                <a:gd name="connsiteY14" fmla="*/ 452757 h 454493"/>
                <a:gd name="connsiteX15" fmla="*/ 177458 w 361285"/>
                <a:gd name="connsiteY15" fmla="*/ 453288 h 454493"/>
                <a:gd name="connsiteX16" fmla="*/ 176750 w 361285"/>
                <a:gd name="connsiteY16" fmla="*/ 452757 h 45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1285" h="454493">
                  <a:moveTo>
                    <a:pt x="176750" y="452757"/>
                  </a:moveTo>
                  <a:cubicBezTo>
                    <a:pt x="162419" y="436126"/>
                    <a:pt x="146496" y="418433"/>
                    <a:pt x="130042" y="400209"/>
                  </a:cubicBezTo>
                  <a:cubicBezTo>
                    <a:pt x="95187" y="361639"/>
                    <a:pt x="58209" y="320592"/>
                    <a:pt x="32908" y="284676"/>
                  </a:cubicBezTo>
                  <a:lnTo>
                    <a:pt x="32908" y="284676"/>
                  </a:lnTo>
                  <a:cubicBezTo>
                    <a:pt x="22116" y="269106"/>
                    <a:pt x="13800" y="252475"/>
                    <a:pt x="8316" y="234959"/>
                  </a:cubicBezTo>
                  <a:cubicBezTo>
                    <a:pt x="2831" y="217621"/>
                    <a:pt x="0" y="199574"/>
                    <a:pt x="0" y="180643"/>
                  </a:cubicBezTo>
                  <a:cubicBezTo>
                    <a:pt x="0" y="130749"/>
                    <a:pt x="20170" y="85633"/>
                    <a:pt x="52901" y="52901"/>
                  </a:cubicBezTo>
                  <a:cubicBezTo>
                    <a:pt x="85633" y="20170"/>
                    <a:pt x="130749" y="0"/>
                    <a:pt x="180643" y="0"/>
                  </a:cubicBezTo>
                  <a:cubicBezTo>
                    <a:pt x="230536" y="0"/>
                    <a:pt x="275653" y="20170"/>
                    <a:pt x="308384" y="52901"/>
                  </a:cubicBezTo>
                  <a:cubicBezTo>
                    <a:pt x="341116" y="85633"/>
                    <a:pt x="361286" y="130749"/>
                    <a:pt x="361286" y="180643"/>
                  </a:cubicBezTo>
                  <a:lnTo>
                    <a:pt x="361286" y="180643"/>
                  </a:lnTo>
                  <a:cubicBezTo>
                    <a:pt x="361286" y="199397"/>
                    <a:pt x="358455" y="217797"/>
                    <a:pt x="352970" y="235136"/>
                  </a:cubicBezTo>
                  <a:cubicBezTo>
                    <a:pt x="347485" y="252652"/>
                    <a:pt x="339170" y="269283"/>
                    <a:pt x="328377" y="284499"/>
                  </a:cubicBezTo>
                  <a:cubicBezTo>
                    <a:pt x="303077" y="320415"/>
                    <a:pt x="266099" y="361462"/>
                    <a:pt x="231244" y="400032"/>
                  </a:cubicBezTo>
                  <a:cubicBezTo>
                    <a:pt x="214613" y="418433"/>
                    <a:pt x="198689" y="436126"/>
                    <a:pt x="184358" y="452757"/>
                  </a:cubicBezTo>
                  <a:cubicBezTo>
                    <a:pt x="182589" y="454880"/>
                    <a:pt x="179404" y="455057"/>
                    <a:pt x="177458" y="453288"/>
                  </a:cubicBezTo>
                  <a:cubicBezTo>
                    <a:pt x="177104" y="453111"/>
                    <a:pt x="176927" y="452934"/>
                    <a:pt x="176750" y="452757"/>
                  </a:cubicBezTo>
                  <a:close/>
                </a:path>
              </a:pathLst>
            </a:custGeom>
            <a:noFill/>
            <a:ln w="2458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21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547">
          <p15:clr>
            <a:srgbClr val="FBAE40"/>
          </p15:clr>
        </p15:guide>
        <p15:guide id="2" orient="horz" pos="2352">
          <p15:clr>
            <a:srgbClr val="FBAE40"/>
          </p15:clr>
        </p15:guide>
        <p15:guide id="3" orient="horz" pos="2773">
          <p15:clr>
            <a:srgbClr val="FBAE40"/>
          </p15:clr>
        </p15:guide>
        <p15:guide id="4" orient="horz" pos="318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36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29BF24-5227-470D-A638-C96D3109AE54}"/>
              </a:ext>
            </a:extLst>
          </p:cNvPr>
          <p:cNvSpPr/>
          <p:nvPr userDrawn="1"/>
        </p:nvSpPr>
        <p:spPr>
          <a:xfrm>
            <a:off x="0" y="1000125"/>
            <a:ext cx="12192000" cy="5857875"/>
          </a:xfrm>
          <a:prstGeom prst="rect">
            <a:avLst/>
          </a:prstGeom>
          <a:gradFill flip="none" rotWithShape="1">
            <a:gsLst>
              <a:gs pos="0">
                <a:srgbClr val="E25487"/>
              </a:gs>
              <a:gs pos="50000">
                <a:schemeClr val="accent1"/>
              </a:gs>
              <a:gs pos="83000">
                <a:schemeClr val="accent1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117E7D2-4FBE-48EA-B23D-862130A38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3514" t="39162" r="9594" b="12634"/>
          <a:stretch/>
        </p:blipFill>
        <p:spPr>
          <a:xfrm>
            <a:off x="0" y="1000124"/>
            <a:ext cx="5349240" cy="49477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64FB07-A299-4B9F-8BA1-E20B9F0BC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/>
          <a:stretch/>
        </p:blipFill>
        <p:spPr>
          <a:xfrm>
            <a:off x="-6588" y="1340768"/>
            <a:ext cx="4060528" cy="4823932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7D8EC1-CCF2-4219-967F-9DF6C57CE4BC}"/>
              </a:ext>
            </a:extLst>
          </p:cNvPr>
          <p:cNvSpPr/>
          <p:nvPr userDrawn="1"/>
        </p:nvSpPr>
        <p:spPr>
          <a:xfrm>
            <a:off x="-6588" y="1000124"/>
            <a:ext cx="12198588" cy="5857876"/>
          </a:xfrm>
          <a:custGeom>
            <a:avLst/>
            <a:gdLst>
              <a:gd name="connsiteX0" fmla="*/ 5103141 w 12198588"/>
              <a:gd name="connsiteY0" fmla="*/ 0 h 5857874"/>
              <a:gd name="connsiteX1" fmla="*/ 7094685 w 12198588"/>
              <a:gd name="connsiteY1" fmla="*/ 0 h 5857874"/>
              <a:gd name="connsiteX2" fmla="*/ 10207044 w 12198588"/>
              <a:gd name="connsiteY2" fmla="*/ 0 h 5857874"/>
              <a:gd name="connsiteX3" fmla="*/ 12198588 w 12198588"/>
              <a:gd name="connsiteY3" fmla="*/ 0 h 5857874"/>
              <a:gd name="connsiteX4" fmla="*/ 12198588 w 12198588"/>
              <a:gd name="connsiteY4" fmla="*/ 5104009 h 5857874"/>
              <a:gd name="connsiteX5" fmla="*/ 11444738 w 12198588"/>
              <a:gd name="connsiteY5" fmla="*/ 5857874 h 5857874"/>
              <a:gd name="connsiteX6" fmla="*/ 0 w 12198588"/>
              <a:gd name="connsiteY6" fmla="*/ 5857874 h 5857874"/>
              <a:gd name="connsiteX7" fmla="*/ 0 w 12198588"/>
              <a:gd name="connsiteY7" fmla="*/ 5104009 h 5857874"/>
              <a:gd name="connsiteX8" fmla="*/ 5103141 w 12198588"/>
              <a:gd name="connsiteY8" fmla="*/ 381 h 585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588" h="5857874">
                <a:moveTo>
                  <a:pt x="5103141" y="0"/>
                </a:moveTo>
                <a:lnTo>
                  <a:pt x="7094685" y="0"/>
                </a:lnTo>
                <a:lnTo>
                  <a:pt x="10207044" y="0"/>
                </a:lnTo>
                <a:lnTo>
                  <a:pt x="12198588" y="0"/>
                </a:lnTo>
                <a:lnTo>
                  <a:pt x="12198588" y="5104009"/>
                </a:lnTo>
                <a:lnTo>
                  <a:pt x="11444738" y="5857874"/>
                </a:lnTo>
                <a:lnTo>
                  <a:pt x="0" y="5857874"/>
                </a:lnTo>
                <a:lnTo>
                  <a:pt x="0" y="5104009"/>
                </a:lnTo>
                <a:lnTo>
                  <a:pt x="5103141" y="381"/>
                </a:lnTo>
                <a:close/>
              </a:path>
            </a:pathLst>
          </a:custGeom>
          <a:solidFill>
            <a:schemeClr val="accent2"/>
          </a:solidFill>
          <a:ln w="21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1804C-38CC-40D3-8C9E-F1823208CA8C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EC9D69-8E5B-40F4-8BA8-DC614044EF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44BA4-E8F4-4E66-87E0-6F1DE05E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413" y="1484784"/>
            <a:ext cx="6418187" cy="2871390"/>
          </a:xfrm>
        </p:spPr>
        <p:txBody>
          <a:bodyPr lIns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8E8BB-AF51-4552-A9D8-24D32B434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8413" y="4356174"/>
            <a:ext cx="6418187" cy="1220490"/>
          </a:xfrm>
        </p:spPr>
        <p:txBody>
          <a:bodyPr lIns="0" tIns="21600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19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548">
          <p15:clr>
            <a:srgbClr val="FBAE40"/>
          </p15:clr>
        </p15:guide>
        <p15:guide id="2" pos="319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610837-A36A-48D8-95A2-AABE28170EE6}"/>
              </a:ext>
            </a:extLst>
          </p:cNvPr>
          <p:cNvSpPr/>
          <p:nvPr userDrawn="1"/>
        </p:nvSpPr>
        <p:spPr>
          <a:xfrm>
            <a:off x="0" y="1000125"/>
            <a:ext cx="12192000" cy="5857875"/>
          </a:xfrm>
          <a:prstGeom prst="rect">
            <a:avLst/>
          </a:prstGeom>
          <a:gradFill flip="none" rotWithShape="1">
            <a:gsLst>
              <a:gs pos="0">
                <a:srgbClr val="E25487"/>
              </a:gs>
              <a:gs pos="50000">
                <a:schemeClr val="accent1"/>
              </a:gs>
              <a:gs pos="83000">
                <a:schemeClr val="accent1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990A048-BABF-4D2C-9D36-9AA999B83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3514" t="39162" r="9594" b="12634"/>
          <a:stretch/>
        </p:blipFill>
        <p:spPr>
          <a:xfrm>
            <a:off x="0" y="1000124"/>
            <a:ext cx="5349240" cy="49477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AC0D3A-BFE8-4EA4-8AA6-BDE75B69B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/>
          <a:stretch/>
        </p:blipFill>
        <p:spPr>
          <a:xfrm>
            <a:off x="-6588" y="1340768"/>
            <a:ext cx="4060528" cy="4823932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186B6BD-6E51-4DC8-8526-52B63622605E}"/>
              </a:ext>
            </a:extLst>
          </p:cNvPr>
          <p:cNvSpPr/>
          <p:nvPr userDrawn="1"/>
        </p:nvSpPr>
        <p:spPr>
          <a:xfrm>
            <a:off x="-6588" y="1000124"/>
            <a:ext cx="12198588" cy="5857876"/>
          </a:xfrm>
          <a:custGeom>
            <a:avLst/>
            <a:gdLst>
              <a:gd name="connsiteX0" fmla="*/ 5103141 w 12198588"/>
              <a:gd name="connsiteY0" fmla="*/ 0 h 5857874"/>
              <a:gd name="connsiteX1" fmla="*/ 7094685 w 12198588"/>
              <a:gd name="connsiteY1" fmla="*/ 0 h 5857874"/>
              <a:gd name="connsiteX2" fmla="*/ 10207044 w 12198588"/>
              <a:gd name="connsiteY2" fmla="*/ 0 h 5857874"/>
              <a:gd name="connsiteX3" fmla="*/ 12198588 w 12198588"/>
              <a:gd name="connsiteY3" fmla="*/ 0 h 5857874"/>
              <a:gd name="connsiteX4" fmla="*/ 12198588 w 12198588"/>
              <a:gd name="connsiteY4" fmla="*/ 5104009 h 5857874"/>
              <a:gd name="connsiteX5" fmla="*/ 11444738 w 12198588"/>
              <a:gd name="connsiteY5" fmla="*/ 5857874 h 5857874"/>
              <a:gd name="connsiteX6" fmla="*/ 0 w 12198588"/>
              <a:gd name="connsiteY6" fmla="*/ 5857874 h 5857874"/>
              <a:gd name="connsiteX7" fmla="*/ 0 w 12198588"/>
              <a:gd name="connsiteY7" fmla="*/ 5104009 h 5857874"/>
              <a:gd name="connsiteX8" fmla="*/ 5103141 w 12198588"/>
              <a:gd name="connsiteY8" fmla="*/ 381 h 585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588" h="5857874">
                <a:moveTo>
                  <a:pt x="5103141" y="0"/>
                </a:moveTo>
                <a:lnTo>
                  <a:pt x="7094685" y="0"/>
                </a:lnTo>
                <a:lnTo>
                  <a:pt x="10207044" y="0"/>
                </a:lnTo>
                <a:lnTo>
                  <a:pt x="12198588" y="0"/>
                </a:lnTo>
                <a:lnTo>
                  <a:pt x="12198588" y="5104009"/>
                </a:lnTo>
                <a:lnTo>
                  <a:pt x="11444738" y="5857874"/>
                </a:lnTo>
                <a:lnTo>
                  <a:pt x="0" y="5857874"/>
                </a:lnTo>
                <a:lnTo>
                  <a:pt x="0" y="5104009"/>
                </a:lnTo>
                <a:lnTo>
                  <a:pt x="5103141" y="381"/>
                </a:lnTo>
                <a:close/>
              </a:path>
            </a:pathLst>
          </a:custGeom>
          <a:solidFill>
            <a:schemeClr val="accent2"/>
          </a:solidFill>
          <a:ln w="21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1804C-38CC-40D3-8C9E-F1823208CA8C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EC9D69-8E5B-40F4-8BA8-DC614044EF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44BA4-E8F4-4E66-87E0-6F1DE05EF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450" y="3008502"/>
            <a:ext cx="5864150" cy="2924234"/>
          </a:xfrm>
        </p:spPr>
        <p:txBody>
          <a:bodyPr lIns="0"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548E9-ED3F-4914-BEF8-EAD36805C317}"/>
              </a:ext>
            </a:extLst>
          </p:cNvPr>
          <p:cNvSpPr txBox="1"/>
          <p:nvPr userDrawn="1"/>
        </p:nvSpPr>
        <p:spPr>
          <a:xfrm>
            <a:off x="5632450" y="2417492"/>
            <a:ext cx="4495998" cy="353943"/>
          </a:xfrm>
          <a:prstGeom prst="rect">
            <a:avLst/>
          </a:prstGeom>
          <a:noFill/>
        </p:spPr>
        <p:txBody>
          <a:bodyPr wrap="square" lIns="0" bIns="0" rtlCol="0" anchor="b">
            <a:spAutoFit/>
          </a:bodyPr>
          <a:lstStyle/>
          <a:p>
            <a:r>
              <a:rPr lang="fr-BE" sz="2000" b="1" i="0" cap="all" baseline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European</a:t>
            </a:r>
            <a:r>
              <a:rPr lang="fr-BE" sz="2000" b="1" i="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 </a:t>
            </a:r>
            <a:r>
              <a:rPr lang="fr-BE" sz="2000" b="1" i="0" cap="all" baseline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universities</a:t>
            </a:r>
            <a:endParaRPr lang="en-US" sz="2000" b="1" i="0" cap="all" baseline="0" dirty="0">
              <a:solidFill>
                <a:schemeClr val="bg1"/>
              </a:solidFill>
              <a:latin typeface="EC Square Sans Pro Medium" panose="020B0500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548">
          <p15:clr>
            <a:srgbClr val="FBAE40"/>
          </p15:clr>
        </p15:guide>
        <p15:guide id="2" pos="319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626534"/>
            <a:ext cx="10921182" cy="802746"/>
          </a:xfr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1988840"/>
            <a:ext cx="10921182" cy="36004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/>
            </a:lvl1pPr>
            <a:lvl2pPr marL="355600" indent="-355600">
              <a:spcBef>
                <a:spcPts val="600"/>
              </a:spcBef>
              <a:spcAft>
                <a:spcPts val="600"/>
              </a:spcAft>
              <a:defRPr sz="2000"/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3pPr>
            <a:lvl4pPr marL="355600" indent="-355600">
              <a:spcBef>
                <a:spcPts val="600"/>
              </a:spcBef>
              <a:spcAft>
                <a:spcPts val="600"/>
              </a:spcAft>
              <a:defRPr sz="1800"/>
            </a:lvl4pPr>
            <a:lvl5pPr marL="0" indent="0">
              <a:spcBef>
                <a:spcPts val="1800"/>
              </a:spcBef>
              <a:spcAft>
                <a:spcPts val="1200"/>
              </a:spcAft>
              <a:buNone/>
              <a:defRPr sz="2000" b="0" cap="all" baseline="0">
                <a:solidFill>
                  <a:schemeClr val="accent2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BF677AB0-0E03-0C4E-A3DA-ADD4174DDC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2424" y="5997381"/>
            <a:ext cx="1964910" cy="514806"/>
          </a:xfrm>
          <a:prstGeom prst="rect">
            <a:avLst/>
          </a:prstGeom>
        </p:spPr>
      </p:pic>
      <p:grpSp>
        <p:nvGrpSpPr>
          <p:cNvPr id="6" name="Graphic 9">
            <a:extLst>
              <a:ext uri="{FF2B5EF4-FFF2-40B4-BE49-F238E27FC236}">
                <a16:creationId xmlns:a16="http://schemas.microsoft.com/office/drawing/2014/main" id="{6EDAE50D-D7F7-904F-BDE7-76DA679FFBD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55440" cy="1277522"/>
            <a:chOff x="0" y="375179"/>
            <a:chExt cx="902753" cy="1092707"/>
          </a:xfrm>
          <a:solidFill>
            <a:srgbClr val="903795"/>
          </a:solidFill>
        </p:grpSpPr>
        <p:sp>
          <p:nvSpPr>
            <p:cNvPr id="7" name="Freeform: Shape 24">
              <a:extLst>
                <a:ext uri="{FF2B5EF4-FFF2-40B4-BE49-F238E27FC236}">
                  <a16:creationId xmlns:a16="http://schemas.microsoft.com/office/drawing/2014/main" id="{94695724-BF9E-6D4F-B50C-CC5DDE944096}"/>
                </a:ext>
              </a:extLst>
            </p:cNvPr>
            <p:cNvSpPr/>
            <p:nvPr/>
          </p:nvSpPr>
          <p:spPr>
            <a:xfrm>
              <a:off x="178378" y="1103460"/>
              <a:ext cx="359854" cy="364426"/>
            </a:xfrm>
            <a:custGeom>
              <a:avLst/>
              <a:gdLst>
                <a:gd name="connsiteX0" fmla="*/ 177641 w 359854"/>
                <a:gd name="connsiteY0" fmla="*/ 0 h 364426"/>
                <a:gd name="connsiteX1" fmla="*/ 177641 w 359854"/>
                <a:gd name="connsiteY1" fmla="*/ 0 h 364426"/>
                <a:gd name="connsiteX2" fmla="*/ 0 w 359854"/>
                <a:gd name="connsiteY2" fmla="*/ 177641 h 364426"/>
                <a:gd name="connsiteX3" fmla="*/ 0 w 359854"/>
                <a:gd name="connsiteY3" fmla="*/ 182213 h 364426"/>
                <a:gd name="connsiteX4" fmla="*/ 177641 w 359854"/>
                <a:gd name="connsiteY4" fmla="*/ 182213 h 364426"/>
                <a:gd name="connsiteX5" fmla="*/ 177641 w 359854"/>
                <a:gd name="connsiteY5" fmla="*/ 364427 h 364426"/>
                <a:gd name="connsiteX6" fmla="*/ 359855 w 359854"/>
                <a:gd name="connsiteY6" fmla="*/ 182213 h 364426"/>
                <a:gd name="connsiteX7" fmla="*/ 359855 w 359854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854" h="364426">
                  <a:moveTo>
                    <a:pt x="177641" y="0"/>
                  </a:moveTo>
                  <a:lnTo>
                    <a:pt x="177641" y="0"/>
                  </a:lnTo>
                  <a:lnTo>
                    <a:pt x="0" y="177641"/>
                  </a:lnTo>
                  <a:lnTo>
                    <a:pt x="0" y="182213"/>
                  </a:lnTo>
                  <a:lnTo>
                    <a:pt x="177641" y="182213"/>
                  </a:lnTo>
                  <a:lnTo>
                    <a:pt x="177641" y="364427"/>
                  </a:lnTo>
                  <a:lnTo>
                    <a:pt x="359855" y="182213"/>
                  </a:lnTo>
                  <a:lnTo>
                    <a:pt x="35985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5">
              <a:extLst>
                <a:ext uri="{FF2B5EF4-FFF2-40B4-BE49-F238E27FC236}">
                  <a16:creationId xmlns:a16="http://schemas.microsoft.com/office/drawing/2014/main" id="{3F77B4F4-CA03-3549-AB0A-DC1D039B3862}"/>
                </a:ext>
              </a:extLst>
            </p:cNvPr>
            <p:cNvSpPr/>
            <p:nvPr/>
          </p:nvSpPr>
          <p:spPr>
            <a:xfrm>
              <a:off x="0" y="37535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6">
              <a:extLst>
                <a:ext uri="{FF2B5EF4-FFF2-40B4-BE49-F238E27FC236}">
                  <a16:creationId xmlns:a16="http://schemas.microsoft.com/office/drawing/2014/main" id="{B3675F09-B22B-1541-A71C-7C4DF9602CBE}"/>
                </a:ext>
              </a:extLst>
            </p:cNvPr>
            <p:cNvSpPr/>
            <p:nvPr/>
          </p:nvSpPr>
          <p:spPr>
            <a:xfrm>
              <a:off x="178378" y="738938"/>
              <a:ext cx="364426" cy="364521"/>
            </a:xfrm>
            <a:custGeom>
              <a:avLst/>
              <a:gdLst>
                <a:gd name="connsiteX0" fmla="*/ 364426 w 364426"/>
                <a:gd name="connsiteY0" fmla="*/ 0 h 364521"/>
                <a:gd name="connsiteX1" fmla="*/ 182213 w 364426"/>
                <a:gd name="connsiteY1" fmla="*/ 0 h 364521"/>
                <a:gd name="connsiteX2" fmla="*/ 182213 w 364426"/>
                <a:gd name="connsiteY2" fmla="*/ 0 h 364521"/>
                <a:gd name="connsiteX3" fmla="*/ 0 w 364426"/>
                <a:gd name="connsiteY3" fmla="*/ 182213 h 364521"/>
                <a:gd name="connsiteX4" fmla="*/ 182213 w 364426"/>
                <a:gd name="connsiteY4" fmla="*/ 182213 h 364521"/>
                <a:gd name="connsiteX5" fmla="*/ 182213 w 364426"/>
                <a:gd name="connsiteY5" fmla="*/ 364522 h 364521"/>
                <a:gd name="connsiteX6" fmla="*/ 364426 w 364426"/>
                <a:gd name="connsiteY6" fmla="*/ 182213 h 36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426" h="364521">
                  <a:moveTo>
                    <a:pt x="364426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522"/>
                  </a:lnTo>
                  <a:lnTo>
                    <a:pt x="364426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7">
              <a:extLst>
                <a:ext uri="{FF2B5EF4-FFF2-40B4-BE49-F238E27FC236}">
                  <a16:creationId xmlns:a16="http://schemas.microsoft.com/office/drawing/2014/main" id="{61D97E55-4091-534F-8447-855355CD9039}"/>
                </a:ext>
              </a:extLst>
            </p:cNvPr>
            <p:cNvSpPr/>
            <p:nvPr/>
          </p:nvSpPr>
          <p:spPr>
            <a:xfrm>
              <a:off x="178378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8">
              <a:extLst>
                <a:ext uri="{FF2B5EF4-FFF2-40B4-BE49-F238E27FC236}">
                  <a16:creationId xmlns:a16="http://schemas.microsoft.com/office/drawing/2014/main" id="{87F290B5-40D4-F648-92D2-C1CF30B3F7E5}"/>
                </a:ext>
              </a:extLst>
            </p:cNvPr>
            <p:cNvSpPr/>
            <p:nvPr userDrawn="1"/>
          </p:nvSpPr>
          <p:spPr>
            <a:xfrm>
              <a:off x="0" y="73796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9">
              <a:extLst>
                <a:ext uri="{FF2B5EF4-FFF2-40B4-BE49-F238E27FC236}">
                  <a16:creationId xmlns:a16="http://schemas.microsoft.com/office/drawing/2014/main" id="{FBFBA6DE-160C-6445-89E1-9B4EFBE7AFA4}"/>
                </a:ext>
              </a:extLst>
            </p:cNvPr>
            <p:cNvSpPr/>
            <p:nvPr userDrawn="1"/>
          </p:nvSpPr>
          <p:spPr>
            <a:xfrm>
              <a:off x="538232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31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70685C-A368-4708-B951-6DCF4DB7C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2674" y="1000125"/>
            <a:ext cx="6559326" cy="5857875"/>
          </a:xfrm>
          <a:custGeom>
            <a:avLst/>
            <a:gdLst>
              <a:gd name="connsiteX0" fmla="*/ 674464 w 6559326"/>
              <a:gd name="connsiteY0" fmla="*/ 0 h 5857875"/>
              <a:gd name="connsiteX1" fmla="*/ 6559326 w 6559326"/>
              <a:gd name="connsiteY1" fmla="*/ 0 h 5857875"/>
              <a:gd name="connsiteX2" fmla="*/ 6559326 w 6559326"/>
              <a:gd name="connsiteY2" fmla="*/ 5857875 h 5857875"/>
              <a:gd name="connsiteX3" fmla="*/ 675115 w 6559326"/>
              <a:gd name="connsiteY3" fmla="*/ 5857875 h 5857875"/>
              <a:gd name="connsiteX4" fmla="*/ 675115 w 6559326"/>
              <a:gd name="connsiteY4" fmla="*/ 5404275 h 5857875"/>
              <a:gd name="connsiteX5" fmla="*/ 0 w 6559326"/>
              <a:gd name="connsiteY5" fmla="*/ 5404275 h 5857875"/>
              <a:gd name="connsiteX6" fmla="*/ 0 w 6559326"/>
              <a:gd name="connsiteY6" fmla="*/ 304800 h 5857875"/>
              <a:gd name="connsiteX7" fmla="*/ 674464 w 6559326"/>
              <a:gd name="connsiteY7" fmla="*/ 30480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9326" h="5857875">
                <a:moveTo>
                  <a:pt x="674464" y="0"/>
                </a:moveTo>
                <a:lnTo>
                  <a:pt x="6559326" y="0"/>
                </a:lnTo>
                <a:lnTo>
                  <a:pt x="6559326" y="5857875"/>
                </a:lnTo>
                <a:lnTo>
                  <a:pt x="675115" y="5857875"/>
                </a:lnTo>
                <a:lnTo>
                  <a:pt x="675115" y="5404275"/>
                </a:lnTo>
                <a:lnTo>
                  <a:pt x="0" y="5404275"/>
                </a:lnTo>
                <a:lnTo>
                  <a:pt x="0" y="304800"/>
                </a:lnTo>
                <a:lnTo>
                  <a:pt x="674464" y="304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111442"/>
            <a:ext cx="4306672" cy="1712596"/>
          </a:xfrm>
        </p:spPr>
        <p:txBody>
          <a:bodyPr bIns="0"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3305308"/>
            <a:ext cx="4306672" cy="235166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/>
            </a:lvl1pPr>
            <a:lvl2pPr marL="355600" indent="-355600">
              <a:spcBef>
                <a:spcPts val="600"/>
              </a:spcBef>
              <a:spcAft>
                <a:spcPts val="600"/>
              </a:spcAft>
              <a:defRPr sz="2000"/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3pPr>
            <a:lvl4pPr marL="355600" indent="-355600">
              <a:spcBef>
                <a:spcPts val="600"/>
              </a:spcBef>
              <a:spcAft>
                <a:spcPts val="600"/>
              </a:spcAft>
              <a:defRPr sz="1800"/>
            </a:lvl4pPr>
            <a:lvl5pPr marL="0" indent="0">
              <a:spcBef>
                <a:spcPts val="1800"/>
              </a:spcBef>
              <a:spcAft>
                <a:spcPts val="1200"/>
              </a:spcAft>
              <a:buNone/>
              <a:defRPr sz="2000" b="0" cap="all" baseline="0">
                <a:solidFill>
                  <a:schemeClr val="accent2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2E5E52-84A2-4453-9841-FDF481C1499E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ADDBA60-4F9D-4DAF-9889-2B3A01868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27F03977-B3BB-41ED-BA95-B89029C891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1" y="5656973"/>
            <a:ext cx="1069345" cy="922947"/>
          </a:xfrm>
          <a:prstGeom prst="rect">
            <a:avLst/>
          </a:prstGeom>
        </p:spPr>
      </p:pic>
      <p:grpSp>
        <p:nvGrpSpPr>
          <p:cNvPr id="8" name="Graphic 9">
            <a:extLst>
              <a:ext uri="{FF2B5EF4-FFF2-40B4-BE49-F238E27FC236}">
                <a16:creationId xmlns:a16="http://schemas.microsoft.com/office/drawing/2014/main" id="{BCCFC847-EAE0-664A-94A7-D92F6B8D855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55440" cy="1277522"/>
            <a:chOff x="0" y="375179"/>
            <a:chExt cx="902753" cy="1092707"/>
          </a:xfrm>
          <a:solidFill>
            <a:srgbClr val="903795"/>
          </a:solidFill>
        </p:grpSpPr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9F99AB61-C92A-9646-9954-99D9E19F9CAA}"/>
                </a:ext>
              </a:extLst>
            </p:cNvPr>
            <p:cNvSpPr/>
            <p:nvPr/>
          </p:nvSpPr>
          <p:spPr>
            <a:xfrm>
              <a:off x="178378" y="1103460"/>
              <a:ext cx="359854" cy="364426"/>
            </a:xfrm>
            <a:custGeom>
              <a:avLst/>
              <a:gdLst>
                <a:gd name="connsiteX0" fmla="*/ 177641 w 359854"/>
                <a:gd name="connsiteY0" fmla="*/ 0 h 364426"/>
                <a:gd name="connsiteX1" fmla="*/ 177641 w 359854"/>
                <a:gd name="connsiteY1" fmla="*/ 0 h 364426"/>
                <a:gd name="connsiteX2" fmla="*/ 0 w 359854"/>
                <a:gd name="connsiteY2" fmla="*/ 177641 h 364426"/>
                <a:gd name="connsiteX3" fmla="*/ 0 w 359854"/>
                <a:gd name="connsiteY3" fmla="*/ 182213 h 364426"/>
                <a:gd name="connsiteX4" fmla="*/ 177641 w 359854"/>
                <a:gd name="connsiteY4" fmla="*/ 182213 h 364426"/>
                <a:gd name="connsiteX5" fmla="*/ 177641 w 359854"/>
                <a:gd name="connsiteY5" fmla="*/ 364427 h 364426"/>
                <a:gd name="connsiteX6" fmla="*/ 359855 w 359854"/>
                <a:gd name="connsiteY6" fmla="*/ 182213 h 364426"/>
                <a:gd name="connsiteX7" fmla="*/ 359855 w 359854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854" h="364426">
                  <a:moveTo>
                    <a:pt x="177641" y="0"/>
                  </a:moveTo>
                  <a:lnTo>
                    <a:pt x="177641" y="0"/>
                  </a:lnTo>
                  <a:lnTo>
                    <a:pt x="0" y="177641"/>
                  </a:lnTo>
                  <a:lnTo>
                    <a:pt x="0" y="182213"/>
                  </a:lnTo>
                  <a:lnTo>
                    <a:pt x="177641" y="182213"/>
                  </a:lnTo>
                  <a:lnTo>
                    <a:pt x="177641" y="364427"/>
                  </a:lnTo>
                  <a:lnTo>
                    <a:pt x="359855" y="182213"/>
                  </a:lnTo>
                  <a:lnTo>
                    <a:pt x="35985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5">
              <a:extLst>
                <a:ext uri="{FF2B5EF4-FFF2-40B4-BE49-F238E27FC236}">
                  <a16:creationId xmlns:a16="http://schemas.microsoft.com/office/drawing/2014/main" id="{7EE1663E-6A51-CD4C-BF4D-E8A67ADC82E6}"/>
                </a:ext>
              </a:extLst>
            </p:cNvPr>
            <p:cNvSpPr/>
            <p:nvPr/>
          </p:nvSpPr>
          <p:spPr>
            <a:xfrm>
              <a:off x="0" y="37535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6">
              <a:extLst>
                <a:ext uri="{FF2B5EF4-FFF2-40B4-BE49-F238E27FC236}">
                  <a16:creationId xmlns:a16="http://schemas.microsoft.com/office/drawing/2014/main" id="{A9559387-6427-F74C-AE42-CE52844022C9}"/>
                </a:ext>
              </a:extLst>
            </p:cNvPr>
            <p:cNvSpPr/>
            <p:nvPr/>
          </p:nvSpPr>
          <p:spPr>
            <a:xfrm>
              <a:off x="178378" y="738938"/>
              <a:ext cx="364426" cy="364521"/>
            </a:xfrm>
            <a:custGeom>
              <a:avLst/>
              <a:gdLst>
                <a:gd name="connsiteX0" fmla="*/ 364426 w 364426"/>
                <a:gd name="connsiteY0" fmla="*/ 0 h 364521"/>
                <a:gd name="connsiteX1" fmla="*/ 182213 w 364426"/>
                <a:gd name="connsiteY1" fmla="*/ 0 h 364521"/>
                <a:gd name="connsiteX2" fmla="*/ 182213 w 364426"/>
                <a:gd name="connsiteY2" fmla="*/ 0 h 364521"/>
                <a:gd name="connsiteX3" fmla="*/ 0 w 364426"/>
                <a:gd name="connsiteY3" fmla="*/ 182213 h 364521"/>
                <a:gd name="connsiteX4" fmla="*/ 182213 w 364426"/>
                <a:gd name="connsiteY4" fmla="*/ 182213 h 364521"/>
                <a:gd name="connsiteX5" fmla="*/ 182213 w 364426"/>
                <a:gd name="connsiteY5" fmla="*/ 364522 h 364521"/>
                <a:gd name="connsiteX6" fmla="*/ 364426 w 364426"/>
                <a:gd name="connsiteY6" fmla="*/ 182213 h 36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426" h="364521">
                  <a:moveTo>
                    <a:pt x="364426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522"/>
                  </a:lnTo>
                  <a:lnTo>
                    <a:pt x="364426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7">
              <a:extLst>
                <a:ext uri="{FF2B5EF4-FFF2-40B4-BE49-F238E27FC236}">
                  <a16:creationId xmlns:a16="http://schemas.microsoft.com/office/drawing/2014/main" id="{794B6895-391A-A749-8AAB-20E125F69626}"/>
                </a:ext>
              </a:extLst>
            </p:cNvPr>
            <p:cNvSpPr/>
            <p:nvPr/>
          </p:nvSpPr>
          <p:spPr>
            <a:xfrm>
              <a:off x="178378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8">
              <a:extLst>
                <a:ext uri="{FF2B5EF4-FFF2-40B4-BE49-F238E27FC236}">
                  <a16:creationId xmlns:a16="http://schemas.microsoft.com/office/drawing/2014/main" id="{C555F81A-0A26-3841-8CD2-9076EB205BD2}"/>
                </a:ext>
              </a:extLst>
            </p:cNvPr>
            <p:cNvSpPr/>
            <p:nvPr userDrawn="1"/>
          </p:nvSpPr>
          <p:spPr>
            <a:xfrm>
              <a:off x="0" y="73796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9">
              <a:extLst>
                <a:ext uri="{FF2B5EF4-FFF2-40B4-BE49-F238E27FC236}">
                  <a16:creationId xmlns:a16="http://schemas.microsoft.com/office/drawing/2014/main" id="{F6863B49-9D8A-BF4B-A9D2-4049C4BCC2EA}"/>
                </a:ext>
              </a:extLst>
            </p:cNvPr>
            <p:cNvSpPr/>
            <p:nvPr userDrawn="1"/>
          </p:nvSpPr>
          <p:spPr>
            <a:xfrm>
              <a:off x="538232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8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DC8C53-53CE-48F6-A61C-A7CA9C003B84}"/>
              </a:ext>
            </a:extLst>
          </p:cNvPr>
          <p:cNvSpPr/>
          <p:nvPr userDrawn="1"/>
        </p:nvSpPr>
        <p:spPr>
          <a:xfrm>
            <a:off x="0" y="1000125"/>
            <a:ext cx="5632674" cy="5857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70685C-A368-4708-B951-6DCF4DB7C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2674" y="1000125"/>
            <a:ext cx="6559326" cy="5857875"/>
          </a:xfrm>
          <a:custGeom>
            <a:avLst/>
            <a:gdLst>
              <a:gd name="connsiteX0" fmla="*/ 674464 w 6559326"/>
              <a:gd name="connsiteY0" fmla="*/ 0 h 5857875"/>
              <a:gd name="connsiteX1" fmla="*/ 6559326 w 6559326"/>
              <a:gd name="connsiteY1" fmla="*/ 0 h 5857875"/>
              <a:gd name="connsiteX2" fmla="*/ 6559326 w 6559326"/>
              <a:gd name="connsiteY2" fmla="*/ 5857875 h 5857875"/>
              <a:gd name="connsiteX3" fmla="*/ 675115 w 6559326"/>
              <a:gd name="connsiteY3" fmla="*/ 5857875 h 5857875"/>
              <a:gd name="connsiteX4" fmla="*/ 675115 w 6559326"/>
              <a:gd name="connsiteY4" fmla="*/ 5404275 h 5857875"/>
              <a:gd name="connsiteX5" fmla="*/ 0 w 6559326"/>
              <a:gd name="connsiteY5" fmla="*/ 5404275 h 5857875"/>
              <a:gd name="connsiteX6" fmla="*/ 0 w 6559326"/>
              <a:gd name="connsiteY6" fmla="*/ 304800 h 5857875"/>
              <a:gd name="connsiteX7" fmla="*/ 674464 w 6559326"/>
              <a:gd name="connsiteY7" fmla="*/ 30480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9326" h="5857875">
                <a:moveTo>
                  <a:pt x="674464" y="0"/>
                </a:moveTo>
                <a:lnTo>
                  <a:pt x="6559326" y="0"/>
                </a:lnTo>
                <a:lnTo>
                  <a:pt x="6559326" y="5857875"/>
                </a:lnTo>
                <a:lnTo>
                  <a:pt x="675115" y="5857875"/>
                </a:lnTo>
                <a:lnTo>
                  <a:pt x="675115" y="5404275"/>
                </a:lnTo>
                <a:lnTo>
                  <a:pt x="0" y="5404275"/>
                </a:lnTo>
                <a:lnTo>
                  <a:pt x="0" y="304800"/>
                </a:lnTo>
                <a:lnTo>
                  <a:pt x="674464" y="304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111442"/>
            <a:ext cx="4378680" cy="1712596"/>
          </a:xfrm>
        </p:spPr>
        <p:txBody>
          <a:bodyPr b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3306197"/>
            <a:ext cx="4378680" cy="2350776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1pPr>
            <a:lvl2pPr marL="355600" indent="-355600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3pPr>
            <a:lvl4pPr marL="355600" indent="-355600"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1800"/>
              </a:spcBef>
              <a:spcAft>
                <a:spcPts val="1200"/>
              </a:spcAft>
              <a:buNone/>
              <a:defRPr sz="2000" b="0" cap="all" baseline="0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2E5E52-84A2-4453-9841-FDF481C1499E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ADDBA60-4F9D-4DAF-9889-2B3A01868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3A874A6-8CA5-4085-AFA5-6EB1342C0F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1" y="5656973"/>
            <a:ext cx="1069345" cy="9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6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DC8C53-53CE-48F6-A61C-A7CA9C003B84}"/>
              </a:ext>
            </a:extLst>
          </p:cNvPr>
          <p:cNvSpPr/>
          <p:nvPr userDrawn="1"/>
        </p:nvSpPr>
        <p:spPr>
          <a:xfrm>
            <a:off x="0" y="1000125"/>
            <a:ext cx="5632674" cy="5857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70685C-A368-4708-B951-6DCF4DB7C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2674" y="1000125"/>
            <a:ext cx="6559326" cy="5857875"/>
          </a:xfrm>
          <a:custGeom>
            <a:avLst/>
            <a:gdLst>
              <a:gd name="connsiteX0" fmla="*/ 674464 w 6559326"/>
              <a:gd name="connsiteY0" fmla="*/ 0 h 5857875"/>
              <a:gd name="connsiteX1" fmla="*/ 6559326 w 6559326"/>
              <a:gd name="connsiteY1" fmla="*/ 0 h 5857875"/>
              <a:gd name="connsiteX2" fmla="*/ 6559326 w 6559326"/>
              <a:gd name="connsiteY2" fmla="*/ 5857875 h 5857875"/>
              <a:gd name="connsiteX3" fmla="*/ 675115 w 6559326"/>
              <a:gd name="connsiteY3" fmla="*/ 5857875 h 5857875"/>
              <a:gd name="connsiteX4" fmla="*/ 675115 w 6559326"/>
              <a:gd name="connsiteY4" fmla="*/ 5404275 h 5857875"/>
              <a:gd name="connsiteX5" fmla="*/ 0 w 6559326"/>
              <a:gd name="connsiteY5" fmla="*/ 5404275 h 5857875"/>
              <a:gd name="connsiteX6" fmla="*/ 0 w 6559326"/>
              <a:gd name="connsiteY6" fmla="*/ 304800 h 5857875"/>
              <a:gd name="connsiteX7" fmla="*/ 674464 w 6559326"/>
              <a:gd name="connsiteY7" fmla="*/ 30480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9326" h="5857875">
                <a:moveTo>
                  <a:pt x="674464" y="0"/>
                </a:moveTo>
                <a:lnTo>
                  <a:pt x="6559326" y="0"/>
                </a:lnTo>
                <a:lnTo>
                  <a:pt x="6559326" y="5857875"/>
                </a:lnTo>
                <a:lnTo>
                  <a:pt x="675115" y="5857875"/>
                </a:lnTo>
                <a:lnTo>
                  <a:pt x="675115" y="5404275"/>
                </a:lnTo>
                <a:lnTo>
                  <a:pt x="0" y="5404275"/>
                </a:lnTo>
                <a:lnTo>
                  <a:pt x="0" y="304800"/>
                </a:lnTo>
                <a:lnTo>
                  <a:pt x="674464" y="304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111442"/>
            <a:ext cx="4378680" cy="1712596"/>
          </a:xfrm>
        </p:spPr>
        <p:txBody>
          <a:bodyPr b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3306197"/>
            <a:ext cx="4378680" cy="313432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1pPr>
            <a:lvl2pPr marL="355600" indent="-355600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3pPr>
            <a:lvl4pPr marL="355600" indent="-355600"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1800"/>
              </a:spcBef>
              <a:spcAft>
                <a:spcPts val="1200"/>
              </a:spcAft>
              <a:buNone/>
              <a:defRPr sz="2000" b="0" cap="all" baseline="0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2E5E52-84A2-4453-9841-FDF481C1499E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ADDBA60-4F9D-4DAF-9889-2B3A01868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85FB4BC-DAEA-4C11-B5CC-E6310DC11BD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5734815"/>
            <a:ext cx="1127448" cy="1123185"/>
            <a:chOff x="3863752" y="5098876"/>
            <a:chExt cx="1030694" cy="1026797"/>
          </a:xfrm>
          <a:solidFill>
            <a:schemeClr val="accent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41C83A-C50E-46FD-A3DA-FA69FB81F089}"/>
                </a:ext>
              </a:extLst>
            </p:cNvPr>
            <p:cNvSpPr/>
            <p:nvPr/>
          </p:nvSpPr>
          <p:spPr>
            <a:xfrm>
              <a:off x="4305459" y="5978609"/>
              <a:ext cx="294513" cy="147064"/>
            </a:xfrm>
            <a:custGeom>
              <a:avLst/>
              <a:gdLst>
                <a:gd name="connsiteX0" fmla="*/ 147064 w 294513"/>
                <a:gd name="connsiteY0" fmla="*/ 0 h 147064"/>
                <a:gd name="connsiteX1" fmla="*/ 147064 w 294513"/>
                <a:gd name="connsiteY1" fmla="*/ 0 h 147064"/>
                <a:gd name="connsiteX2" fmla="*/ 0 w 294513"/>
                <a:gd name="connsiteY2" fmla="*/ 147064 h 147064"/>
                <a:gd name="connsiteX3" fmla="*/ 294513 w 294513"/>
                <a:gd name="connsiteY3" fmla="*/ 147064 h 147064"/>
                <a:gd name="connsiteX4" fmla="*/ 294513 w 294513"/>
                <a:gd name="connsiteY4" fmla="*/ 0 h 14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513" h="147064">
                  <a:moveTo>
                    <a:pt x="147064" y="0"/>
                  </a:moveTo>
                  <a:lnTo>
                    <a:pt x="147064" y="0"/>
                  </a:lnTo>
                  <a:lnTo>
                    <a:pt x="0" y="147064"/>
                  </a:lnTo>
                  <a:lnTo>
                    <a:pt x="294513" y="147064"/>
                  </a:lnTo>
                  <a:lnTo>
                    <a:pt x="294513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E33A2AE-2307-4DA7-9AFC-DC0E2066142E}"/>
                </a:ext>
              </a:extLst>
            </p:cNvPr>
            <p:cNvSpPr/>
            <p:nvPr/>
          </p:nvSpPr>
          <p:spPr>
            <a:xfrm>
              <a:off x="4012202" y="5978609"/>
              <a:ext cx="294436" cy="147064"/>
            </a:xfrm>
            <a:custGeom>
              <a:avLst/>
              <a:gdLst>
                <a:gd name="connsiteX0" fmla="*/ 147064 w 294436"/>
                <a:gd name="connsiteY0" fmla="*/ 0 h 147064"/>
                <a:gd name="connsiteX1" fmla="*/ 147064 w 294436"/>
                <a:gd name="connsiteY1" fmla="*/ 0 h 147064"/>
                <a:gd name="connsiteX2" fmla="*/ 0 w 294436"/>
                <a:gd name="connsiteY2" fmla="*/ 147064 h 147064"/>
                <a:gd name="connsiteX3" fmla="*/ 294436 w 294436"/>
                <a:gd name="connsiteY3" fmla="*/ 147064 h 147064"/>
                <a:gd name="connsiteX4" fmla="*/ 294436 w 294436"/>
                <a:gd name="connsiteY4" fmla="*/ 0 h 14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36" h="147064">
                  <a:moveTo>
                    <a:pt x="147064" y="0"/>
                  </a:moveTo>
                  <a:lnTo>
                    <a:pt x="147064" y="0"/>
                  </a:lnTo>
                  <a:lnTo>
                    <a:pt x="0" y="147064"/>
                  </a:lnTo>
                  <a:lnTo>
                    <a:pt x="294436" y="147064"/>
                  </a:lnTo>
                  <a:lnTo>
                    <a:pt x="294436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A5E054-D1C8-45D3-9F49-8FBEC330788B}"/>
                </a:ext>
              </a:extLst>
            </p:cNvPr>
            <p:cNvSpPr/>
            <p:nvPr/>
          </p:nvSpPr>
          <p:spPr>
            <a:xfrm>
              <a:off x="4012356" y="5687902"/>
              <a:ext cx="294744" cy="294821"/>
            </a:xfrm>
            <a:custGeom>
              <a:avLst/>
              <a:gdLst>
                <a:gd name="connsiteX0" fmla="*/ 294745 w 294744"/>
                <a:gd name="connsiteY0" fmla="*/ 0 h 294821"/>
                <a:gd name="connsiteX1" fmla="*/ 147372 w 294744"/>
                <a:gd name="connsiteY1" fmla="*/ 0 h 294821"/>
                <a:gd name="connsiteX2" fmla="*/ 147372 w 294744"/>
                <a:gd name="connsiteY2" fmla="*/ 0 h 294821"/>
                <a:gd name="connsiteX3" fmla="*/ 0 w 294744"/>
                <a:gd name="connsiteY3" fmla="*/ 147372 h 294821"/>
                <a:gd name="connsiteX4" fmla="*/ 147372 w 294744"/>
                <a:gd name="connsiteY4" fmla="*/ 147372 h 294821"/>
                <a:gd name="connsiteX5" fmla="*/ 147372 w 294744"/>
                <a:gd name="connsiteY5" fmla="*/ 294822 h 294821"/>
                <a:gd name="connsiteX6" fmla="*/ 294745 w 294744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744" h="294821">
                  <a:moveTo>
                    <a:pt x="294745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745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1B57658-B9FB-410E-8A71-D130B746870D}"/>
                </a:ext>
              </a:extLst>
            </p:cNvPr>
            <p:cNvSpPr/>
            <p:nvPr/>
          </p:nvSpPr>
          <p:spPr>
            <a:xfrm>
              <a:off x="4305459" y="5687902"/>
              <a:ext cx="294821" cy="294821"/>
            </a:xfrm>
            <a:custGeom>
              <a:avLst/>
              <a:gdLst>
                <a:gd name="connsiteX0" fmla="*/ 294822 w 294821"/>
                <a:gd name="connsiteY0" fmla="*/ 0 h 294821"/>
                <a:gd name="connsiteX1" fmla="*/ 147372 w 294821"/>
                <a:gd name="connsiteY1" fmla="*/ 0 h 294821"/>
                <a:gd name="connsiteX2" fmla="*/ 147372 w 294821"/>
                <a:gd name="connsiteY2" fmla="*/ 0 h 294821"/>
                <a:gd name="connsiteX3" fmla="*/ 0 w 294821"/>
                <a:gd name="connsiteY3" fmla="*/ 147372 h 294821"/>
                <a:gd name="connsiteX4" fmla="*/ 147372 w 294821"/>
                <a:gd name="connsiteY4" fmla="*/ 147372 h 294821"/>
                <a:gd name="connsiteX5" fmla="*/ 147372 w 294821"/>
                <a:gd name="connsiteY5" fmla="*/ 294822 h 294821"/>
                <a:gd name="connsiteX6" fmla="*/ 294822 w 294821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821" h="294821">
                  <a:moveTo>
                    <a:pt x="294822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822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50AFA71-A21C-428C-B50D-C6353E8468A6}"/>
                </a:ext>
              </a:extLst>
            </p:cNvPr>
            <p:cNvSpPr/>
            <p:nvPr/>
          </p:nvSpPr>
          <p:spPr>
            <a:xfrm>
              <a:off x="3863752" y="5392306"/>
              <a:ext cx="148450" cy="294744"/>
            </a:xfrm>
            <a:custGeom>
              <a:avLst/>
              <a:gdLst>
                <a:gd name="connsiteX0" fmla="*/ 1079 w 148450"/>
                <a:gd name="connsiteY0" fmla="*/ 0 h 294744"/>
                <a:gd name="connsiteX1" fmla="*/ 1079 w 148450"/>
                <a:gd name="connsiteY1" fmla="*/ 0 h 294744"/>
                <a:gd name="connsiteX2" fmla="*/ 0 w 148450"/>
                <a:gd name="connsiteY2" fmla="*/ 1079 h 294744"/>
                <a:gd name="connsiteX3" fmla="*/ 0 w 148450"/>
                <a:gd name="connsiteY3" fmla="*/ 147372 h 294744"/>
                <a:gd name="connsiteX4" fmla="*/ 1079 w 148450"/>
                <a:gd name="connsiteY4" fmla="*/ 147372 h 294744"/>
                <a:gd name="connsiteX5" fmla="*/ 1079 w 148450"/>
                <a:gd name="connsiteY5" fmla="*/ 294745 h 294744"/>
                <a:gd name="connsiteX6" fmla="*/ 148451 w 148450"/>
                <a:gd name="connsiteY6" fmla="*/ 147372 h 294744"/>
                <a:gd name="connsiteX7" fmla="*/ 148451 w 148450"/>
                <a:gd name="connsiteY7" fmla="*/ 0 h 2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50" h="294744">
                  <a:moveTo>
                    <a:pt x="1079" y="0"/>
                  </a:moveTo>
                  <a:lnTo>
                    <a:pt x="1079" y="0"/>
                  </a:lnTo>
                  <a:lnTo>
                    <a:pt x="0" y="1079"/>
                  </a:lnTo>
                  <a:lnTo>
                    <a:pt x="0" y="147372"/>
                  </a:lnTo>
                  <a:lnTo>
                    <a:pt x="1079" y="147372"/>
                  </a:lnTo>
                  <a:lnTo>
                    <a:pt x="1079" y="294745"/>
                  </a:lnTo>
                  <a:lnTo>
                    <a:pt x="148451" y="147372"/>
                  </a:lnTo>
                  <a:lnTo>
                    <a:pt x="148451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82933C1-610A-4852-B4A0-E278FCE15B02}"/>
                </a:ext>
              </a:extLst>
            </p:cNvPr>
            <p:cNvSpPr/>
            <p:nvPr/>
          </p:nvSpPr>
          <p:spPr>
            <a:xfrm>
              <a:off x="4012356" y="5393081"/>
              <a:ext cx="294744" cy="294821"/>
            </a:xfrm>
            <a:custGeom>
              <a:avLst/>
              <a:gdLst>
                <a:gd name="connsiteX0" fmla="*/ 294745 w 294744"/>
                <a:gd name="connsiteY0" fmla="*/ 0 h 294821"/>
                <a:gd name="connsiteX1" fmla="*/ 147372 w 294744"/>
                <a:gd name="connsiteY1" fmla="*/ 0 h 294821"/>
                <a:gd name="connsiteX2" fmla="*/ 147372 w 294744"/>
                <a:gd name="connsiteY2" fmla="*/ 0 h 294821"/>
                <a:gd name="connsiteX3" fmla="*/ 0 w 294744"/>
                <a:gd name="connsiteY3" fmla="*/ 147372 h 294821"/>
                <a:gd name="connsiteX4" fmla="*/ 147372 w 294744"/>
                <a:gd name="connsiteY4" fmla="*/ 147372 h 294821"/>
                <a:gd name="connsiteX5" fmla="*/ 147372 w 294744"/>
                <a:gd name="connsiteY5" fmla="*/ 294822 h 294821"/>
                <a:gd name="connsiteX6" fmla="*/ 294745 w 294744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744" h="294821">
                  <a:moveTo>
                    <a:pt x="294745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745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BA7BD6-1064-4300-841E-4B9F6039766D}"/>
                </a:ext>
              </a:extLst>
            </p:cNvPr>
            <p:cNvSpPr/>
            <p:nvPr/>
          </p:nvSpPr>
          <p:spPr>
            <a:xfrm>
              <a:off x="4012279" y="5098876"/>
              <a:ext cx="294821" cy="294744"/>
            </a:xfrm>
            <a:custGeom>
              <a:avLst/>
              <a:gdLst>
                <a:gd name="connsiteX0" fmla="*/ 294822 w 294821"/>
                <a:gd name="connsiteY0" fmla="*/ 0 h 294744"/>
                <a:gd name="connsiteX1" fmla="*/ 147372 w 294821"/>
                <a:gd name="connsiteY1" fmla="*/ 0 h 294744"/>
                <a:gd name="connsiteX2" fmla="*/ 147372 w 294821"/>
                <a:gd name="connsiteY2" fmla="*/ 0 h 294744"/>
                <a:gd name="connsiteX3" fmla="*/ 0 w 294821"/>
                <a:gd name="connsiteY3" fmla="*/ 147372 h 294744"/>
                <a:gd name="connsiteX4" fmla="*/ 147372 w 294821"/>
                <a:gd name="connsiteY4" fmla="*/ 147372 h 294744"/>
                <a:gd name="connsiteX5" fmla="*/ 147372 w 294821"/>
                <a:gd name="connsiteY5" fmla="*/ 294745 h 294744"/>
                <a:gd name="connsiteX6" fmla="*/ 294822 w 294821"/>
                <a:gd name="connsiteY6" fmla="*/ 147372 h 2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821" h="294744">
                  <a:moveTo>
                    <a:pt x="294822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745"/>
                  </a:lnTo>
                  <a:lnTo>
                    <a:pt x="294822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1FD4FC2-67B8-41E4-9FDA-E7FFEAAFCFEB}"/>
                </a:ext>
              </a:extLst>
            </p:cNvPr>
            <p:cNvSpPr/>
            <p:nvPr userDrawn="1"/>
          </p:nvSpPr>
          <p:spPr>
            <a:xfrm>
              <a:off x="4305343" y="5393081"/>
              <a:ext cx="294744" cy="294821"/>
            </a:xfrm>
            <a:custGeom>
              <a:avLst/>
              <a:gdLst>
                <a:gd name="connsiteX0" fmla="*/ 294745 w 294744"/>
                <a:gd name="connsiteY0" fmla="*/ 0 h 294821"/>
                <a:gd name="connsiteX1" fmla="*/ 147372 w 294744"/>
                <a:gd name="connsiteY1" fmla="*/ 0 h 294821"/>
                <a:gd name="connsiteX2" fmla="*/ 147372 w 294744"/>
                <a:gd name="connsiteY2" fmla="*/ 0 h 294821"/>
                <a:gd name="connsiteX3" fmla="*/ 0 w 294744"/>
                <a:gd name="connsiteY3" fmla="*/ 147372 h 294821"/>
                <a:gd name="connsiteX4" fmla="*/ 147372 w 294744"/>
                <a:gd name="connsiteY4" fmla="*/ 147372 h 294821"/>
                <a:gd name="connsiteX5" fmla="*/ 147372 w 294744"/>
                <a:gd name="connsiteY5" fmla="*/ 294822 h 294821"/>
                <a:gd name="connsiteX6" fmla="*/ 294745 w 294744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744" h="294821">
                  <a:moveTo>
                    <a:pt x="294745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745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7810A06-8933-4CE7-9C90-EBFCFB72F8BA}"/>
                </a:ext>
              </a:extLst>
            </p:cNvPr>
            <p:cNvSpPr/>
            <p:nvPr userDrawn="1"/>
          </p:nvSpPr>
          <p:spPr>
            <a:xfrm>
              <a:off x="3863752" y="5687940"/>
              <a:ext cx="148450" cy="294744"/>
            </a:xfrm>
            <a:custGeom>
              <a:avLst/>
              <a:gdLst>
                <a:gd name="connsiteX0" fmla="*/ 1079 w 148450"/>
                <a:gd name="connsiteY0" fmla="*/ 0 h 294744"/>
                <a:gd name="connsiteX1" fmla="*/ 1079 w 148450"/>
                <a:gd name="connsiteY1" fmla="*/ 0 h 294744"/>
                <a:gd name="connsiteX2" fmla="*/ 0 w 148450"/>
                <a:gd name="connsiteY2" fmla="*/ 1079 h 294744"/>
                <a:gd name="connsiteX3" fmla="*/ 0 w 148450"/>
                <a:gd name="connsiteY3" fmla="*/ 147372 h 294744"/>
                <a:gd name="connsiteX4" fmla="*/ 1079 w 148450"/>
                <a:gd name="connsiteY4" fmla="*/ 147372 h 294744"/>
                <a:gd name="connsiteX5" fmla="*/ 1079 w 148450"/>
                <a:gd name="connsiteY5" fmla="*/ 294745 h 294744"/>
                <a:gd name="connsiteX6" fmla="*/ 148451 w 148450"/>
                <a:gd name="connsiteY6" fmla="*/ 147372 h 294744"/>
                <a:gd name="connsiteX7" fmla="*/ 148451 w 148450"/>
                <a:gd name="connsiteY7" fmla="*/ 0 h 2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50" h="294744">
                  <a:moveTo>
                    <a:pt x="1079" y="0"/>
                  </a:moveTo>
                  <a:lnTo>
                    <a:pt x="1079" y="0"/>
                  </a:lnTo>
                  <a:lnTo>
                    <a:pt x="0" y="1079"/>
                  </a:lnTo>
                  <a:lnTo>
                    <a:pt x="0" y="147372"/>
                  </a:lnTo>
                  <a:lnTo>
                    <a:pt x="1079" y="147372"/>
                  </a:lnTo>
                  <a:lnTo>
                    <a:pt x="1079" y="294745"/>
                  </a:lnTo>
                  <a:lnTo>
                    <a:pt x="148451" y="147372"/>
                  </a:lnTo>
                  <a:lnTo>
                    <a:pt x="148451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E553A98-87BA-4691-BA1C-89E7EA5C2EB3}"/>
                </a:ext>
              </a:extLst>
            </p:cNvPr>
            <p:cNvSpPr/>
            <p:nvPr userDrawn="1"/>
          </p:nvSpPr>
          <p:spPr>
            <a:xfrm>
              <a:off x="3863752" y="5978609"/>
              <a:ext cx="148450" cy="147064"/>
            </a:xfrm>
            <a:custGeom>
              <a:avLst/>
              <a:gdLst>
                <a:gd name="connsiteX0" fmla="*/ 1079 w 148450"/>
                <a:gd name="connsiteY0" fmla="*/ 0 h 147064"/>
                <a:gd name="connsiteX1" fmla="*/ 148450 w 148450"/>
                <a:gd name="connsiteY1" fmla="*/ 0 h 147064"/>
                <a:gd name="connsiteX2" fmla="*/ 148450 w 148450"/>
                <a:gd name="connsiteY2" fmla="*/ 147064 h 147064"/>
                <a:gd name="connsiteX3" fmla="*/ 0 w 148450"/>
                <a:gd name="connsiteY3" fmla="*/ 147064 h 147064"/>
                <a:gd name="connsiteX4" fmla="*/ 0 w 148450"/>
                <a:gd name="connsiteY4" fmla="*/ 1079 h 14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450" h="147064">
                  <a:moveTo>
                    <a:pt x="1079" y="0"/>
                  </a:moveTo>
                  <a:lnTo>
                    <a:pt x="148450" y="0"/>
                  </a:lnTo>
                  <a:lnTo>
                    <a:pt x="148450" y="147064"/>
                  </a:lnTo>
                  <a:lnTo>
                    <a:pt x="0" y="147064"/>
                  </a:lnTo>
                  <a:lnTo>
                    <a:pt x="0" y="1079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49F730-BE48-4903-9630-3FBBDC999C26}"/>
                </a:ext>
              </a:extLst>
            </p:cNvPr>
            <p:cNvSpPr/>
            <p:nvPr userDrawn="1"/>
          </p:nvSpPr>
          <p:spPr>
            <a:xfrm>
              <a:off x="4599625" y="5687902"/>
              <a:ext cx="294821" cy="294821"/>
            </a:xfrm>
            <a:custGeom>
              <a:avLst/>
              <a:gdLst>
                <a:gd name="connsiteX0" fmla="*/ 294822 w 294821"/>
                <a:gd name="connsiteY0" fmla="*/ 0 h 294821"/>
                <a:gd name="connsiteX1" fmla="*/ 147372 w 294821"/>
                <a:gd name="connsiteY1" fmla="*/ 0 h 294821"/>
                <a:gd name="connsiteX2" fmla="*/ 147372 w 294821"/>
                <a:gd name="connsiteY2" fmla="*/ 0 h 294821"/>
                <a:gd name="connsiteX3" fmla="*/ 0 w 294821"/>
                <a:gd name="connsiteY3" fmla="*/ 147372 h 294821"/>
                <a:gd name="connsiteX4" fmla="*/ 147372 w 294821"/>
                <a:gd name="connsiteY4" fmla="*/ 147372 h 294821"/>
                <a:gd name="connsiteX5" fmla="*/ 147372 w 294821"/>
                <a:gd name="connsiteY5" fmla="*/ 294822 h 294821"/>
                <a:gd name="connsiteX6" fmla="*/ 294822 w 294821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821" h="294821">
                  <a:moveTo>
                    <a:pt x="294822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822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057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1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044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099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2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58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6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656" r:id="rId20"/>
    <p:sldLayoutId id="2147483662" r:id="rId21"/>
    <p:sldLayoutId id="2147483657" r:id="rId22"/>
    <p:sldLayoutId id="2147483651" r:id="rId23"/>
    <p:sldLayoutId id="2147483669" r:id="rId24"/>
    <p:sldLayoutId id="2147483670" r:id="rId25"/>
    <p:sldLayoutId id="2147483650" r:id="rId26"/>
    <p:sldLayoutId id="2147483660" r:id="rId27"/>
    <p:sldLayoutId id="2147483652" r:id="rId28"/>
    <p:sldLayoutId id="2147483661" r:id="rId29"/>
    <p:sldLayoutId id="2147483653" r:id="rId30"/>
    <p:sldLayoutId id="2147483654" r:id="rId31"/>
    <p:sldLayoutId id="2147483659" r:id="rId32"/>
    <p:sldLayoutId id="2147483658" r:id="rId33"/>
    <p:sldLayoutId id="2147483666" r:id="rId34"/>
    <p:sldLayoutId id="2147483667" r:id="rId35"/>
    <p:sldLayoutId id="2147483668" r:id="rId3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9DBA42-786D-4B8E-9F25-2B172A67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0412A-EB9E-456B-A243-A4600992B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FBAA6-59D7-4910-9289-400A72D26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7205-0D8E-46CF-A34C-23F47A4F24DF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E871A-DD76-4E5F-81E4-66E7BF34A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4F133-28A2-4F40-941B-7E200968F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079E-2BC8-44ED-8379-DE36A2A69A58}" type="slidenum">
              <a:rPr lang="en-US" smtClean="0"/>
              <a:t>‹#›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525FA8-03E8-4D25-9993-51D34049B17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59698" y="-477287"/>
            <a:ext cx="1532301" cy="383075"/>
            <a:chOff x="10659698" y="-477287"/>
            <a:chExt cx="1532301" cy="38307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F33BEA-D726-4787-BB9E-35D88981CDDC}"/>
                </a:ext>
              </a:extLst>
            </p:cNvPr>
            <p:cNvSpPr/>
            <p:nvPr/>
          </p:nvSpPr>
          <p:spPr>
            <a:xfrm>
              <a:off x="10659698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88D6B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BA13802-BB4A-4E76-8511-5D5FAA834B47}"/>
                </a:ext>
              </a:extLst>
            </p:cNvPr>
            <p:cNvSpPr/>
            <p:nvPr/>
          </p:nvSpPr>
          <p:spPr>
            <a:xfrm>
              <a:off x="10851235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99C2E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8849C2-EC61-4D44-A2F9-D720A6CAB8BA}"/>
                </a:ext>
              </a:extLst>
            </p:cNvPr>
            <p:cNvSpPr/>
            <p:nvPr/>
          </p:nvSpPr>
          <p:spPr>
            <a:xfrm>
              <a:off x="11042773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DB2866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F4AC05-3443-41EF-82FF-0CB8865708E0}"/>
                </a:ext>
              </a:extLst>
            </p:cNvPr>
            <p:cNvSpPr/>
            <p:nvPr/>
          </p:nvSpPr>
          <p:spPr>
            <a:xfrm>
              <a:off x="11234311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903895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B0BA6C-7CA0-4204-9C39-9E4139AF6876}"/>
                </a:ext>
              </a:extLst>
            </p:cNvPr>
            <p:cNvSpPr/>
            <p:nvPr/>
          </p:nvSpPr>
          <p:spPr>
            <a:xfrm>
              <a:off x="11425849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26A37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98BB34-5E45-4107-B8AD-248177B0E258}"/>
                </a:ext>
              </a:extLst>
            </p:cNvPr>
            <p:cNvSpPr/>
            <p:nvPr/>
          </p:nvSpPr>
          <p:spPr>
            <a:xfrm>
              <a:off x="11617386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1E75BB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A5AC5F-8A9B-4CD8-93F8-ACA3562BA810}"/>
                </a:ext>
              </a:extLst>
            </p:cNvPr>
            <p:cNvSpPr/>
            <p:nvPr/>
          </p:nvSpPr>
          <p:spPr>
            <a:xfrm>
              <a:off x="11808924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00AEE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9EBCD35-FCAC-4A49-9C45-9DFCDEC1137E}"/>
                </a:ext>
              </a:extLst>
            </p:cNvPr>
            <p:cNvSpPr/>
            <p:nvPr/>
          </p:nvSpPr>
          <p:spPr>
            <a:xfrm>
              <a:off x="12000462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8DC63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7D13B2A-A248-435E-A8BC-2A5B33110733}"/>
                </a:ext>
              </a:extLst>
            </p:cNvPr>
            <p:cNvSpPr/>
            <p:nvPr/>
          </p:nvSpPr>
          <p:spPr>
            <a:xfrm>
              <a:off x="10659698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BBE2DD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9166F15-EE65-4B2C-9C23-6DDAFC739196}"/>
                </a:ext>
              </a:extLst>
            </p:cNvPr>
            <p:cNvSpPr/>
            <p:nvPr/>
          </p:nvSpPr>
          <p:spPr>
            <a:xfrm>
              <a:off x="10851235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BCB8C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DD8593A-6009-44F2-8E2A-6813FF9EF96A}"/>
                </a:ext>
              </a:extLst>
            </p:cNvPr>
            <p:cNvSpPr/>
            <p:nvPr/>
          </p:nvSpPr>
          <p:spPr>
            <a:xfrm>
              <a:off x="11042773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E8959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B611D0-8A23-4627-A77B-C4433F99B700}"/>
                </a:ext>
              </a:extLst>
            </p:cNvPr>
            <p:cNvSpPr/>
            <p:nvPr/>
          </p:nvSpPr>
          <p:spPr>
            <a:xfrm>
              <a:off x="11234311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BE8EB9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4A5572-B546-4D50-95FD-C321A4D54FDA}"/>
                </a:ext>
              </a:extLst>
            </p:cNvPr>
            <p:cNvSpPr/>
            <p:nvPr/>
          </p:nvSpPr>
          <p:spPr>
            <a:xfrm>
              <a:off x="11425849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6AB83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61C03BB-E5CA-4ABC-AACB-F9487C5E9039}"/>
                </a:ext>
              </a:extLst>
            </p:cNvPr>
            <p:cNvSpPr/>
            <p:nvPr/>
          </p:nvSpPr>
          <p:spPr>
            <a:xfrm>
              <a:off x="11617386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8FA7D4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0F194B5-6DBA-406F-A777-7EDB54402E9F}"/>
                </a:ext>
              </a:extLst>
            </p:cNvPr>
            <p:cNvSpPr/>
            <p:nvPr/>
          </p:nvSpPr>
          <p:spPr>
            <a:xfrm>
              <a:off x="11808924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9CC4E8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F109BB0-CEA8-4E08-8CC8-DACAF89A03A2}"/>
                </a:ext>
              </a:extLst>
            </p:cNvPr>
            <p:cNvSpPr/>
            <p:nvPr/>
          </p:nvSpPr>
          <p:spPr>
            <a:xfrm>
              <a:off x="12000462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C7DC98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029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80">
          <p15:clr>
            <a:srgbClr val="F26B43"/>
          </p15:clr>
        </p15:guide>
        <p15:guide id="2">
          <p15:clr>
            <a:srgbClr val="F26B43"/>
          </p15:clr>
        </p15:guide>
        <p15:guide id="3" orient="horz" pos="4320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6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w-to-participate/how-to-participate/1" TargetMode="External"/><Relationship Id="rId2" Type="http://schemas.openxmlformats.org/officeDocument/2006/relationships/hyperlink" Target="https://webgate.ec.europa.eu/funding-tenders-opportunities/display/OM/Online+Manual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eacea.ec.europa.eu/grants/how-get-grant_en" TargetMode="External"/><Relationship Id="rId4" Type="http://schemas.openxmlformats.org/officeDocument/2006/relationships/hyperlink" Target="https://ec.europa.eu/info/funding-tenders/opportunities/portal/screen/support/suppor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ec.europa.eu/info/funding-tenders/opportunities/portal/screen/how-to-participate/how-to-participate/1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funding-tenders/opportunities/portal/screen/home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71304" y="152400"/>
            <a:ext cx="5372594" cy="370204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IE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Anja MANTHEY</a:t>
            </a:r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and Culture Executive Agency (EACEA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" b="4104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6382736" y="4779459"/>
            <a:ext cx="5145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Online Info-Session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June, 2021, 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14:00 – 17:00, Brussels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</a:t>
            </a:r>
            <a:b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24B9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TeacherAcademies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24B9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1304" y="4718047"/>
            <a:ext cx="4940709" cy="104615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0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982007" y="257149"/>
            <a:ext cx="9784059" cy="938455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Where to find </a:t>
            </a:r>
            <a:r>
              <a:rPr lang="en-GB" b="1" dirty="0">
                <a:solidFill>
                  <a:schemeClr val="tx2"/>
                </a:solidFill>
              </a:rPr>
              <a:t>E+ Teacher </a:t>
            </a:r>
            <a:r>
              <a:rPr lang="en-GB" b="1" dirty="0" smtClean="0">
                <a:solidFill>
                  <a:schemeClr val="tx2"/>
                </a:solidFill>
              </a:rPr>
              <a:t>Academies </a:t>
            </a:r>
            <a:r>
              <a:rPr lang="en-GB" dirty="0" smtClean="0">
                <a:solidFill>
                  <a:schemeClr val="tx2"/>
                </a:solidFill>
              </a:rPr>
              <a:t>call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982007" y="1828697"/>
            <a:ext cx="8117369" cy="1257675"/>
          </a:xfrm>
          <a:custGeom>
            <a:avLst/>
            <a:gdLst>
              <a:gd name="connsiteX0" fmla="*/ 0 w 8117369"/>
              <a:gd name="connsiteY0" fmla="*/ 125768 h 1257675"/>
              <a:gd name="connsiteX1" fmla="*/ 125768 w 8117369"/>
              <a:gd name="connsiteY1" fmla="*/ 0 h 1257675"/>
              <a:gd name="connsiteX2" fmla="*/ 7991602 w 8117369"/>
              <a:gd name="connsiteY2" fmla="*/ 0 h 1257675"/>
              <a:gd name="connsiteX3" fmla="*/ 8117370 w 8117369"/>
              <a:gd name="connsiteY3" fmla="*/ 125768 h 1257675"/>
              <a:gd name="connsiteX4" fmla="*/ 8117369 w 8117369"/>
              <a:gd name="connsiteY4" fmla="*/ 1131908 h 1257675"/>
              <a:gd name="connsiteX5" fmla="*/ 7991601 w 8117369"/>
              <a:gd name="connsiteY5" fmla="*/ 1257676 h 1257675"/>
              <a:gd name="connsiteX6" fmla="*/ 125768 w 8117369"/>
              <a:gd name="connsiteY6" fmla="*/ 1257675 h 1257675"/>
              <a:gd name="connsiteX7" fmla="*/ 0 w 8117369"/>
              <a:gd name="connsiteY7" fmla="*/ 1131907 h 1257675"/>
              <a:gd name="connsiteX8" fmla="*/ 0 w 8117369"/>
              <a:gd name="connsiteY8" fmla="*/ 125768 h 125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17369" h="1257675">
                <a:moveTo>
                  <a:pt x="0" y="125768"/>
                </a:moveTo>
                <a:cubicBezTo>
                  <a:pt x="0" y="56308"/>
                  <a:pt x="56308" y="0"/>
                  <a:pt x="125768" y="0"/>
                </a:cubicBezTo>
                <a:lnTo>
                  <a:pt x="7991602" y="0"/>
                </a:lnTo>
                <a:cubicBezTo>
                  <a:pt x="8061062" y="0"/>
                  <a:pt x="8117370" y="56308"/>
                  <a:pt x="8117370" y="125768"/>
                </a:cubicBezTo>
                <a:cubicBezTo>
                  <a:pt x="8117370" y="461148"/>
                  <a:pt x="8117369" y="796528"/>
                  <a:pt x="8117369" y="1131908"/>
                </a:cubicBezTo>
                <a:cubicBezTo>
                  <a:pt x="8117369" y="1201368"/>
                  <a:pt x="8061061" y="1257676"/>
                  <a:pt x="7991601" y="1257676"/>
                </a:cubicBezTo>
                <a:lnTo>
                  <a:pt x="125768" y="1257675"/>
                </a:lnTo>
                <a:cubicBezTo>
                  <a:pt x="56308" y="1257675"/>
                  <a:pt x="0" y="1201367"/>
                  <a:pt x="0" y="1131907"/>
                </a:cubicBezTo>
                <a:lnTo>
                  <a:pt x="0" y="125768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6" tIns="120656" rIns="1404113" bIns="120656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EU </a:t>
            </a:r>
            <a:r>
              <a:rPr lang="en-US" sz="2200" kern="1200" dirty="0" err="1" smtClean="0"/>
              <a:t>Programmes</a:t>
            </a:r>
            <a:endParaRPr lang="en-US" sz="22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1698245" y="3295984"/>
            <a:ext cx="8117369" cy="1257675"/>
          </a:xfrm>
          <a:custGeom>
            <a:avLst/>
            <a:gdLst>
              <a:gd name="connsiteX0" fmla="*/ 0 w 8117369"/>
              <a:gd name="connsiteY0" fmla="*/ 125768 h 1257675"/>
              <a:gd name="connsiteX1" fmla="*/ 125768 w 8117369"/>
              <a:gd name="connsiteY1" fmla="*/ 0 h 1257675"/>
              <a:gd name="connsiteX2" fmla="*/ 7991602 w 8117369"/>
              <a:gd name="connsiteY2" fmla="*/ 0 h 1257675"/>
              <a:gd name="connsiteX3" fmla="*/ 8117370 w 8117369"/>
              <a:gd name="connsiteY3" fmla="*/ 125768 h 1257675"/>
              <a:gd name="connsiteX4" fmla="*/ 8117369 w 8117369"/>
              <a:gd name="connsiteY4" fmla="*/ 1131908 h 1257675"/>
              <a:gd name="connsiteX5" fmla="*/ 7991601 w 8117369"/>
              <a:gd name="connsiteY5" fmla="*/ 1257676 h 1257675"/>
              <a:gd name="connsiteX6" fmla="*/ 125768 w 8117369"/>
              <a:gd name="connsiteY6" fmla="*/ 1257675 h 1257675"/>
              <a:gd name="connsiteX7" fmla="*/ 0 w 8117369"/>
              <a:gd name="connsiteY7" fmla="*/ 1131907 h 1257675"/>
              <a:gd name="connsiteX8" fmla="*/ 0 w 8117369"/>
              <a:gd name="connsiteY8" fmla="*/ 125768 h 125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17369" h="1257675">
                <a:moveTo>
                  <a:pt x="0" y="125768"/>
                </a:moveTo>
                <a:cubicBezTo>
                  <a:pt x="0" y="56308"/>
                  <a:pt x="56308" y="0"/>
                  <a:pt x="125768" y="0"/>
                </a:cubicBezTo>
                <a:lnTo>
                  <a:pt x="7991602" y="0"/>
                </a:lnTo>
                <a:cubicBezTo>
                  <a:pt x="8061062" y="0"/>
                  <a:pt x="8117370" y="56308"/>
                  <a:pt x="8117370" y="125768"/>
                </a:cubicBezTo>
                <a:cubicBezTo>
                  <a:pt x="8117370" y="461148"/>
                  <a:pt x="8117369" y="796528"/>
                  <a:pt x="8117369" y="1131908"/>
                </a:cubicBezTo>
                <a:cubicBezTo>
                  <a:pt x="8117369" y="1201368"/>
                  <a:pt x="8061061" y="1257676"/>
                  <a:pt x="7991601" y="1257676"/>
                </a:cubicBezTo>
                <a:lnTo>
                  <a:pt x="125768" y="1257675"/>
                </a:lnTo>
                <a:cubicBezTo>
                  <a:pt x="56308" y="1257675"/>
                  <a:pt x="0" y="1201367"/>
                  <a:pt x="0" y="1131907"/>
                </a:cubicBezTo>
                <a:lnTo>
                  <a:pt x="0" y="125768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6" tIns="120656" rIns="1654383" bIns="120656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Erasmus+ Programme (ERASMUS+)</a:t>
            </a:r>
            <a:endParaRPr lang="en-US" sz="22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2414484" y="4763272"/>
            <a:ext cx="8117369" cy="1257675"/>
          </a:xfrm>
          <a:custGeom>
            <a:avLst/>
            <a:gdLst>
              <a:gd name="connsiteX0" fmla="*/ 0 w 8117369"/>
              <a:gd name="connsiteY0" fmla="*/ 125768 h 1257675"/>
              <a:gd name="connsiteX1" fmla="*/ 125768 w 8117369"/>
              <a:gd name="connsiteY1" fmla="*/ 0 h 1257675"/>
              <a:gd name="connsiteX2" fmla="*/ 7991602 w 8117369"/>
              <a:gd name="connsiteY2" fmla="*/ 0 h 1257675"/>
              <a:gd name="connsiteX3" fmla="*/ 8117370 w 8117369"/>
              <a:gd name="connsiteY3" fmla="*/ 125768 h 1257675"/>
              <a:gd name="connsiteX4" fmla="*/ 8117369 w 8117369"/>
              <a:gd name="connsiteY4" fmla="*/ 1131908 h 1257675"/>
              <a:gd name="connsiteX5" fmla="*/ 7991601 w 8117369"/>
              <a:gd name="connsiteY5" fmla="*/ 1257676 h 1257675"/>
              <a:gd name="connsiteX6" fmla="*/ 125768 w 8117369"/>
              <a:gd name="connsiteY6" fmla="*/ 1257675 h 1257675"/>
              <a:gd name="connsiteX7" fmla="*/ 0 w 8117369"/>
              <a:gd name="connsiteY7" fmla="*/ 1131907 h 1257675"/>
              <a:gd name="connsiteX8" fmla="*/ 0 w 8117369"/>
              <a:gd name="connsiteY8" fmla="*/ 125768 h 125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17369" h="1257675">
                <a:moveTo>
                  <a:pt x="0" y="125768"/>
                </a:moveTo>
                <a:cubicBezTo>
                  <a:pt x="0" y="56308"/>
                  <a:pt x="56308" y="0"/>
                  <a:pt x="125768" y="0"/>
                </a:cubicBezTo>
                <a:lnTo>
                  <a:pt x="7991602" y="0"/>
                </a:lnTo>
                <a:cubicBezTo>
                  <a:pt x="8061062" y="0"/>
                  <a:pt x="8117370" y="56308"/>
                  <a:pt x="8117370" y="125768"/>
                </a:cubicBezTo>
                <a:cubicBezTo>
                  <a:pt x="8117370" y="461148"/>
                  <a:pt x="8117369" y="796528"/>
                  <a:pt x="8117369" y="1131908"/>
                </a:cubicBezTo>
                <a:cubicBezTo>
                  <a:pt x="8117369" y="1201368"/>
                  <a:pt x="8061061" y="1257676"/>
                  <a:pt x="7991601" y="1257676"/>
                </a:cubicBezTo>
                <a:lnTo>
                  <a:pt x="125768" y="1257675"/>
                </a:lnTo>
                <a:cubicBezTo>
                  <a:pt x="56308" y="1257675"/>
                  <a:pt x="0" y="1201367"/>
                  <a:pt x="0" y="1131907"/>
                </a:cubicBezTo>
                <a:lnTo>
                  <a:pt x="0" y="125768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6" tIns="120656" rIns="1654383" bIns="120656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Find the call: </a:t>
            </a:r>
          </a:p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kern="1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Partnership for Excellence – Erasmus+ Teacher Academies </a:t>
            </a:r>
            <a:endParaRPr lang="en-US" sz="2200" b="1" kern="1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281888" y="2782434"/>
            <a:ext cx="817488" cy="817488"/>
          </a:xfrm>
          <a:custGeom>
            <a:avLst/>
            <a:gdLst>
              <a:gd name="connsiteX0" fmla="*/ 0 w 817488"/>
              <a:gd name="connsiteY0" fmla="*/ 449618 h 817488"/>
              <a:gd name="connsiteX1" fmla="*/ 183935 w 817488"/>
              <a:gd name="connsiteY1" fmla="*/ 449618 h 817488"/>
              <a:gd name="connsiteX2" fmla="*/ 183935 w 817488"/>
              <a:gd name="connsiteY2" fmla="*/ 0 h 817488"/>
              <a:gd name="connsiteX3" fmla="*/ 633553 w 817488"/>
              <a:gd name="connsiteY3" fmla="*/ 0 h 817488"/>
              <a:gd name="connsiteX4" fmla="*/ 633553 w 817488"/>
              <a:gd name="connsiteY4" fmla="*/ 449618 h 817488"/>
              <a:gd name="connsiteX5" fmla="*/ 817488 w 817488"/>
              <a:gd name="connsiteY5" fmla="*/ 449618 h 817488"/>
              <a:gd name="connsiteX6" fmla="*/ 408744 w 817488"/>
              <a:gd name="connsiteY6" fmla="*/ 817488 h 817488"/>
              <a:gd name="connsiteX7" fmla="*/ 0 w 817488"/>
              <a:gd name="connsiteY7" fmla="*/ 449618 h 81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488" h="817488">
                <a:moveTo>
                  <a:pt x="0" y="449618"/>
                </a:moveTo>
                <a:lnTo>
                  <a:pt x="183935" y="449618"/>
                </a:lnTo>
                <a:lnTo>
                  <a:pt x="183935" y="0"/>
                </a:lnTo>
                <a:lnTo>
                  <a:pt x="633553" y="0"/>
                </a:lnTo>
                <a:lnTo>
                  <a:pt x="633553" y="449618"/>
                </a:lnTo>
                <a:lnTo>
                  <a:pt x="817488" y="449618"/>
                </a:lnTo>
                <a:lnTo>
                  <a:pt x="408744" y="817488"/>
                </a:lnTo>
                <a:lnTo>
                  <a:pt x="0" y="449618"/>
                </a:ln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655" tIns="45720" rIns="229655" bIns="24804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15" name="Freeform 14"/>
          <p:cNvSpPr/>
          <p:nvPr/>
        </p:nvSpPr>
        <p:spPr>
          <a:xfrm>
            <a:off x="8998126" y="4241337"/>
            <a:ext cx="817488" cy="817488"/>
          </a:xfrm>
          <a:custGeom>
            <a:avLst/>
            <a:gdLst>
              <a:gd name="connsiteX0" fmla="*/ 0 w 817488"/>
              <a:gd name="connsiteY0" fmla="*/ 449618 h 817488"/>
              <a:gd name="connsiteX1" fmla="*/ 183935 w 817488"/>
              <a:gd name="connsiteY1" fmla="*/ 449618 h 817488"/>
              <a:gd name="connsiteX2" fmla="*/ 183935 w 817488"/>
              <a:gd name="connsiteY2" fmla="*/ 0 h 817488"/>
              <a:gd name="connsiteX3" fmla="*/ 633553 w 817488"/>
              <a:gd name="connsiteY3" fmla="*/ 0 h 817488"/>
              <a:gd name="connsiteX4" fmla="*/ 633553 w 817488"/>
              <a:gd name="connsiteY4" fmla="*/ 449618 h 817488"/>
              <a:gd name="connsiteX5" fmla="*/ 817488 w 817488"/>
              <a:gd name="connsiteY5" fmla="*/ 449618 h 817488"/>
              <a:gd name="connsiteX6" fmla="*/ 408744 w 817488"/>
              <a:gd name="connsiteY6" fmla="*/ 817488 h 817488"/>
              <a:gd name="connsiteX7" fmla="*/ 0 w 817488"/>
              <a:gd name="connsiteY7" fmla="*/ 449618 h 81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488" h="817488">
                <a:moveTo>
                  <a:pt x="0" y="449618"/>
                </a:moveTo>
                <a:lnTo>
                  <a:pt x="183935" y="449618"/>
                </a:lnTo>
                <a:lnTo>
                  <a:pt x="183935" y="0"/>
                </a:lnTo>
                <a:lnTo>
                  <a:pt x="633553" y="0"/>
                </a:lnTo>
                <a:lnTo>
                  <a:pt x="633553" y="449618"/>
                </a:lnTo>
                <a:lnTo>
                  <a:pt x="817488" y="449618"/>
                </a:lnTo>
                <a:lnTo>
                  <a:pt x="408744" y="817488"/>
                </a:lnTo>
                <a:lnTo>
                  <a:pt x="0" y="449618"/>
                </a:ln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9655" tIns="45720" rIns="229655" bIns="24804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325" y="2486942"/>
            <a:ext cx="1647473" cy="1248891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062" y="4075529"/>
            <a:ext cx="1499662" cy="1156228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3142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982007" y="257149"/>
            <a:ext cx="9784059" cy="938455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Where to find </a:t>
            </a:r>
            <a:r>
              <a:rPr lang="en-GB" b="1" dirty="0">
                <a:solidFill>
                  <a:schemeClr val="tx2"/>
                </a:solidFill>
              </a:rPr>
              <a:t>E+ Teacher </a:t>
            </a:r>
            <a:r>
              <a:rPr lang="en-GB" b="1" dirty="0" smtClean="0">
                <a:solidFill>
                  <a:schemeClr val="tx2"/>
                </a:solidFill>
              </a:rPr>
              <a:t>Academies </a:t>
            </a:r>
            <a:r>
              <a:rPr lang="en-GB" dirty="0" smtClean="0">
                <a:solidFill>
                  <a:schemeClr val="tx2"/>
                </a:solidFill>
              </a:rPr>
              <a:t>call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677" y="1798894"/>
            <a:ext cx="4802931" cy="1198748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0752680" y="2317246"/>
            <a:ext cx="964888" cy="888942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lg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9" name="Right Arrow Callout 18"/>
          <p:cNvSpPr/>
          <p:nvPr/>
        </p:nvSpPr>
        <p:spPr>
          <a:xfrm>
            <a:off x="581483" y="1365613"/>
            <a:ext cx="6041985" cy="2697102"/>
          </a:xfrm>
          <a:prstGeom prst="rightArrow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Find the call </a:t>
            </a:r>
            <a:r>
              <a:rPr lang="en-US" sz="2000" b="1" dirty="0">
                <a:solidFill>
                  <a:srgbClr val="0070C0"/>
                </a:solidFill>
              </a:rPr>
              <a:t>Partnership for </a:t>
            </a:r>
            <a:r>
              <a:rPr lang="en-US" sz="2000" b="1" dirty="0" smtClean="0">
                <a:solidFill>
                  <a:srgbClr val="0070C0"/>
                </a:solidFill>
              </a:rPr>
              <a:t>Excellence – Erasmus+ Teacher Academies 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under Erasmus+ Programme (EARSMUS+).</a:t>
            </a:r>
          </a:p>
        </p:txBody>
      </p:sp>
      <p:sp>
        <p:nvSpPr>
          <p:cNvPr id="20" name="Right Arrow Callout 19"/>
          <p:cNvSpPr/>
          <p:nvPr/>
        </p:nvSpPr>
        <p:spPr>
          <a:xfrm>
            <a:off x="2537605" y="4361124"/>
            <a:ext cx="3110841" cy="1628775"/>
          </a:xfrm>
          <a:prstGeom prst="rightArrow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CLICK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the call link!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270" y="4382039"/>
            <a:ext cx="5048250" cy="1628775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6581690" y="4339900"/>
            <a:ext cx="4245580" cy="612417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lg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65314" y="1973634"/>
            <a:ext cx="3871862" cy="1024008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lg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8001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0"/>
            <a:ext cx="6331352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ontent Placeholder 1"/>
          <p:cNvSpPr>
            <a:spLocks noGrp="1"/>
          </p:cNvSpPr>
          <p:nvPr>
            <p:ph sz="half" idx="1"/>
          </p:nvPr>
        </p:nvSpPr>
        <p:spPr>
          <a:xfrm>
            <a:off x="1167119" y="1759247"/>
            <a:ext cx="5076663" cy="3718241"/>
          </a:xfrm>
        </p:spPr>
        <p:txBody>
          <a:bodyPr/>
          <a:lstStyle/>
          <a:p>
            <a:pPr marL="0" indent="0">
              <a:buNone/>
            </a:pPr>
            <a:endParaRPr lang="fr-BE" sz="2000" dirty="0"/>
          </a:p>
          <a:p>
            <a:pPr marL="457200" indent="-457200">
              <a:buAutoNum type="arabicPeriod"/>
            </a:pPr>
            <a:endParaRPr lang="en-US" dirty="0" smtClean="0"/>
          </a:p>
        </p:txBody>
      </p:sp>
      <p:sp>
        <p:nvSpPr>
          <p:cNvPr id="6" name="Content Placeholder 1"/>
          <p:cNvSpPr>
            <a:spLocks noGrp="1"/>
          </p:cNvSpPr>
          <p:nvPr>
            <p:ph sz="half" idx="2"/>
          </p:nvPr>
        </p:nvSpPr>
        <p:spPr>
          <a:xfrm>
            <a:off x="213265" y="1065832"/>
            <a:ext cx="5705475" cy="277495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GB" sz="2000" dirty="0" smtClean="0"/>
              <a:t>The applicant coordinator needs to enter all participating organisations’ PICs into the </a:t>
            </a:r>
            <a:r>
              <a:rPr lang="en-GB" sz="2000" b="1" dirty="0" smtClean="0"/>
              <a:t>application form Part A</a:t>
            </a:r>
            <a:r>
              <a:rPr lang="en-GB" sz="2000" dirty="0" smtClean="0"/>
              <a:t>: </a:t>
            </a:r>
          </a:p>
          <a:p>
            <a:pPr marL="450850" indent="-450850" algn="just">
              <a:buFont typeface="Wingdings" panose="05000000000000000000" pitchFamily="2" charset="2"/>
              <a:buChar char="q"/>
            </a:pPr>
            <a:r>
              <a:rPr lang="en-GB" sz="2000" dirty="0" smtClean="0"/>
              <a:t>of the applicant coordinator.</a:t>
            </a:r>
          </a:p>
          <a:p>
            <a:pPr marL="450850" indent="-450850" algn="just">
              <a:buFont typeface="Wingdings" panose="05000000000000000000" pitchFamily="2" charset="2"/>
              <a:buChar char="q"/>
            </a:pPr>
            <a:r>
              <a:rPr lang="en-GB" sz="2000" dirty="0" smtClean="0"/>
              <a:t>of the full partners, and </a:t>
            </a:r>
          </a:p>
          <a:p>
            <a:pPr marL="450850" indent="-450850" algn="just">
              <a:buFont typeface="Wingdings" panose="05000000000000000000" pitchFamily="2" charset="2"/>
              <a:buChar char="q"/>
            </a:pPr>
            <a:r>
              <a:rPr lang="en-GB" sz="2000" dirty="0" smtClean="0"/>
              <a:t>of the associate partners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half" idx="4294967295"/>
          </p:nvPr>
        </p:nvSpPr>
        <p:spPr>
          <a:xfrm>
            <a:off x="213265" y="4107333"/>
            <a:ext cx="5705475" cy="2503487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GB" sz="2000" dirty="0" smtClean="0"/>
              <a:t>The application can be </a:t>
            </a:r>
            <a:r>
              <a:rPr lang="en-GB" sz="2000" b="1" dirty="0" smtClean="0"/>
              <a:t>submitted without a valid PIC.</a:t>
            </a:r>
          </a:p>
          <a:p>
            <a:pPr algn="just">
              <a:buSzPct val="140000"/>
              <a:buFont typeface="Arial" panose="020B0604020202020204" pitchFamily="34" charset="0"/>
              <a:buChar char="!"/>
            </a:pPr>
            <a:r>
              <a:rPr lang="en-GB" sz="2000" b="1" dirty="0" smtClean="0"/>
              <a:t>The validation of the PIC </a:t>
            </a:r>
            <a:r>
              <a:rPr lang="en-GB" sz="2000" dirty="0" smtClean="0"/>
              <a:t>is </a:t>
            </a:r>
            <a:r>
              <a:rPr lang="en-GB" sz="2000" b="1" u="sng" dirty="0" smtClean="0"/>
              <a:t>compulsory</a:t>
            </a:r>
            <a:r>
              <a:rPr lang="en-GB" sz="2000" dirty="0" smtClean="0"/>
              <a:t> </a:t>
            </a:r>
            <a:r>
              <a:rPr lang="en-GB" sz="2000" b="1" u="sng" dirty="0" smtClean="0"/>
              <a:t>before</a:t>
            </a:r>
            <a:r>
              <a:rPr lang="en-GB" sz="2000" dirty="0" smtClean="0"/>
              <a:t> the signature of the Grant Agreement </a:t>
            </a:r>
          </a:p>
          <a:p>
            <a:pPr algn="just">
              <a:buSzPct val="140000"/>
              <a:buFont typeface="Arial" panose="020B0604020202020204" pitchFamily="34" charset="0"/>
              <a:buChar char="!"/>
            </a:pPr>
            <a:r>
              <a:rPr lang="en-GB" sz="2000" dirty="0" smtClean="0"/>
              <a:t>A set of documents is needed to validate a PIC </a:t>
            </a:r>
            <a:r>
              <a:rPr lang="en-GB" sz="2000" dirty="0" smtClean="0">
                <a:sym typeface="Wingdings" panose="05000000000000000000" pitchFamily="2" charset="2"/>
              </a:rPr>
              <a:t></a:t>
            </a:r>
            <a:r>
              <a:rPr lang="en-GB" sz="2000" dirty="0" smtClean="0"/>
              <a:t> </a:t>
            </a:r>
            <a:r>
              <a:rPr lang="en-GB" sz="2000" b="1" dirty="0" smtClean="0"/>
              <a:t>takes time</a:t>
            </a:r>
            <a:r>
              <a:rPr lang="en-GB" sz="20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6683" y="4546425"/>
            <a:ext cx="4087107" cy="156966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600" b="1" dirty="0" smtClean="0"/>
          </a:p>
          <a:p>
            <a:pPr algn="ctr"/>
            <a:r>
              <a:rPr lang="en-GB" sz="1600" b="1" dirty="0" smtClean="0"/>
              <a:t>It is recommended to prepare in advance the documentation which will be requested for the validation of your PIC</a:t>
            </a:r>
          </a:p>
          <a:p>
            <a:pPr algn="ctr"/>
            <a:endParaRPr lang="en-GB" sz="1600" b="1" dirty="0" smtClean="0"/>
          </a:p>
        </p:txBody>
      </p:sp>
      <p:sp>
        <p:nvSpPr>
          <p:cNvPr id="12" name="Flowchart: Process 11"/>
          <p:cNvSpPr/>
          <p:nvPr/>
        </p:nvSpPr>
        <p:spPr>
          <a:xfrm>
            <a:off x="558402" y="99551"/>
            <a:ext cx="2725487" cy="814850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b="1" dirty="0" smtClean="0">
                <a:solidFill>
                  <a:srgbClr val="4D4D4D"/>
                </a:solidFill>
              </a:rPr>
              <a:t>Use of PIC</a:t>
            </a:r>
            <a:endParaRPr lang="en-GB" sz="2800" dirty="0">
              <a:solidFill>
                <a:srgbClr val="4D4D4D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248511" y="2307577"/>
            <a:ext cx="1110110" cy="2546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6243782" y="5079840"/>
            <a:ext cx="1114839" cy="2792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7606683" y="1034514"/>
            <a:ext cx="4060598" cy="2831544"/>
            <a:chOff x="7660514" y="1093315"/>
            <a:chExt cx="4060598" cy="2831544"/>
          </a:xfrm>
        </p:grpSpPr>
        <p:sp>
          <p:nvSpPr>
            <p:cNvPr id="10" name="TextBox 9"/>
            <p:cNvSpPr txBox="1"/>
            <p:nvPr/>
          </p:nvSpPr>
          <p:spPr>
            <a:xfrm>
              <a:off x="7660514" y="1093315"/>
              <a:ext cx="4060598" cy="2831544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BE" sz="1600" b="1" dirty="0"/>
            </a:p>
            <a:p>
              <a:pPr algn="ctr"/>
              <a:r>
                <a:rPr lang="fr-BE" sz="1600" b="1" dirty="0" smtClean="0"/>
                <a:t>Check the </a:t>
              </a:r>
              <a:r>
                <a:rPr lang="fr-BE" b="1" dirty="0">
                  <a:ln w="9525">
                    <a:solidFill>
                      <a:srgbClr val="FFC000"/>
                    </a:solidFill>
                  </a:ln>
                </a:rPr>
                <a:t>Online </a:t>
              </a:r>
              <a:r>
                <a:rPr lang="fr-BE" b="1" dirty="0" err="1">
                  <a:ln w="9525">
                    <a:solidFill>
                      <a:srgbClr val="FFC000"/>
                    </a:solidFill>
                  </a:ln>
                </a:rPr>
                <a:t>Manual</a:t>
              </a:r>
              <a:r>
                <a:rPr lang="fr-BE" b="1" dirty="0"/>
                <a:t> </a:t>
              </a:r>
              <a:r>
                <a:rPr lang="fr-BE" b="1" dirty="0" smtClean="0"/>
                <a:t> </a:t>
              </a:r>
              <a:r>
                <a:rPr lang="fr-BE" sz="1600" b="1" dirty="0" smtClean="0"/>
                <a:t>for more information on the PIC</a:t>
              </a:r>
            </a:p>
            <a:p>
              <a:pPr algn="ctr"/>
              <a:endParaRPr lang="fr-BE" sz="1600" b="1" dirty="0" smtClean="0"/>
            </a:p>
            <a:p>
              <a:pPr algn="ctr"/>
              <a:endParaRPr lang="fr-BE" sz="1600" b="1" dirty="0"/>
            </a:p>
            <a:p>
              <a:pPr algn="ctr"/>
              <a:endParaRPr lang="fr-BE" sz="1600" b="1" dirty="0" smtClean="0"/>
            </a:p>
            <a:p>
              <a:pPr algn="ctr"/>
              <a:endParaRPr lang="fr-BE" sz="1600" b="1" dirty="0"/>
            </a:p>
            <a:p>
              <a:pPr algn="ctr"/>
              <a:endParaRPr lang="fr-BE" sz="1600" b="1" dirty="0" smtClean="0"/>
            </a:p>
            <a:p>
              <a:pPr algn="ctr"/>
              <a:endParaRPr lang="fr-BE" sz="1600" b="1" dirty="0"/>
            </a:p>
            <a:p>
              <a:pPr algn="ctr"/>
              <a:endParaRPr lang="fr-BE" sz="1600" b="1" dirty="0" smtClean="0"/>
            </a:p>
            <a:p>
              <a:pPr algn="ctr"/>
              <a:endParaRPr lang="fr-BE" sz="1600" b="1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17812" t="14067" r="77143" b="72454"/>
            <a:stretch/>
          </p:blipFill>
          <p:spPr>
            <a:xfrm>
              <a:off x="8614367" y="2030607"/>
              <a:ext cx="2152891" cy="18487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40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3014" y="116899"/>
            <a:ext cx="10515600" cy="782357"/>
          </a:xfrm>
        </p:spPr>
        <p:txBody>
          <a:bodyPr/>
          <a:lstStyle/>
          <a:p>
            <a:r>
              <a:rPr lang="en-GB" dirty="0" smtClean="0"/>
              <a:t>Example Start: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72" y="1099114"/>
            <a:ext cx="9694254" cy="546662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171328" y="1099114"/>
            <a:ext cx="1821441" cy="1122745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  <a:prstDash val="lgDash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68137" y="5804703"/>
            <a:ext cx="2035215" cy="115747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lgDash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1332" y="3034733"/>
            <a:ext cx="2280213" cy="924049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lg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4643" y="3887891"/>
            <a:ext cx="3819646" cy="267785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  <a:prstDash val="lg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3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975804" y="2297308"/>
            <a:ext cx="4003994" cy="1876516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GB" dirty="0"/>
              <a:t>Follow the same steps as before.</a:t>
            </a:r>
          </a:p>
          <a:p>
            <a:r>
              <a:rPr lang="en-GB" dirty="0" smtClean="0"/>
              <a:t>Add partners by searching for them using their PIC.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276126"/>
            <a:ext cx="10515600" cy="782357"/>
          </a:xfrm>
        </p:spPr>
        <p:txBody>
          <a:bodyPr/>
          <a:lstStyle/>
          <a:p>
            <a:r>
              <a:rPr lang="en-GB" dirty="0" smtClean="0"/>
              <a:t>Example: adding partners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89" y="1407970"/>
            <a:ext cx="7020833" cy="506227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204668" y="5307538"/>
            <a:ext cx="1355086" cy="759788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sysDot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8771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TIPs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7295598" y="1058278"/>
            <a:ext cx="4634016" cy="2025374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If in doubt, you can access support resources at any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moment from the portal.</a:t>
            </a: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 flipH="1">
            <a:off x="331882" y="1476331"/>
            <a:ext cx="5246112" cy="2932040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Carefully read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all the information </a:t>
            </a:r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related 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to the call. This should give you all the information you need in order to apply.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12" t="18820" r="75667" b="62661"/>
          <a:stretch/>
        </p:blipFill>
        <p:spPr>
          <a:xfrm>
            <a:off x="6117376" y="3563213"/>
            <a:ext cx="5812238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Useful </a:t>
            </a:r>
            <a:r>
              <a:rPr lang="en-GB" dirty="0" smtClean="0">
                <a:solidFill>
                  <a:schemeClr val="tx2"/>
                </a:solidFill>
              </a:rPr>
              <a:t>links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15781" y="1856105"/>
          <a:ext cx="10825482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0042">
                  <a:extLst>
                    <a:ext uri="{9D8B030D-6E8A-4147-A177-3AD203B41FA5}">
                      <a16:colId xmlns:a16="http://schemas.microsoft.com/office/drawing/2014/main" val="1539781867"/>
                    </a:ext>
                  </a:extLst>
                </a:gridCol>
                <a:gridCol w="6695440">
                  <a:extLst>
                    <a:ext uri="{9D8B030D-6E8A-4147-A177-3AD203B41FA5}">
                      <a16:colId xmlns:a16="http://schemas.microsoft.com/office/drawing/2014/main" val="15939190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F&amp;TP online manual: 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hlinkClick r:id="rId2"/>
                        </a:rPr>
                        <a:t>https://webgate.ec.europa.eu/funding-tenders-opportunities/display/OM/Online+Manual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960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Key steps “how to participate”: 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hlinkClick r:id="rId3"/>
                        </a:rPr>
                        <a:t>https://ec.europa.eu/info/funding-tenders/opportunities/portal/screen/how-to-participate/how-to-participate/1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5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F&amp;TOP support section: 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hlinkClick r:id="rId4"/>
                        </a:rPr>
                        <a:t>https://ec.europa.eu/info/funding-tenders/opportunities/portal/screen/support/support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573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EACEA website ‘How to get a grant’: 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hlinkClick r:id="rId5"/>
                        </a:rPr>
                        <a:t>https://www.eacea.ec.europa.eu/grants/how-get-grant_en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316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5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5387850" cy="2149523"/>
          </a:xfrm>
        </p:spPr>
        <p:txBody>
          <a:bodyPr/>
          <a:lstStyle/>
          <a:p>
            <a:r>
              <a:rPr lang="en-GB" sz="4400" b="1" u="sng" dirty="0" smtClean="0"/>
              <a:t>Where to apply for the call</a:t>
            </a:r>
            <a:br>
              <a:rPr lang="en-GB" sz="4400" b="1" u="sng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3200" dirty="0" smtClean="0"/>
              <a:t>Partnership for Excellence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E+ Teacher Academies </a:t>
            </a:r>
            <a:endParaRPr lang="en-GB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71350" y="5439226"/>
            <a:ext cx="5040313" cy="528998"/>
          </a:xfrm>
        </p:spPr>
        <p:txBody>
          <a:bodyPr/>
          <a:lstStyle/>
          <a:p>
            <a:pPr algn="l"/>
            <a:r>
              <a:rPr lang="en-US" dirty="0"/>
              <a:t>European Education and Culture </a:t>
            </a:r>
            <a:br>
              <a:rPr lang="en-US" dirty="0"/>
            </a:br>
            <a:r>
              <a:rPr lang="en-US" dirty="0"/>
              <a:t>Executive Agency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50" y="6142447"/>
            <a:ext cx="9961727" cy="49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716" y="3020679"/>
            <a:ext cx="3481118" cy="2121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165" y="4447763"/>
            <a:ext cx="2395936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81024"/>
            <a:ext cx="10515600" cy="1184194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Basic </a:t>
            </a:r>
            <a:r>
              <a:rPr lang="en-GB" altLang="en-US" dirty="0">
                <a:solidFill>
                  <a:schemeClr val="tx2"/>
                </a:solidFill>
              </a:rPr>
              <a:t>4 Technical Steps for </a:t>
            </a:r>
            <a:r>
              <a:rPr lang="en-GB" altLang="en-US" dirty="0" smtClean="0">
                <a:solidFill>
                  <a:schemeClr val="tx2"/>
                </a:solidFill>
              </a:rPr>
              <a:t>Applicant </a:t>
            </a:r>
            <a:r>
              <a:rPr lang="en-GB" altLang="en-US" dirty="0">
                <a:solidFill>
                  <a:schemeClr val="tx2"/>
                </a:solidFill>
              </a:rPr>
              <a:t>Coordinator</a:t>
            </a:r>
            <a:r>
              <a:rPr lang="en-GB" altLang="en-US" dirty="0" smtClean="0">
                <a:solidFill>
                  <a:schemeClr val="tx2"/>
                </a:solidFill>
              </a:rPr>
              <a:t>:</a:t>
            </a:r>
            <a:endParaRPr lang="en-GB" dirty="0"/>
          </a:p>
        </p:txBody>
      </p:sp>
      <p:sp>
        <p:nvSpPr>
          <p:cNvPr id="6" name="Right Arrow 6"/>
          <p:cNvSpPr/>
          <p:nvPr/>
        </p:nvSpPr>
        <p:spPr bwMode="auto">
          <a:xfrm>
            <a:off x="648183" y="688676"/>
            <a:ext cx="11431640" cy="6123009"/>
          </a:xfrm>
          <a:custGeom>
            <a:avLst/>
            <a:gdLst>
              <a:gd name="connsiteX0" fmla="*/ 0 w 11431640"/>
              <a:gd name="connsiteY0" fmla="*/ 1724628 h 6898512"/>
              <a:gd name="connsiteX1" fmla="*/ 8427062 w 11431640"/>
              <a:gd name="connsiteY1" fmla="*/ 1724628 h 6898512"/>
              <a:gd name="connsiteX2" fmla="*/ 8427062 w 11431640"/>
              <a:gd name="connsiteY2" fmla="*/ 0 h 6898512"/>
              <a:gd name="connsiteX3" fmla="*/ 11431640 w 11431640"/>
              <a:gd name="connsiteY3" fmla="*/ 3449256 h 6898512"/>
              <a:gd name="connsiteX4" fmla="*/ 8427062 w 11431640"/>
              <a:gd name="connsiteY4" fmla="*/ 6898512 h 6898512"/>
              <a:gd name="connsiteX5" fmla="*/ 8427062 w 11431640"/>
              <a:gd name="connsiteY5" fmla="*/ 5173884 h 6898512"/>
              <a:gd name="connsiteX6" fmla="*/ 0 w 11431640"/>
              <a:gd name="connsiteY6" fmla="*/ 5173884 h 6898512"/>
              <a:gd name="connsiteX7" fmla="*/ 0 w 11431640"/>
              <a:gd name="connsiteY7" fmla="*/ 1724628 h 6898512"/>
              <a:gd name="connsiteX0" fmla="*/ 0 w 11431640"/>
              <a:gd name="connsiteY0" fmla="*/ 1724628 h 6898512"/>
              <a:gd name="connsiteX1" fmla="*/ 8427062 w 11431640"/>
              <a:gd name="connsiteY1" fmla="*/ 1724628 h 6898512"/>
              <a:gd name="connsiteX2" fmla="*/ 8427062 w 11431640"/>
              <a:gd name="connsiteY2" fmla="*/ 0 h 6898512"/>
              <a:gd name="connsiteX3" fmla="*/ 11431640 w 11431640"/>
              <a:gd name="connsiteY3" fmla="*/ 3449256 h 6898512"/>
              <a:gd name="connsiteX4" fmla="*/ 8427062 w 11431640"/>
              <a:gd name="connsiteY4" fmla="*/ 6898512 h 6898512"/>
              <a:gd name="connsiteX5" fmla="*/ 8427062 w 11431640"/>
              <a:gd name="connsiteY5" fmla="*/ 5173884 h 6898512"/>
              <a:gd name="connsiteX6" fmla="*/ 0 w 11431640"/>
              <a:gd name="connsiteY6" fmla="*/ 5173884 h 6898512"/>
              <a:gd name="connsiteX7" fmla="*/ 0 w 11431640"/>
              <a:gd name="connsiteY7" fmla="*/ 1724628 h 6898512"/>
              <a:gd name="connsiteX0" fmla="*/ 0 w 11431640"/>
              <a:gd name="connsiteY0" fmla="*/ 1724628 h 6562847"/>
              <a:gd name="connsiteX1" fmla="*/ 8427062 w 11431640"/>
              <a:gd name="connsiteY1" fmla="*/ 1724628 h 6562847"/>
              <a:gd name="connsiteX2" fmla="*/ 8427062 w 11431640"/>
              <a:gd name="connsiteY2" fmla="*/ 0 h 6562847"/>
              <a:gd name="connsiteX3" fmla="*/ 11431640 w 11431640"/>
              <a:gd name="connsiteY3" fmla="*/ 3449256 h 6562847"/>
              <a:gd name="connsiteX4" fmla="*/ 8427062 w 11431640"/>
              <a:gd name="connsiteY4" fmla="*/ 6562847 h 6562847"/>
              <a:gd name="connsiteX5" fmla="*/ 8427062 w 11431640"/>
              <a:gd name="connsiteY5" fmla="*/ 5173884 h 6562847"/>
              <a:gd name="connsiteX6" fmla="*/ 0 w 11431640"/>
              <a:gd name="connsiteY6" fmla="*/ 5173884 h 6562847"/>
              <a:gd name="connsiteX7" fmla="*/ 0 w 11431640"/>
              <a:gd name="connsiteY7" fmla="*/ 1724628 h 6562847"/>
              <a:gd name="connsiteX0" fmla="*/ 0 w 11431640"/>
              <a:gd name="connsiteY0" fmla="*/ 1435261 h 6273480"/>
              <a:gd name="connsiteX1" fmla="*/ 8427062 w 11431640"/>
              <a:gd name="connsiteY1" fmla="*/ 1435261 h 6273480"/>
              <a:gd name="connsiteX2" fmla="*/ 8415487 w 11431640"/>
              <a:gd name="connsiteY2" fmla="*/ 0 h 6273480"/>
              <a:gd name="connsiteX3" fmla="*/ 11431640 w 11431640"/>
              <a:gd name="connsiteY3" fmla="*/ 3159889 h 6273480"/>
              <a:gd name="connsiteX4" fmla="*/ 8427062 w 11431640"/>
              <a:gd name="connsiteY4" fmla="*/ 6273480 h 6273480"/>
              <a:gd name="connsiteX5" fmla="*/ 8427062 w 11431640"/>
              <a:gd name="connsiteY5" fmla="*/ 4884517 h 6273480"/>
              <a:gd name="connsiteX6" fmla="*/ 0 w 11431640"/>
              <a:gd name="connsiteY6" fmla="*/ 4884517 h 6273480"/>
              <a:gd name="connsiteX7" fmla="*/ 0 w 11431640"/>
              <a:gd name="connsiteY7" fmla="*/ 1435261 h 6273480"/>
              <a:gd name="connsiteX0" fmla="*/ 0 w 11431640"/>
              <a:gd name="connsiteY0" fmla="*/ 1284790 h 6123009"/>
              <a:gd name="connsiteX1" fmla="*/ 8427062 w 11431640"/>
              <a:gd name="connsiteY1" fmla="*/ 1284790 h 6123009"/>
              <a:gd name="connsiteX2" fmla="*/ 8438637 w 11431640"/>
              <a:gd name="connsiteY2" fmla="*/ 0 h 6123009"/>
              <a:gd name="connsiteX3" fmla="*/ 11431640 w 11431640"/>
              <a:gd name="connsiteY3" fmla="*/ 3009418 h 6123009"/>
              <a:gd name="connsiteX4" fmla="*/ 8427062 w 11431640"/>
              <a:gd name="connsiteY4" fmla="*/ 6123009 h 6123009"/>
              <a:gd name="connsiteX5" fmla="*/ 8427062 w 11431640"/>
              <a:gd name="connsiteY5" fmla="*/ 4734046 h 6123009"/>
              <a:gd name="connsiteX6" fmla="*/ 0 w 11431640"/>
              <a:gd name="connsiteY6" fmla="*/ 4734046 h 6123009"/>
              <a:gd name="connsiteX7" fmla="*/ 0 w 11431640"/>
              <a:gd name="connsiteY7" fmla="*/ 1284790 h 612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1640" h="6123009">
                <a:moveTo>
                  <a:pt x="0" y="1284790"/>
                </a:moveTo>
                <a:lnTo>
                  <a:pt x="8427062" y="1284790"/>
                </a:lnTo>
                <a:cubicBezTo>
                  <a:pt x="8423204" y="806370"/>
                  <a:pt x="8442495" y="478420"/>
                  <a:pt x="8438637" y="0"/>
                </a:cubicBezTo>
                <a:lnTo>
                  <a:pt x="11431640" y="3009418"/>
                </a:lnTo>
                <a:lnTo>
                  <a:pt x="8427062" y="6123009"/>
                </a:lnTo>
                <a:lnTo>
                  <a:pt x="8427062" y="4734046"/>
                </a:lnTo>
                <a:lnTo>
                  <a:pt x="0" y="4734046"/>
                </a:lnTo>
                <a:lnTo>
                  <a:pt x="0" y="128479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 bwMode="auto">
          <a:xfrm>
            <a:off x="648183" y="3557118"/>
            <a:ext cx="1810798" cy="1765389"/>
          </a:xfrm>
          <a:custGeom>
            <a:avLst/>
            <a:gdLst>
              <a:gd name="connsiteX0" fmla="*/ 0 w 2182042"/>
              <a:gd name="connsiteY0" fmla="*/ 238491 h 1430920"/>
              <a:gd name="connsiteX1" fmla="*/ 238491 w 2182042"/>
              <a:gd name="connsiteY1" fmla="*/ 0 h 1430920"/>
              <a:gd name="connsiteX2" fmla="*/ 1943551 w 2182042"/>
              <a:gd name="connsiteY2" fmla="*/ 0 h 1430920"/>
              <a:gd name="connsiteX3" fmla="*/ 2182042 w 2182042"/>
              <a:gd name="connsiteY3" fmla="*/ 238491 h 1430920"/>
              <a:gd name="connsiteX4" fmla="*/ 2182042 w 2182042"/>
              <a:gd name="connsiteY4" fmla="*/ 1192429 h 1430920"/>
              <a:gd name="connsiteX5" fmla="*/ 1943551 w 2182042"/>
              <a:gd name="connsiteY5" fmla="*/ 1430920 h 1430920"/>
              <a:gd name="connsiteX6" fmla="*/ 238491 w 2182042"/>
              <a:gd name="connsiteY6" fmla="*/ 1430920 h 1430920"/>
              <a:gd name="connsiteX7" fmla="*/ 0 w 2182042"/>
              <a:gd name="connsiteY7" fmla="*/ 1192429 h 1430920"/>
              <a:gd name="connsiteX8" fmla="*/ 0 w 2182042"/>
              <a:gd name="connsiteY8" fmla="*/ 238491 h 143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2042" h="1430920">
                <a:moveTo>
                  <a:pt x="0" y="238491"/>
                </a:moveTo>
                <a:cubicBezTo>
                  <a:pt x="0" y="106776"/>
                  <a:pt x="106776" y="0"/>
                  <a:pt x="238491" y="0"/>
                </a:cubicBezTo>
                <a:lnTo>
                  <a:pt x="1943551" y="0"/>
                </a:lnTo>
                <a:cubicBezTo>
                  <a:pt x="2075266" y="0"/>
                  <a:pt x="2182042" y="106776"/>
                  <a:pt x="2182042" y="238491"/>
                </a:cubicBezTo>
                <a:lnTo>
                  <a:pt x="2182042" y="1192429"/>
                </a:lnTo>
                <a:cubicBezTo>
                  <a:pt x="2182042" y="1324144"/>
                  <a:pt x="2075266" y="1430920"/>
                  <a:pt x="1943551" y="1430920"/>
                </a:cubicBezTo>
                <a:lnTo>
                  <a:pt x="238491" y="1430920"/>
                </a:lnTo>
                <a:cubicBezTo>
                  <a:pt x="106776" y="1430920"/>
                  <a:pt x="0" y="1324144"/>
                  <a:pt x="0" y="1192429"/>
                </a:cubicBezTo>
                <a:lnTo>
                  <a:pt x="0" y="23849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0812" tIns="130812" rIns="130812" bIns="130812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fr-BE" sz="1600" dirty="0">
                <a:solidFill>
                  <a:schemeClr val="tx1"/>
                </a:solidFill>
              </a:rPr>
              <a:t>1. </a:t>
            </a:r>
            <a:r>
              <a:rPr lang="en-GB" sz="1600" dirty="0" smtClean="0">
                <a:solidFill>
                  <a:schemeClr val="tx1"/>
                </a:solidFill>
              </a:rPr>
              <a:t>Applicant coordinator has to have </a:t>
            </a:r>
            <a:r>
              <a:rPr lang="en-GB" sz="1600" dirty="0">
                <a:solidFill>
                  <a:schemeClr val="tx1"/>
                </a:solidFill>
              </a:rPr>
              <a:t>an </a:t>
            </a:r>
            <a:r>
              <a:rPr lang="en-GB" sz="1600" b="1" dirty="0" smtClean="0">
                <a:solidFill>
                  <a:schemeClr val="tx1"/>
                </a:solidFill>
              </a:rPr>
              <a:t>EU Login account (</a:t>
            </a:r>
            <a:r>
              <a:rPr lang="en-GB" sz="1600" dirty="0" smtClean="0">
                <a:solidFill>
                  <a:schemeClr val="tx1"/>
                </a:solidFill>
              </a:rPr>
              <a:t>formerly ECAS</a:t>
            </a:r>
            <a:r>
              <a:rPr lang="en-GB" sz="1600" b="1" dirty="0" smtClean="0">
                <a:solidFill>
                  <a:schemeClr val="tx1"/>
                </a:solidFill>
              </a:rPr>
              <a:t>)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449040" y="2940999"/>
            <a:ext cx="2474040" cy="1979525"/>
          </a:xfrm>
          <a:custGeom>
            <a:avLst/>
            <a:gdLst>
              <a:gd name="connsiteX0" fmla="*/ 0 w 3070613"/>
              <a:gd name="connsiteY0" fmla="*/ 348731 h 2092347"/>
              <a:gd name="connsiteX1" fmla="*/ 348731 w 3070613"/>
              <a:gd name="connsiteY1" fmla="*/ 0 h 2092347"/>
              <a:gd name="connsiteX2" fmla="*/ 2721882 w 3070613"/>
              <a:gd name="connsiteY2" fmla="*/ 0 h 2092347"/>
              <a:gd name="connsiteX3" fmla="*/ 3070613 w 3070613"/>
              <a:gd name="connsiteY3" fmla="*/ 348731 h 2092347"/>
              <a:gd name="connsiteX4" fmla="*/ 3070613 w 3070613"/>
              <a:gd name="connsiteY4" fmla="*/ 1743616 h 2092347"/>
              <a:gd name="connsiteX5" fmla="*/ 2721882 w 3070613"/>
              <a:gd name="connsiteY5" fmla="*/ 2092347 h 2092347"/>
              <a:gd name="connsiteX6" fmla="*/ 348731 w 3070613"/>
              <a:gd name="connsiteY6" fmla="*/ 2092347 h 2092347"/>
              <a:gd name="connsiteX7" fmla="*/ 0 w 3070613"/>
              <a:gd name="connsiteY7" fmla="*/ 1743616 h 2092347"/>
              <a:gd name="connsiteX8" fmla="*/ 0 w 3070613"/>
              <a:gd name="connsiteY8" fmla="*/ 348731 h 209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0613" h="2092347">
                <a:moveTo>
                  <a:pt x="0" y="348731"/>
                </a:moveTo>
                <a:cubicBezTo>
                  <a:pt x="0" y="156132"/>
                  <a:pt x="156132" y="0"/>
                  <a:pt x="348731" y="0"/>
                </a:cubicBezTo>
                <a:lnTo>
                  <a:pt x="2721882" y="0"/>
                </a:lnTo>
                <a:cubicBezTo>
                  <a:pt x="2914481" y="0"/>
                  <a:pt x="3070613" y="156132"/>
                  <a:pt x="3070613" y="348731"/>
                </a:cubicBezTo>
                <a:lnTo>
                  <a:pt x="3070613" y="1743616"/>
                </a:lnTo>
                <a:cubicBezTo>
                  <a:pt x="3070613" y="1936215"/>
                  <a:pt x="2914481" y="2092347"/>
                  <a:pt x="2721882" y="2092347"/>
                </a:cubicBezTo>
                <a:lnTo>
                  <a:pt x="348731" y="2092347"/>
                </a:lnTo>
                <a:cubicBezTo>
                  <a:pt x="156132" y="2092347"/>
                  <a:pt x="0" y="1936215"/>
                  <a:pt x="0" y="1743616"/>
                </a:cubicBezTo>
                <a:lnTo>
                  <a:pt x="0" y="34873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340759"/>
              <a:satOff val="-2919"/>
              <a:lumOff val="686"/>
              <a:alphaOff val="0"/>
            </a:schemeClr>
          </a:fillRef>
          <a:effectRef idx="3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lIns="163100" tIns="163100" rIns="163100" bIns="16310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3. Find your funding opportunity call on the </a:t>
            </a:r>
            <a:r>
              <a:rPr lang="en-GB" sz="1600" b="1" dirty="0" smtClean="0">
                <a:solidFill>
                  <a:schemeClr val="tx1"/>
                </a:solidFill>
              </a:rPr>
              <a:t>F&amp;TOP</a:t>
            </a:r>
            <a:r>
              <a:rPr lang="en-GB" sz="1600" dirty="0" smtClean="0">
                <a:solidFill>
                  <a:schemeClr val="tx1"/>
                </a:solidFill>
              </a:rPr>
              <a:t> (Funding </a:t>
            </a:r>
            <a:r>
              <a:rPr lang="en-GB" sz="1600" dirty="0">
                <a:solidFill>
                  <a:schemeClr val="tx1"/>
                </a:solidFill>
              </a:rPr>
              <a:t>&amp; Tender </a:t>
            </a:r>
            <a:r>
              <a:rPr lang="en-GB" sz="1600" dirty="0" smtClean="0">
                <a:solidFill>
                  <a:schemeClr val="tx1"/>
                </a:solidFill>
              </a:rPr>
              <a:t>Opportunities Portal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8348555" y="2573023"/>
            <a:ext cx="2529407" cy="2169117"/>
          </a:xfrm>
          <a:custGeom>
            <a:avLst/>
            <a:gdLst>
              <a:gd name="connsiteX0" fmla="*/ 0 w 2889672"/>
              <a:gd name="connsiteY0" fmla="*/ 302195 h 1813134"/>
              <a:gd name="connsiteX1" fmla="*/ 302195 w 2889672"/>
              <a:gd name="connsiteY1" fmla="*/ 0 h 1813134"/>
              <a:gd name="connsiteX2" fmla="*/ 2587477 w 2889672"/>
              <a:gd name="connsiteY2" fmla="*/ 0 h 1813134"/>
              <a:gd name="connsiteX3" fmla="*/ 2889672 w 2889672"/>
              <a:gd name="connsiteY3" fmla="*/ 302195 h 1813134"/>
              <a:gd name="connsiteX4" fmla="*/ 2889672 w 2889672"/>
              <a:gd name="connsiteY4" fmla="*/ 1510939 h 1813134"/>
              <a:gd name="connsiteX5" fmla="*/ 2587477 w 2889672"/>
              <a:gd name="connsiteY5" fmla="*/ 1813134 h 1813134"/>
              <a:gd name="connsiteX6" fmla="*/ 302195 w 2889672"/>
              <a:gd name="connsiteY6" fmla="*/ 1813134 h 1813134"/>
              <a:gd name="connsiteX7" fmla="*/ 0 w 2889672"/>
              <a:gd name="connsiteY7" fmla="*/ 1510939 h 1813134"/>
              <a:gd name="connsiteX8" fmla="*/ 0 w 2889672"/>
              <a:gd name="connsiteY8" fmla="*/ 302195 h 181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9672" h="1813134">
                <a:moveTo>
                  <a:pt x="0" y="302195"/>
                </a:moveTo>
                <a:cubicBezTo>
                  <a:pt x="0" y="135297"/>
                  <a:pt x="135297" y="0"/>
                  <a:pt x="302195" y="0"/>
                </a:cubicBezTo>
                <a:lnTo>
                  <a:pt x="2587477" y="0"/>
                </a:lnTo>
                <a:cubicBezTo>
                  <a:pt x="2754375" y="0"/>
                  <a:pt x="2889672" y="135297"/>
                  <a:pt x="2889672" y="302195"/>
                </a:cubicBezTo>
                <a:lnTo>
                  <a:pt x="2889672" y="1510939"/>
                </a:lnTo>
                <a:cubicBezTo>
                  <a:pt x="2889672" y="1677837"/>
                  <a:pt x="2754375" y="1813134"/>
                  <a:pt x="2587477" y="1813134"/>
                </a:cubicBezTo>
                <a:lnTo>
                  <a:pt x="302195" y="1813134"/>
                </a:lnTo>
                <a:cubicBezTo>
                  <a:pt x="135297" y="1813134"/>
                  <a:pt x="0" y="1677837"/>
                  <a:pt x="0" y="1510939"/>
                </a:cubicBezTo>
                <a:lnTo>
                  <a:pt x="0" y="30219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3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lIns="149470" tIns="149470" rIns="149470" bIns="14947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4. </a:t>
            </a:r>
            <a:r>
              <a:rPr lang="en-GB" sz="1600" dirty="0">
                <a:solidFill>
                  <a:schemeClr val="tx1"/>
                </a:solidFill>
              </a:rPr>
              <a:t>Fill in </a:t>
            </a:r>
            <a:r>
              <a:rPr lang="en-GB" sz="1600" dirty="0" smtClean="0">
                <a:solidFill>
                  <a:schemeClr val="tx1"/>
                </a:solidFill>
              </a:rPr>
              <a:t>the 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600" b="1" dirty="0" smtClean="0">
                <a:solidFill>
                  <a:schemeClr val="tx1"/>
                </a:solidFill>
              </a:rPr>
              <a:t>e-application form </a:t>
            </a:r>
            <a:r>
              <a:rPr lang="en-GB" sz="1600" dirty="0" smtClean="0">
                <a:solidFill>
                  <a:schemeClr val="tx1"/>
                </a:solidFill>
              </a:rPr>
              <a:t>&amp; submit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884456" y="3247795"/>
            <a:ext cx="2139109" cy="1857833"/>
          </a:xfrm>
          <a:custGeom>
            <a:avLst/>
            <a:gdLst>
              <a:gd name="connsiteX0" fmla="*/ 0 w 2182042"/>
              <a:gd name="connsiteY0" fmla="*/ 238491 h 1430920"/>
              <a:gd name="connsiteX1" fmla="*/ 238491 w 2182042"/>
              <a:gd name="connsiteY1" fmla="*/ 0 h 1430920"/>
              <a:gd name="connsiteX2" fmla="*/ 1943551 w 2182042"/>
              <a:gd name="connsiteY2" fmla="*/ 0 h 1430920"/>
              <a:gd name="connsiteX3" fmla="*/ 2182042 w 2182042"/>
              <a:gd name="connsiteY3" fmla="*/ 238491 h 1430920"/>
              <a:gd name="connsiteX4" fmla="*/ 2182042 w 2182042"/>
              <a:gd name="connsiteY4" fmla="*/ 1192429 h 1430920"/>
              <a:gd name="connsiteX5" fmla="*/ 1943551 w 2182042"/>
              <a:gd name="connsiteY5" fmla="*/ 1430920 h 1430920"/>
              <a:gd name="connsiteX6" fmla="*/ 238491 w 2182042"/>
              <a:gd name="connsiteY6" fmla="*/ 1430920 h 1430920"/>
              <a:gd name="connsiteX7" fmla="*/ 0 w 2182042"/>
              <a:gd name="connsiteY7" fmla="*/ 1192429 h 1430920"/>
              <a:gd name="connsiteX8" fmla="*/ 0 w 2182042"/>
              <a:gd name="connsiteY8" fmla="*/ 238491 h 143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2042" h="1430920">
                <a:moveTo>
                  <a:pt x="0" y="238491"/>
                </a:moveTo>
                <a:cubicBezTo>
                  <a:pt x="0" y="106776"/>
                  <a:pt x="106776" y="0"/>
                  <a:pt x="238491" y="0"/>
                </a:cubicBezTo>
                <a:lnTo>
                  <a:pt x="1943551" y="0"/>
                </a:lnTo>
                <a:cubicBezTo>
                  <a:pt x="2075266" y="0"/>
                  <a:pt x="2182042" y="106776"/>
                  <a:pt x="2182042" y="238491"/>
                </a:cubicBezTo>
                <a:lnTo>
                  <a:pt x="2182042" y="1192429"/>
                </a:lnTo>
                <a:cubicBezTo>
                  <a:pt x="2182042" y="1324144"/>
                  <a:pt x="2075266" y="1430920"/>
                  <a:pt x="1943551" y="1430920"/>
                </a:cubicBezTo>
                <a:lnTo>
                  <a:pt x="238491" y="1430920"/>
                </a:lnTo>
                <a:cubicBezTo>
                  <a:pt x="106776" y="1430920"/>
                  <a:pt x="0" y="1324144"/>
                  <a:pt x="0" y="1192429"/>
                </a:cubicBezTo>
                <a:lnTo>
                  <a:pt x="0" y="23849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0812" tIns="130812" rIns="130812" bIns="130812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2. Ensure </a:t>
            </a:r>
            <a:r>
              <a:rPr lang="en-GB" sz="1600" dirty="0" smtClean="0">
                <a:solidFill>
                  <a:schemeClr val="tx1"/>
                </a:solidFill>
              </a:rPr>
              <a:t>that applicant &amp; partner organisations have a </a:t>
            </a:r>
            <a:r>
              <a:rPr lang="en-GB" sz="1600" b="1" dirty="0" smtClean="0">
                <a:solidFill>
                  <a:schemeClr val="tx1"/>
                </a:solidFill>
              </a:rPr>
              <a:t>PIC </a:t>
            </a:r>
            <a:r>
              <a:rPr lang="en-GB" sz="1600" dirty="0" smtClean="0">
                <a:solidFill>
                  <a:schemeClr val="tx1"/>
                </a:solidFill>
              </a:rPr>
              <a:t>(Participant Identification Code)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3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7222" y="101600"/>
            <a:ext cx="10515600" cy="935018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The </a:t>
            </a:r>
            <a:r>
              <a:rPr lang="en-GB" altLang="en-US" dirty="0"/>
              <a:t>Portal F&amp;TOP</a:t>
            </a:r>
            <a:br>
              <a:rPr lang="en-GB" altLang="en-US" dirty="0"/>
            </a:br>
            <a:r>
              <a:rPr lang="en-GB" altLang="en-US" sz="2400" dirty="0"/>
              <a:t>https://</a:t>
            </a:r>
            <a:r>
              <a:rPr lang="en-GB" altLang="en-US" sz="2400" dirty="0" smtClean="0"/>
              <a:t>ec.europa.eu/info/funding-tenders/opportunities/portal/screen/home 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304904"/>
            <a:ext cx="8204200" cy="535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12192000" cy="30630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483665" y="5124381"/>
            <a:ext cx="11013312" cy="7261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>
                <a:hlinkClick r:id="rId2"/>
              </a:rPr>
              <a:t>https://ec.europa.eu/info/funding-tenders/opportunities/portal/screen/how-to-participate/how-to-participate/1</a:t>
            </a:r>
            <a:endParaRPr lang="en-GB" sz="16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784" y="3799589"/>
            <a:ext cx="7077075" cy="1314450"/>
          </a:xfrm>
          <a:prstGeom prst="rect">
            <a:avLst/>
          </a:prstGeom>
        </p:spPr>
      </p:pic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104172" y="215559"/>
            <a:ext cx="3697571" cy="57584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6699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3600" dirty="0" smtClean="0">
                <a:solidFill>
                  <a:schemeClr val="tx2"/>
                </a:solidFill>
              </a:rPr>
              <a:t>Steps</a:t>
            </a:r>
            <a:r>
              <a:rPr lang="en-GB" altLang="en-US" sz="3600" dirty="0">
                <a:solidFill>
                  <a:schemeClr val="tx2"/>
                </a:solidFill>
              </a:rPr>
              <a:t> </a:t>
            </a:r>
            <a:r>
              <a:rPr lang="en-GB" altLang="en-US" sz="3600" dirty="0" smtClean="0">
                <a:solidFill>
                  <a:schemeClr val="tx2"/>
                </a:solidFill>
              </a:rPr>
              <a:t>1-2</a:t>
            </a:r>
            <a:endParaRPr lang="en-GB" sz="3600" b="0" dirty="0">
              <a:solidFill>
                <a:schemeClr val="tx2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577490" y="1758943"/>
            <a:ext cx="825665" cy="1667206"/>
            <a:chOff x="5787337" y="1920947"/>
            <a:chExt cx="825665" cy="1667206"/>
          </a:xfrm>
        </p:grpSpPr>
        <p:sp>
          <p:nvSpPr>
            <p:cNvPr id="20" name="Down Arrow 19"/>
            <p:cNvSpPr/>
            <p:nvPr/>
          </p:nvSpPr>
          <p:spPr>
            <a:xfrm flipH="1">
              <a:off x="5787338" y="2268187"/>
              <a:ext cx="825664" cy="1319966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87337" y="1920947"/>
              <a:ext cx="825664" cy="3472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5233" y="991794"/>
            <a:ext cx="8090176" cy="1951118"/>
            <a:chOff x="2155081" y="966022"/>
            <a:chExt cx="8090176" cy="1951118"/>
          </a:xfrm>
        </p:grpSpPr>
        <p:sp>
          <p:nvSpPr>
            <p:cNvPr id="9" name="Freeform 8"/>
            <p:cNvSpPr/>
            <p:nvPr/>
          </p:nvSpPr>
          <p:spPr bwMode="auto">
            <a:xfrm>
              <a:off x="2155081" y="966022"/>
              <a:ext cx="3632256" cy="1951118"/>
            </a:xfrm>
            <a:custGeom>
              <a:avLst/>
              <a:gdLst>
                <a:gd name="connsiteX0" fmla="*/ 0 w 2182042"/>
                <a:gd name="connsiteY0" fmla="*/ 238491 h 1430920"/>
                <a:gd name="connsiteX1" fmla="*/ 238491 w 2182042"/>
                <a:gd name="connsiteY1" fmla="*/ 0 h 1430920"/>
                <a:gd name="connsiteX2" fmla="*/ 1943551 w 2182042"/>
                <a:gd name="connsiteY2" fmla="*/ 0 h 1430920"/>
                <a:gd name="connsiteX3" fmla="*/ 2182042 w 2182042"/>
                <a:gd name="connsiteY3" fmla="*/ 238491 h 1430920"/>
                <a:gd name="connsiteX4" fmla="*/ 2182042 w 2182042"/>
                <a:gd name="connsiteY4" fmla="*/ 1192429 h 1430920"/>
                <a:gd name="connsiteX5" fmla="*/ 1943551 w 2182042"/>
                <a:gd name="connsiteY5" fmla="*/ 1430920 h 1430920"/>
                <a:gd name="connsiteX6" fmla="*/ 238491 w 2182042"/>
                <a:gd name="connsiteY6" fmla="*/ 1430920 h 1430920"/>
                <a:gd name="connsiteX7" fmla="*/ 0 w 2182042"/>
                <a:gd name="connsiteY7" fmla="*/ 1192429 h 1430920"/>
                <a:gd name="connsiteX8" fmla="*/ 0 w 2182042"/>
                <a:gd name="connsiteY8" fmla="*/ 238491 h 143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2042" h="1430920">
                  <a:moveTo>
                    <a:pt x="0" y="238491"/>
                  </a:moveTo>
                  <a:cubicBezTo>
                    <a:pt x="0" y="106776"/>
                    <a:pt x="106776" y="0"/>
                    <a:pt x="238491" y="0"/>
                  </a:cubicBezTo>
                  <a:lnTo>
                    <a:pt x="1943551" y="0"/>
                  </a:lnTo>
                  <a:cubicBezTo>
                    <a:pt x="2075266" y="0"/>
                    <a:pt x="2182042" y="106776"/>
                    <a:pt x="2182042" y="238491"/>
                  </a:cubicBezTo>
                  <a:lnTo>
                    <a:pt x="2182042" y="1192429"/>
                  </a:lnTo>
                  <a:cubicBezTo>
                    <a:pt x="2182042" y="1324144"/>
                    <a:pt x="2075266" y="1430920"/>
                    <a:pt x="1943551" y="1430920"/>
                  </a:cubicBezTo>
                  <a:lnTo>
                    <a:pt x="238491" y="1430920"/>
                  </a:lnTo>
                  <a:cubicBezTo>
                    <a:pt x="106776" y="1430920"/>
                    <a:pt x="0" y="1324144"/>
                    <a:pt x="0" y="1192429"/>
                  </a:cubicBezTo>
                  <a:lnTo>
                    <a:pt x="0" y="23849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0812" tIns="130812" rIns="130812" bIns="130812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dirty="0" smtClean="0">
                  <a:solidFill>
                    <a:schemeClr val="tx1"/>
                  </a:solidFill>
                </a:rPr>
                <a:t>1.</a:t>
              </a:r>
              <a:r>
                <a:rPr lang="en-GB" dirty="0" smtClean="0">
                  <a:solidFill>
                    <a:schemeClr val="tx1"/>
                  </a:solidFill>
                </a:rPr>
                <a:t> </a:t>
              </a:r>
              <a:r>
                <a:rPr lang="en-GB" b="1" dirty="0" smtClean="0">
                  <a:solidFill>
                    <a:schemeClr val="tx1"/>
                  </a:solidFill>
                </a:rPr>
                <a:t>Applicant coordinator </a:t>
              </a:r>
              <a:r>
                <a:rPr lang="en-GB" dirty="0" smtClean="0">
                  <a:solidFill>
                    <a:schemeClr val="tx1"/>
                  </a:solidFill>
                </a:rPr>
                <a:t>has to have:   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dirty="0" smtClean="0">
                  <a:solidFill>
                    <a:schemeClr val="tx1"/>
                  </a:solidFill>
                </a:rPr>
                <a:t>EU Login account </a:t>
              </a:r>
              <a:r>
                <a:rPr lang="en-GB" dirty="0" smtClean="0">
                  <a:solidFill>
                    <a:schemeClr val="tx1"/>
                  </a:solidFill>
                </a:rPr>
                <a:t>(= formerly ECAS account)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613001" y="972273"/>
              <a:ext cx="3632256" cy="1944867"/>
            </a:xfrm>
            <a:custGeom>
              <a:avLst/>
              <a:gdLst>
                <a:gd name="connsiteX0" fmla="*/ 0 w 2182042"/>
                <a:gd name="connsiteY0" fmla="*/ 238491 h 1430920"/>
                <a:gd name="connsiteX1" fmla="*/ 238491 w 2182042"/>
                <a:gd name="connsiteY1" fmla="*/ 0 h 1430920"/>
                <a:gd name="connsiteX2" fmla="*/ 1943551 w 2182042"/>
                <a:gd name="connsiteY2" fmla="*/ 0 h 1430920"/>
                <a:gd name="connsiteX3" fmla="*/ 2182042 w 2182042"/>
                <a:gd name="connsiteY3" fmla="*/ 238491 h 1430920"/>
                <a:gd name="connsiteX4" fmla="*/ 2182042 w 2182042"/>
                <a:gd name="connsiteY4" fmla="*/ 1192429 h 1430920"/>
                <a:gd name="connsiteX5" fmla="*/ 1943551 w 2182042"/>
                <a:gd name="connsiteY5" fmla="*/ 1430920 h 1430920"/>
                <a:gd name="connsiteX6" fmla="*/ 238491 w 2182042"/>
                <a:gd name="connsiteY6" fmla="*/ 1430920 h 1430920"/>
                <a:gd name="connsiteX7" fmla="*/ 0 w 2182042"/>
                <a:gd name="connsiteY7" fmla="*/ 1192429 h 1430920"/>
                <a:gd name="connsiteX8" fmla="*/ 0 w 2182042"/>
                <a:gd name="connsiteY8" fmla="*/ 238491 h 143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2042" h="1430920">
                  <a:moveTo>
                    <a:pt x="0" y="238491"/>
                  </a:moveTo>
                  <a:cubicBezTo>
                    <a:pt x="0" y="106776"/>
                    <a:pt x="106776" y="0"/>
                    <a:pt x="238491" y="0"/>
                  </a:cubicBezTo>
                  <a:lnTo>
                    <a:pt x="1943551" y="0"/>
                  </a:lnTo>
                  <a:cubicBezTo>
                    <a:pt x="2075266" y="0"/>
                    <a:pt x="2182042" y="106776"/>
                    <a:pt x="2182042" y="238491"/>
                  </a:cubicBezTo>
                  <a:lnTo>
                    <a:pt x="2182042" y="1192429"/>
                  </a:lnTo>
                  <a:cubicBezTo>
                    <a:pt x="2182042" y="1324144"/>
                    <a:pt x="2075266" y="1430920"/>
                    <a:pt x="1943551" y="1430920"/>
                  </a:cubicBezTo>
                  <a:lnTo>
                    <a:pt x="238491" y="1430920"/>
                  </a:lnTo>
                  <a:cubicBezTo>
                    <a:pt x="106776" y="1430920"/>
                    <a:pt x="0" y="1324144"/>
                    <a:pt x="0" y="1192429"/>
                  </a:cubicBezTo>
                  <a:lnTo>
                    <a:pt x="0" y="23849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0812" tIns="130812" rIns="130812" bIns="130812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2.</a:t>
              </a:r>
              <a:r>
                <a:rPr lang="en-GB" dirty="0">
                  <a:solidFill>
                    <a:schemeClr val="tx1"/>
                  </a:solidFill>
                </a:rPr>
                <a:t> </a:t>
              </a:r>
              <a:r>
                <a:rPr lang="en-GB" b="1" dirty="0" smtClean="0">
                  <a:solidFill>
                    <a:schemeClr val="tx1"/>
                  </a:solidFill>
                </a:rPr>
                <a:t>Organisation</a:t>
              </a:r>
              <a:r>
                <a:rPr lang="en-GB" dirty="0" smtClean="0">
                  <a:solidFill>
                    <a:schemeClr val="tx1"/>
                  </a:solidFill>
                </a:rPr>
                <a:t> of applicant coordinator and partner organisations must have: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dirty="0" smtClean="0">
                  <a:solidFill>
                    <a:schemeClr val="tx1"/>
                  </a:solidFill>
                </a:rPr>
                <a:t>9-digit</a:t>
              </a:r>
              <a:r>
                <a:rPr lang="en-GB" dirty="0" smtClean="0">
                  <a:solidFill>
                    <a:schemeClr val="tx1"/>
                  </a:solidFill>
                </a:rPr>
                <a:t> </a:t>
              </a:r>
              <a:r>
                <a:rPr lang="en-GB" b="1" dirty="0" smtClean="0">
                  <a:solidFill>
                    <a:schemeClr val="tx1"/>
                  </a:solidFill>
                </a:rPr>
                <a:t>PIC </a:t>
              </a:r>
              <a:r>
                <a:rPr lang="en-GB" dirty="0" smtClean="0">
                  <a:solidFill>
                    <a:schemeClr val="tx1"/>
                  </a:solidFill>
                </a:rPr>
                <a:t>(Participant Identification Code)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5202586" y="4381434"/>
            <a:ext cx="1937686" cy="881121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lgDash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6208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528963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96" y="712000"/>
            <a:ext cx="5693904" cy="4626297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945576" y="1461987"/>
            <a:ext cx="4173981" cy="2486492"/>
            <a:chOff x="1813677" y="1485136"/>
            <a:chExt cx="4173981" cy="2486492"/>
          </a:xfrm>
        </p:grpSpPr>
        <p:sp>
          <p:nvSpPr>
            <p:cNvPr id="6" name="Flowchart: Process 5"/>
            <p:cNvSpPr/>
            <p:nvPr/>
          </p:nvSpPr>
          <p:spPr>
            <a:xfrm>
              <a:off x="1813677" y="1485136"/>
              <a:ext cx="2553525" cy="1149069"/>
            </a:xfrm>
            <a:prstGeom prst="flowChartProcess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bg2">
                      <a:lumMod val="25000"/>
                    </a:schemeClr>
                  </a:solidFill>
                  <a:ea typeface="+mj-ea"/>
                  <a:cs typeface="+mj-cs"/>
                </a:rPr>
                <a:t>EU Login</a:t>
              </a:r>
              <a:endParaRPr lang="en-US" sz="2000" dirty="0" smtClean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9" name="Pentagon 8"/>
            <p:cNvSpPr/>
            <p:nvPr/>
          </p:nvSpPr>
          <p:spPr>
            <a:xfrm>
              <a:off x="1813677" y="3048298"/>
              <a:ext cx="4173981" cy="923330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Use or create your unique </a:t>
              </a:r>
              <a:r>
                <a:rPr lang="en-US" dirty="0"/>
                <a:t>identifier for </a:t>
              </a:r>
              <a:r>
                <a:rPr lang="en-US" dirty="0" smtClean="0"/>
                <a:t>individuals with work </a:t>
              </a:r>
              <a:r>
                <a:rPr lang="en-US" dirty="0"/>
                <a:t>e-mail </a:t>
              </a:r>
              <a:r>
                <a:rPr lang="en-US" dirty="0" smtClean="0"/>
                <a:t>address.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226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4458"/>
            <a:ext cx="568317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542" y="275214"/>
            <a:ext cx="5576086" cy="92337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9-digit PIC </a:t>
            </a:r>
            <a:r>
              <a:rPr lang="en-GB" sz="2800" dirty="0" smtClean="0">
                <a:solidFill>
                  <a:schemeClr val="tx1"/>
                </a:solidFill>
              </a:rPr>
              <a:t>= </a:t>
            </a:r>
            <a:r>
              <a:rPr lang="en-GB" sz="2800" b="1" dirty="0" smtClean="0">
                <a:solidFill>
                  <a:schemeClr val="tx1"/>
                </a:solidFill>
              </a:rPr>
              <a:t>P</a:t>
            </a:r>
            <a:r>
              <a:rPr lang="en-GB" sz="2800" dirty="0" smtClean="0">
                <a:solidFill>
                  <a:schemeClr val="tx1"/>
                </a:solidFill>
              </a:rPr>
              <a:t>articipant </a:t>
            </a:r>
            <a:r>
              <a:rPr lang="en-GB" sz="2800" b="1" dirty="0" smtClean="0">
                <a:solidFill>
                  <a:schemeClr val="tx1"/>
                </a:solidFill>
              </a:rPr>
              <a:t>I</a:t>
            </a:r>
            <a:r>
              <a:rPr lang="en-GB" sz="2800" dirty="0" smtClean="0">
                <a:solidFill>
                  <a:schemeClr val="tx1"/>
                </a:solidFill>
              </a:rPr>
              <a:t>dentification </a:t>
            </a:r>
            <a:r>
              <a:rPr lang="en-GB" sz="2800" b="1" dirty="0" smtClean="0">
                <a:solidFill>
                  <a:schemeClr val="tx1"/>
                </a:solidFill>
              </a:rPr>
              <a:t>C</a:t>
            </a:r>
            <a:r>
              <a:rPr lang="en-GB" sz="2800" dirty="0" smtClean="0">
                <a:solidFill>
                  <a:schemeClr val="tx1"/>
                </a:solidFill>
              </a:rPr>
              <a:t>ode of organisation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970722" y="4112503"/>
            <a:ext cx="4586677" cy="2091527"/>
          </a:xfrm>
          <a:prstGeom prst="rightArrowCallout">
            <a:avLst>
              <a:gd name="adj1" fmla="val 25000"/>
              <a:gd name="adj2" fmla="val 25842"/>
              <a:gd name="adj3" fmla="val 25000"/>
              <a:gd name="adj4" fmla="val 6497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Or register your organisation for the first time to get the </a:t>
            </a: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</a:rPr>
              <a:t>9-digit PIC</a:t>
            </a:r>
            <a:endParaRPr lang="en-GB" sz="2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211" y="2288893"/>
            <a:ext cx="5750518" cy="1558923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Right Arrow Callout 7"/>
          <p:cNvSpPr/>
          <p:nvPr/>
        </p:nvSpPr>
        <p:spPr>
          <a:xfrm>
            <a:off x="970721" y="1852557"/>
            <a:ext cx="4586677" cy="2091527"/>
          </a:xfrm>
          <a:prstGeom prst="rightArrowCallout">
            <a:avLst>
              <a:gd name="adj1" fmla="val 25000"/>
              <a:gd name="adj2" fmla="val 25842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Check &amp; find the </a:t>
            </a: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</a:rPr>
              <a:t>9-digit PIC of the applicant coordinator‘s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organisation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722" y="4230177"/>
            <a:ext cx="5669495" cy="1856178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101600">
              <a:schemeClr val="accent4">
                <a:lumMod val="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929" y="81203"/>
            <a:ext cx="3495079" cy="1585669"/>
          </a:xfrm>
          <a:prstGeom prst="rect">
            <a:avLst/>
          </a:prstGeom>
          <a:ln>
            <a:solidFill>
              <a:schemeClr val="accent6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3" name="Down Arrow 12"/>
          <p:cNvSpPr/>
          <p:nvPr/>
        </p:nvSpPr>
        <p:spPr>
          <a:xfrm>
            <a:off x="8531065" y="1748077"/>
            <a:ext cx="660806" cy="40511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98547" y="3821009"/>
            <a:ext cx="57362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125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Connector 10"/>
          <p:cNvSpPr/>
          <p:nvPr/>
        </p:nvSpPr>
        <p:spPr>
          <a:xfrm>
            <a:off x="1638322" y="1812453"/>
            <a:ext cx="4599511" cy="4464840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EACEA’s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funding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opportunity calls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are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also published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on the European Commission’s </a:t>
            </a:r>
            <a:endParaRPr lang="en-GB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 smtClean="0">
                <a:solidFill>
                  <a:srgbClr val="003782"/>
                </a:solidFill>
              </a:rPr>
              <a:t>Funding </a:t>
            </a:r>
            <a:r>
              <a:rPr lang="en-GB" sz="2000" b="1" dirty="0">
                <a:solidFill>
                  <a:srgbClr val="003782"/>
                </a:solidFill>
              </a:rPr>
              <a:t>&amp; Tender Opportunities Portal (F&amp;TP) </a:t>
            </a:r>
            <a:endParaRPr lang="en-GB" sz="2000" b="1" dirty="0" smtClean="0">
              <a:solidFill>
                <a:srgbClr val="003782"/>
              </a:solidFill>
            </a:endParaRP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7009875" y="2154923"/>
            <a:ext cx="4599532" cy="2070187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1800"/>
              </a:spcAft>
              <a:buClr>
                <a:srgbClr val="034EA2"/>
              </a:buClr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Funding opportunities are made available through ‘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calls for proposals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’.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8098" y="5037553"/>
            <a:ext cx="8673856" cy="5797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hlinkClick r:id="rId2"/>
              </a:rPr>
              <a:t>https://ec.europa.eu/info/funding-tenders/opportunities/portal/screen/home</a:t>
            </a:r>
            <a:endParaRPr lang="en-GB" b="1" dirty="0"/>
          </a:p>
        </p:txBody>
      </p:sp>
      <p:sp>
        <p:nvSpPr>
          <p:cNvPr id="14" name="Freeform 13"/>
          <p:cNvSpPr/>
          <p:nvPr/>
        </p:nvSpPr>
        <p:spPr bwMode="auto">
          <a:xfrm>
            <a:off x="946205" y="144469"/>
            <a:ext cx="10663202" cy="1445791"/>
          </a:xfrm>
          <a:custGeom>
            <a:avLst/>
            <a:gdLst>
              <a:gd name="connsiteX0" fmla="*/ 0 w 3070613"/>
              <a:gd name="connsiteY0" fmla="*/ 348731 h 2092347"/>
              <a:gd name="connsiteX1" fmla="*/ 348731 w 3070613"/>
              <a:gd name="connsiteY1" fmla="*/ 0 h 2092347"/>
              <a:gd name="connsiteX2" fmla="*/ 2721882 w 3070613"/>
              <a:gd name="connsiteY2" fmla="*/ 0 h 2092347"/>
              <a:gd name="connsiteX3" fmla="*/ 3070613 w 3070613"/>
              <a:gd name="connsiteY3" fmla="*/ 348731 h 2092347"/>
              <a:gd name="connsiteX4" fmla="*/ 3070613 w 3070613"/>
              <a:gd name="connsiteY4" fmla="*/ 1743616 h 2092347"/>
              <a:gd name="connsiteX5" fmla="*/ 2721882 w 3070613"/>
              <a:gd name="connsiteY5" fmla="*/ 2092347 h 2092347"/>
              <a:gd name="connsiteX6" fmla="*/ 348731 w 3070613"/>
              <a:gd name="connsiteY6" fmla="*/ 2092347 h 2092347"/>
              <a:gd name="connsiteX7" fmla="*/ 0 w 3070613"/>
              <a:gd name="connsiteY7" fmla="*/ 1743616 h 2092347"/>
              <a:gd name="connsiteX8" fmla="*/ 0 w 3070613"/>
              <a:gd name="connsiteY8" fmla="*/ 348731 h 209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0613" h="2092347">
                <a:moveTo>
                  <a:pt x="0" y="348731"/>
                </a:moveTo>
                <a:cubicBezTo>
                  <a:pt x="0" y="156132"/>
                  <a:pt x="156132" y="0"/>
                  <a:pt x="348731" y="0"/>
                </a:cubicBezTo>
                <a:lnTo>
                  <a:pt x="2721882" y="0"/>
                </a:lnTo>
                <a:cubicBezTo>
                  <a:pt x="2914481" y="0"/>
                  <a:pt x="3070613" y="156132"/>
                  <a:pt x="3070613" y="348731"/>
                </a:cubicBezTo>
                <a:lnTo>
                  <a:pt x="3070613" y="1743616"/>
                </a:lnTo>
                <a:cubicBezTo>
                  <a:pt x="3070613" y="1936215"/>
                  <a:pt x="2914481" y="2092347"/>
                  <a:pt x="2721882" y="2092347"/>
                </a:cubicBezTo>
                <a:lnTo>
                  <a:pt x="348731" y="2092347"/>
                </a:lnTo>
                <a:cubicBezTo>
                  <a:pt x="156132" y="2092347"/>
                  <a:pt x="0" y="1936215"/>
                  <a:pt x="0" y="1743616"/>
                </a:cubicBezTo>
                <a:lnTo>
                  <a:pt x="0" y="34873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340759"/>
              <a:satOff val="-2919"/>
              <a:lumOff val="686"/>
              <a:alphaOff val="0"/>
            </a:schemeClr>
          </a:fillRef>
          <a:effectRef idx="3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lIns="163100" tIns="163100" rIns="163100" bIns="16310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3600" b="1" dirty="0" smtClean="0">
                <a:solidFill>
                  <a:schemeClr val="tx1"/>
                </a:solidFill>
              </a:rPr>
              <a:t>3. </a:t>
            </a:r>
            <a:r>
              <a:rPr lang="en-GB" sz="3600" dirty="0" smtClean="0">
                <a:solidFill>
                  <a:schemeClr val="tx1"/>
                </a:solidFill>
              </a:rPr>
              <a:t>Find the </a:t>
            </a:r>
            <a:r>
              <a:rPr lang="en-GB" sz="3600" b="1" dirty="0" smtClean="0">
                <a:solidFill>
                  <a:schemeClr val="tx1"/>
                </a:solidFill>
              </a:rPr>
              <a:t>funding opportunity call</a:t>
            </a:r>
            <a:r>
              <a:rPr lang="en-GB" sz="3600" dirty="0" smtClean="0">
                <a:solidFill>
                  <a:schemeClr val="tx1"/>
                </a:solidFill>
              </a:rPr>
              <a:t> on the </a:t>
            </a:r>
            <a:r>
              <a:rPr lang="en-GB" sz="3600" b="1" dirty="0" smtClean="0">
                <a:solidFill>
                  <a:schemeClr val="tx1"/>
                </a:solidFill>
              </a:rPr>
              <a:t>F&amp;TOP</a:t>
            </a:r>
            <a:r>
              <a:rPr lang="en-GB" sz="3600" dirty="0" smtClean="0">
                <a:solidFill>
                  <a:schemeClr val="tx1"/>
                </a:solidFill>
              </a:rPr>
              <a:t> (Funding </a:t>
            </a:r>
            <a:r>
              <a:rPr lang="en-GB" sz="3600" dirty="0">
                <a:solidFill>
                  <a:schemeClr val="tx1"/>
                </a:solidFill>
              </a:rPr>
              <a:t>&amp; Tender </a:t>
            </a:r>
            <a:r>
              <a:rPr lang="en-GB" sz="3600" dirty="0" smtClean="0">
                <a:solidFill>
                  <a:schemeClr val="tx1"/>
                </a:solidFill>
              </a:rPr>
              <a:t>Opportunities Portal).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7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970722" y="1781990"/>
            <a:ext cx="4746117" cy="476716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Funding programmes are subdivided by calls for proposals. </a:t>
            </a:r>
          </a:p>
          <a:p>
            <a:pPr marL="0" indent="0">
              <a:buNone/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effectLst/>
              </a:rPr>
              <a:t>EACEA’s</a:t>
            </a:r>
            <a:r>
              <a:rPr lang="en-GB" sz="2000" dirty="0" smtClean="0"/>
              <a:t> 4 funding programmes :</a:t>
            </a:r>
          </a:p>
          <a:p>
            <a:pPr lvl="1"/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Erasmus+ Programme (EPLUS)</a:t>
            </a:r>
          </a:p>
          <a:p>
            <a:pPr lvl="1"/>
            <a:r>
              <a:rPr lang="en-GB" dirty="0" smtClean="0"/>
              <a:t>Creative Europe</a:t>
            </a:r>
          </a:p>
          <a:p>
            <a:pPr lvl="1"/>
            <a:r>
              <a:rPr lang="en-GB" dirty="0" smtClean="0"/>
              <a:t>European Solidarity Corps</a:t>
            </a:r>
          </a:p>
          <a:p>
            <a:pPr lvl="1"/>
            <a:r>
              <a:rPr lang="en-GB" dirty="0" smtClean="0"/>
              <a:t>Citizens, Equality, Rights and Values programme 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EACEA’s</a:t>
            </a:r>
            <a:r>
              <a:rPr lang="en-GB" dirty="0">
                <a:solidFill>
                  <a:schemeClr val="tx2"/>
                </a:solidFill>
              </a:rPr>
              <a:t> funding programmes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144" y="1531435"/>
            <a:ext cx="5434739" cy="45937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542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4_Office Theme">
  <a:themeElements>
    <a:clrScheme name="EC EUROPEAN UNIVERSITIES">
      <a:dk1>
        <a:srgbClr val="1C1C1C"/>
      </a:dk1>
      <a:lt1>
        <a:sysClr val="window" lastClr="FFFFFF"/>
      </a:lt1>
      <a:dk2>
        <a:srgbClr val="88D6BF"/>
      </a:dk2>
      <a:lt2>
        <a:srgbClr val="F99C2E"/>
      </a:lt2>
      <a:accent1>
        <a:srgbClr val="DB2866"/>
      </a:accent1>
      <a:accent2>
        <a:srgbClr val="903895"/>
      </a:accent2>
      <a:accent3>
        <a:srgbClr val="F26A37"/>
      </a:accent3>
      <a:accent4>
        <a:srgbClr val="1E75BB"/>
      </a:accent4>
      <a:accent5>
        <a:srgbClr val="00AEEF"/>
      </a:accent5>
      <a:accent6>
        <a:srgbClr val="8DC63F"/>
      </a:accent6>
      <a:hlink>
        <a:srgbClr val="0563C1"/>
      </a:hlink>
      <a:folHlink>
        <a:srgbClr val="954F72"/>
      </a:folHlink>
    </a:clrScheme>
    <a:fontScheme name="EUROPEAN COMMISSION">
      <a:majorFont>
        <a:latin typeface="EC Square Sans Pro"/>
        <a:ea typeface=""/>
        <a:cs typeface=""/>
      </a:majorFont>
      <a:minorFont>
        <a:latin typeface="EC Squar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409564CA89F94F87A9ACE8C3BE5328" ma:contentTypeVersion="9" ma:contentTypeDescription="Create a new document." ma:contentTypeScope="" ma:versionID="7ffd63d067987b01571c7184da816102">
  <xsd:schema xmlns:xsd="http://www.w3.org/2001/XMLSchema" xmlns:xs="http://www.w3.org/2001/XMLSchema" xmlns:p="http://schemas.microsoft.com/office/2006/metadata/properties" xmlns:ns2="a50e3fc0-b3b0-402d-9b7a-49f58c40a2b5" targetNamespace="http://schemas.microsoft.com/office/2006/metadata/properties" ma:root="true" ma:fieldsID="6ae16e019bf1f13c1fd7514ddbdc28a1" ns2:_="">
    <xsd:import namespace="a50e3fc0-b3b0-402d-9b7a-49f58c40a2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e3fc0-b3b0-402d-9b7a-49f58c40a2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138FA3-A8DC-4C44-8099-80D9F04D95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0e3fc0-b3b0-402d-9b7a-49f58c40a2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F87431-2774-4E17-BE38-8A579357848D}">
  <ds:schemaRefs>
    <ds:schemaRef ds:uri="http://purl.org/dc/terms/"/>
    <ds:schemaRef ds:uri="a50e3fc0-b3b0-402d-9b7a-49f58c40a2b5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5901</TotalTime>
  <Words>570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EC Square Sans Pro</vt:lpstr>
      <vt:lpstr>EC Square Sans Pro Medium</vt:lpstr>
      <vt:lpstr>Wingdings</vt:lpstr>
      <vt:lpstr>1_Office Theme</vt:lpstr>
      <vt:lpstr>4_Office Theme</vt:lpstr>
      <vt:lpstr>Anja MANTHEY  Project Officer  European Education and Culture Executive Agency (EACEA) </vt:lpstr>
      <vt:lpstr>Where to apply for the call  Partnership for Excellence  E+ Teacher Academies </vt:lpstr>
      <vt:lpstr>Basic 4 Technical Steps for Applicant Coordinator:</vt:lpstr>
      <vt:lpstr>The Portal F&amp;TOP https://ec.europa.eu/info/funding-tenders/opportunities/portal/screen/home </vt:lpstr>
      <vt:lpstr>PowerPoint Presentation</vt:lpstr>
      <vt:lpstr>PowerPoint Presentation</vt:lpstr>
      <vt:lpstr>9-digit PIC = Participant Identification Code of organisation</vt:lpstr>
      <vt:lpstr>PowerPoint Presentation</vt:lpstr>
      <vt:lpstr>EACEA’s funding programmes</vt:lpstr>
      <vt:lpstr>Where to find E+ Teacher Academies call</vt:lpstr>
      <vt:lpstr>Where to find E+ Teacher Academies call</vt:lpstr>
      <vt:lpstr>PowerPoint Presentation</vt:lpstr>
      <vt:lpstr>Example Start:</vt:lpstr>
      <vt:lpstr>Example: adding partners</vt:lpstr>
      <vt:lpstr>TIPs</vt:lpstr>
      <vt:lpstr>Useful links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MC CABE Roisin (EACEA)</cp:lastModifiedBy>
  <cp:revision>397</cp:revision>
  <dcterms:created xsi:type="dcterms:W3CDTF">2019-08-09T12:06:42Z</dcterms:created>
  <dcterms:modified xsi:type="dcterms:W3CDTF">2021-06-11T12:40:16Z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0x010100BB409564CA89F94F87A9ACE8C3BE5328</vt:lpwstr>
  </property>
</Properties>
</file>