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46"/>
  </p:notesMasterIdLst>
  <p:handoutMasterIdLst>
    <p:handoutMasterId r:id="rId47"/>
  </p:handoutMasterIdLst>
  <p:sldIdLst>
    <p:sldId id="419" r:id="rId5"/>
    <p:sldId id="412" r:id="rId6"/>
    <p:sldId id="464" r:id="rId7"/>
    <p:sldId id="465" r:id="rId8"/>
    <p:sldId id="466" r:id="rId9"/>
    <p:sldId id="467" r:id="rId10"/>
    <p:sldId id="468" r:id="rId11"/>
    <p:sldId id="469" r:id="rId12"/>
    <p:sldId id="472" r:id="rId13"/>
    <p:sldId id="470" r:id="rId14"/>
    <p:sldId id="471" r:id="rId15"/>
    <p:sldId id="507"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21" r:id="rId45"/>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82"/>
    <a:srgbClr val="404040"/>
    <a:srgbClr val="0356B1"/>
    <a:srgbClr val="0088CE"/>
    <a:srgbClr val="004494"/>
    <a:srgbClr val="4F81BD"/>
    <a:srgbClr val="FFFFFF"/>
    <a:srgbClr val="035DC1"/>
    <a:srgbClr val="024EA2"/>
    <a:srgbClr val="0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6" autoAdjust="0"/>
    <p:restoredTop sz="67101" autoAdjust="0"/>
  </p:normalViewPr>
  <p:slideViewPr>
    <p:cSldViewPr snapToGrid="0">
      <p:cViewPr>
        <p:scale>
          <a:sx n="10" d="100"/>
          <a:sy n="10" d="100"/>
        </p:scale>
        <p:origin x="4818" y="1380"/>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9E4B0-7AF6-4FC4-98D2-4C22C0EE00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7AFF134-8048-4429-B2A0-C2C158835F39}">
      <dgm:prSet phldrT="[Text]" custT="1"/>
      <dgm:spPr/>
      <dgm:t>
        <a:bodyPr/>
        <a:lstStyle/>
        <a:p>
          <a:r>
            <a:rPr lang="en-US" sz="1600" dirty="0" smtClean="0"/>
            <a:t>2. Online facilitated discussions between young people of youth </a:t>
          </a:r>
          <a:r>
            <a:rPr lang="en-US" sz="1600" dirty="0" err="1" smtClean="0"/>
            <a:t>organisations</a:t>
          </a:r>
          <a:r>
            <a:rPr lang="en-US" sz="1600" dirty="0" smtClean="0"/>
            <a:t> based in different countries, as part of youth projects. </a:t>
          </a:r>
        </a:p>
      </dgm:t>
    </dgm:pt>
    <dgm:pt modelId="{ECF83BF0-8001-470C-88F0-C29C4CA40653}" type="parTrans" cxnId="{6CB56901-92C8-4426-848B-A708332E31AC}">
      <dgm:prSet/>
      <dgm:spPr/>
      <dgm:t>
        <a:bodyPr/>
        <a:lstStyle/>
        <a:p>
          <a:endParaRPr lang="en-US"/>
        </a:p>
      </dgm:t>
    </dgm:pt>
    <dgm:pt modelId="{2953C219-A9E8-433A-B4F1-241026DD6D9E}" type="sibTrans" cxnId="{6CB56901-92C8-4426-848B-A708332E31AC}">
      <dgm:prSet/>
      <dgm:spPr/>
      <dgm:t>
        <a:bodyPr/>
        <a:lstStyle/>
        <a:p>
          <a:endParaRPr lang="en-US"/>
        </a:p>
      </dgm:t>
    </dgm:pt>
    <dgm:pt modelId="{41D7140A-7385-47E0-A203-B4BCF81881D8}">
      <dgm:prSet phldrT="[Text]" custT="1"/>
      <dgm:spPr/>
      <dgm:t>
        <a:bodyPr/>
        <a:lstStyle/>
        <a:p>
          <a:r>
            <a:rPr lang="en-US" sz="1600" dirty="0" smtClean="0"/>
            <a:t>3. Online facilitated discussions between students of Higher Education institutions based in different countries, as part of higher education degrees. </a:t>
          </a:r>
          <a:endParaRPr lang="en-US" sz="1600" dirty="0"/>
        </a:p>
      </dgm:t>
    </dgm:pt>
    <dgm:pt modelId="{56FB4398-035E-40CF-8ED8-D288CBB6BBE4}" type="parTrans" cxnId="{488DE0A6-B600-41EA-986F-484552A77648}">
      <dgm:prSet/>
      <dgm:spPr/>
      <dgm:t>
        <a:bodyPr/>
        <a:lstStyle/>
        <a:p>
          <a:endParaRPr lang="en-US"/>
        </a:p>
      </dgm:t>
    </dgm:pt>
    <dgm:pt modelId="{01045834-1203-4C4B-9761-84A89788F769}" type="sibTrans" cxnId="{488DE0A6-B600-41EA-986F-484552A77648}">
      <dgm:prSet/>
      <dgm:spPr/>
      <dgm:t>
        <a:bodyPr/>
        <a:lstStyle/>
        <a:p>
          <a:endParaRPr lang="en-US"/>
        </a:p>
      </dgm:t>
    </dgm:pt>
    <dgm:pt modelId="{4F37FF44-EB21-40D8-835A-D32239DF7F90}">
      <dgm:prSet custT="1"/>
      <dgm:spPr/>
      <dgm:t>
        <a:bodyPr/>
        <a:lstStyle/>
        <a:p>
          <a:r>
            <a:rPr lang="en-US" sz="1600" dirty="0" smtClean="0"/>
            <a:t>1.  Training of youth workers to develop a virtual exchange project with colleagues in another country</a:t>
          </a:r>
          <a:endParaRPr lang="en-US" sz="1600" dirty="0"/>
        </a:p>
      </dgm:t>
    </dgm:pt>
    <dgm:pt modelId="{71CF92F9-BA9B-4465-BF8D-660EEB39FA5D}" type="parTrans" cxnId="{787785B4-0124-4AD7-BB70-8915C4AF8023}">
      <dgm:prSet/>
      <dgm:spPr/>
      <dgm:t>
        <a:bodyPr/>
        <a:lstStyle/>
        <a:p>
          <a:endParaRPr lang="en-US"/>
        </a:p>
      </dgm:t>
    </dgm:pt>
    <dgm:pt modelId="{8E71D646-7B15-4CF6-9B3B-136402D4629C}" type="sibTrans" cxnId="{787785B4-0124-4AD7-BB70-8915C4AF8023}">
      <dgm:prSet/>
      <dgm:spPr/>
      <dgm:t>
        <a:bodyPr/>
        <a:lstStyle/>
        <a:p>
          <a:endParaRPr lang="en-US"/>
        </a:p>
      </dgm:t>
    </dgm:pt>
    <dgm:pt modelId="{0AF78FD2-87AE-4E1F-9BBC-5D229E917C74}">
      <dgm:prSet phldrT="[Text]"/>
      <dgm:spPr/>
      <dgm:t>
        <a:bodyPr/>
        <a:lstStyle/>
        <a:p>
          <a:r>
            <a:rPr lang="en-US" dirty="0" smtClean="0"/>
            <a:t>4. Training for university professors/staff willing to develop a virtual exchange project with colleagues from other countries. </a:t>
          </a:r>
          <a:endParaRPr lang="en-US" dirty="0"/>
        </a:p>
      </dgm:t>
    </dgm:pt>
    <dgm:pt modelId="{951137C1-C553-4F86-8685-1B4F24FECBDA}" type="parTrans" cxnId="{86B9E47E-FF74-49AE-ADC3-11E6DF622973}">
      <dgm:prSet/>
      <dgm:spPr/>
      <dgm:t>
        <a:bodyPr/>
        <a:lstStyle/>
        <a:p>
          <a:endParaRPr lang="en-US"/>
        </a:p>
      </dgm:t>
    </dgm:pt>
    <dgm:pt modelId="{10E605DC-1D32-4302-8F91-EF6BDCF6B7C9}" type="sibTrans" cxnId="{86B9E47E-FF74-49AE-ADC3-11E6DF622973}">
      <dgm:prSet/>
      <dgm:spPr/>
      <dgm:t>
        <a:bodyPr/>
        <a:lstStyle/>
        <a:p>
          <a:endParaRPr lang="en-US"/>
        </a:p>
      </dgm:t>
    </dgm:pt>
    <dgm:pt modelId="{87B20E70-666D-4573-9423-1CEB0527B257}">
      <dgm:prSet phldrT="[Text]"/>
      <dgm:spPr/>
      <dgm:t>
        <a:bodyPr/>
        <a:lstStyle/>
        <a:p>
          <a:r>
            <a:rPr lang="en-US" dirty="0" smtClean="0"/>
            <a:t>5. Interactive open online courses including traditional course materials such as filmed lectures, readings and problem-sets (MOOCs). </a:t>
          </a:r>
          <a:endParaRPr lang="en-US" dirty="0"/>
        </a:p>
      </dgm:t>
    </dgm:pt>
    <dgm:pt modelId="{11018F90-EAF3-4EB4-8EE8-E734581F0098}" type="parTrans" cxnId="{9C296569-7DAD-4E24-A0CE-1E6AAF670C15}">
      <dgm:prSet/>
      <dgm:spPr/>
      <dgm:t>
        <a:bodyPr/>
        <a:lstStyle/>
        <a:p>
          <a:endParaRPr lang="en-US"/>
        </a:p>
      </dgm:t>
    </dgm:pt>
    <dgm:pt modelId="{A363A243-08ED-4901-BCB5-82C54E67D156}" type="sibTrans" cxnId="{9C296569-7DAD-4E24-A0CE-1E6AAF670C15}">
      <dgm:prSet/>
      <dgm:spPr/>
      <dgm:t>
        <a:bodyPr/>
        <a:lstStyle/>
        <a:p>
          <a:endParaRPr lang="en-US"/>
        </a:p>
      </dgm:t>
    </dgm:pt>
    <dgm:pt modelId="{8AC91E9B-2B75-46A8-94CE-CA1F2CEDC8E1}" type="pres">
      <dgm:prSet presAssocID="{2349E4B0-7AF6-4FC4-98D2-4C22C0EE0094}" presName="diagram" presStyleCnt="0">
        <dgm:presLayoutVars>
          <dgm:dir/>
          <dgm:resizeHandles val="exact"/>
        </dgm:presLayoutVars>
      </dgm:prSet>
      <dgm:spPr/>
      <dgm:t>
        <a:bodyPr/>
        <a:lstStyle/>
        <a:p>
          <a:endParaRPr lang="en-US"/>
        </a:p>
      </dgm:t>
    </dgm:pt>
    <dgm:pt modelId="{9606BB9B-EF67-4031-B196-08596FCA50FD}" type="pres">
      <dgm:prSet presAssocID="{D7AFF134-8048-4429-B2A0-C2C158835F39}" presName="node" presStyleLbl="node1" presStyleIdx="0" presStyleCnt="5" custScaleX="137032" custScaleY="15515" custLinFactNeighborX="-447" custLinFactNeighborY="26132">
        <dgm:presLayoutVars>
          <dgm:bulletEnabled val="1"/>
        </dgm:presLayoutVars>
      </dgm:prSet>
      <dgm:spPr/>
      <dgm:t>
        <a:bodyPr/>
        <a:lstStyle/>
        <a:p>
          <a:endParaRPr lang="en-US"/>
        </a:p>
      </dgm:t>
    </dgm:pt>
    <dgm:pt modelId="{1D111EA6-977E-45C2-AC7C-21FA9B72014E}" type="pres">
      <dgm:prSet presAssocID="{2953C219-A9E8-433A-B4F1-241026DD6D9E}" presName="sibTrans" presStyleCnt="0"/>
      <dgm:spPr/>
    </dgm:pt>
    <dgm:pt modelId="{70C78431-B122-4D40-A542-C063178E1669}" type="pres">
      <dgm:prSet presAssocID="{41D7140A-7385-47E0-A203-B4BCF81881D8}" presName="node" presStyleLbl="node1" presStyleIdx="1" presStyleCnt="5" custScaleX="135868" custScaleY="17346" custLinFactNeighborX="-969" custLinFactNeighborY="19473">
        <dgm:presLayoutVars>
          <dgm:bulletEnabled val="1"/>
        </dgm:presLayoutVars>
      </dgm:prSet>
      <dgm:spPr/>
      <dgm:t>
        <a:bodyPr/>
        <a:lstStyle/>
        <a:p>
          <a:endParaRPr lang="en-US"/>
        </a:p>
      </dgm:t>
    </dgm:pt>
    <dgm:pt modelId="{F550D168-45F4-4EF0-B4AD-5F6DD725D2DE}" type="pres">
      <dgm:prSet presAssocID="{01045834-1203-4C4B-9761-84A89788F769}" presName="sibTrans" presStyleCnt="0"/>
      <dgm:spPr/>
    </dgm:pt>
    <dgm:pt modelId="{82AF5E11-CA31-47AF-AAEC-27BA075D9E63}" type="pres">
      <dgm:prSet presAssocID="{4F37FF44-EB21-40D8-835A-D32239DF7F90}" presName="node" presStyleLbl="node1" presStyleIdx="2" presStyleCnt="5" custAng="10800000" custFlipVert="1" custScaleX="136971" custScaleY="13787" custLinFactNeighborX="-310" custLinFactNeighborY="-95924">
        <dgm:presLayoutVars>
          <dgm:bulletEnabled val="1"/>
        </dgm:presLayoutVars>
      </dgm:prSet>
      <dgm:spPr/>
      <dgm:t>
        <a:bodyPr/>
        <a:lstStyle/>
        <a:p>
          <a:endParaRPr lang="en-US"/>
        </a:p>
      </dgm:t>
    </dgm:pt>
    <dgm:pt modelId="{C1872635-1994-4F67-AA50-15B4949EAB96}" type="pres">
      <dgm:prSet presAssocID="{8E71D646-7B15-4CF6-9B3B-136402D4629C}" presName="sibTrans" presStyleCnt="0"/>
      <dgm:spPr/>
    </dgm:pt>
    <dgm:pt modelId="{39673C49-59A9-4D54-9131-4990A0326A00}" type="pres">
      <dgm:prSet presAssocID="{0AF78FD2-87AE-4E1F-9BBC-5D229E917C74}" presName="node" presStyleLbl="node1" presStyleIdx="3" presStyleCnt="5" custScaleX="135868" custScaleY="17346" custLinFactNeighborX="74" custLinFactNeighborY="-20507">
        <dgm:presLayoutVars>
          <dgm:bulletEnabled val="1"/>
        </dgm:presLayoutVars>
      </dgm:prSet>
      <dgm:spPr/>
      <dgm:t>
        <a:bodyPr/>
        <a:lstStyle/>
        <a:p>
          <a:endParaRPr lang="en-US"/>
        </a:p>
      </dgm:t>
    </dgm:pt>
    <dgm:pt modelId="{A3D45404-5252-41C9-A8FD-25CF1EA403D9}" type="pres">
      <dgm:prSet presAssocID="{10E605DC-1D32-4302-8F91-EF6BDCF6B7C9}" presName="sibTrans" presStyleCnt="0"/>
      <dgm:spPr/>
    </dgm:pt>
    <dgm:pt modelId="{A2532685-D0B4-4FCC-8ABC-318D935B9D45}" type="pres">
      <dgm:prSet presAssocID="{87B20E70-666D-4573-9423-1CEB0527B257}" presName="node" presStyleLbl="node1" presStyleIdx="4" presStyleCnt="5" custScaleX="135868" custScaleY="17346" custLinFactNeighborX="523" custLinFactNeighborY="-17672">
        <dgm:presLayoutVars>
          <dgm:bulletEnabled val="1"/>
        </dgm:presLayoutVars>
      </dgm:prSet>
      <dgm:spPr/>
      <dgm:t>
        <a:bodyPr/>
        <a:lstStyle/>
        <a:p>
          <a:endParaRPr lang="en-US"/>
        </a:p>
      </dgm:t>
    </dgm:pt>
  </dgm:ptLst>
  <dgm:cxnLst>
    <dgm:cxn modelId="{9C296569-7DAD-4E24-A0CE-1E6AAF670C15}" srcId="{2349E4B0-7AF6-4FC4-98D2-4C22C0EE0094}" destId="{87B20E70-666D-4573-9423-1CEB0527B257}" srcOrd="4" destOrd="0" parTransId="{11018F90-EAF3-4EB4-8EE8-E734581F0098}" sibTransId="{A363A243-08ED-4901-BCB5-82C54E67D156}"/>
    <dgm:cxn modelId="{488DE0A6-B600-41EA-986F-484552A77648}" srcId="{2349E4B0-7AF6-4FC4-98D2-4C22C0EE0094}" destId="{41D7140A-7385-47E0-A203-B4BCF81881D8}" srcOrd="1" destOrd="0" parTransId="{56FB4398-035E-40CF-8ED8-D288CBB6BBE4}" sibTransId="{01045834-1203-4C4B-9761-84A89788F769}"/>
    <dgm:cxn modelId="{1EFAF873-F571-4AC2-8B47-D191632C14D1}" type="presOf" srcId="{D7AFF134-8048-4429-B2A0-C2C158835F39}" destId="{9606BB9B-EF67-4031-B196-08596FCA50FD}" srcOrd="0" destOrd="0" presId="urn:microsoft.com/office/officeart/2005/8/layout/default"/>
    <dgm:cxn modelId="{6CB56901-92C8-4426-848B-A708332E31AC}" srcId="{2349E4B0-7AF6-4FC4-98D2-4C22C0EE0094}" destId="{D7AFF134-8048-4429-B2A0-C2C158835F39}" srcOrd="0" destOrd="0" parTransId="{ECF83BF0-8001-470C-88F0-C29C4CA40653}" sibTransId="{2953C219-A9E8-433A-B4F1-241026DD6D9E}"/>
    <dgm:cxn modelId="{787785B4-0124-4AD7-BB70-8915C4AF8023}" srcId="{2349E4B0-7AF6-4FC4-98D2-4C22C0EE0094}" destId="{4F37FF44-EB21-40D8-835A-D32239DF7F90}" srcOrd="2" destOrd="0" parTransId="{71CF92F9-BA9B-4465-BF8D-660EEB39FA5D}" sibTransId="{8E71D646-7B15-4CF6-9B3B-136402D4629C}"/>
    <dgm:cxn modelId="{79FD3355-1182-4B2C-A12F-0F75A41BD22F}" type="presOf" srcId="{2349E4B0-7AF6-4FC4-98D2-4C22C0EE0094}" destId="{8AC91E9B-2B75-46A8-94CE-CA1F2CEDC8E1}" srcOrd="0" destOrd="0" presId="urn:microsoft.com/office/officeart/2005/8/layout/default"/>
    <dgm:cxn modelId="{6B5A323E-71FE-43D2-A80B-BA32D4CD07B0}" type="presOf" srcId="{4F37FF44-EB21-40D8-835A-D32239DF7F90}" destId="{82AF5E11-CA31-47AF-AAEC-27BA075D9E63}" srcOrd="0" destOrd="0" presId="urn:microsoft.com/office/officeart/2005/8/layout/default"/>
    <dgm:cxn modelId="{BBF11A87-3F5A-4100-BB06-9433664BA91D}" type="presOf" srcId="{0AF78FD2-87AE-4E1F-9BBC-5D229E917C74}" destId="{39673C49-59A9-4D54-9131-4990A0326A00}" srcOrd="0" destOrd="0" presId="urn:microsoft.com/office/officeart/2005/8/layout/default"/>
    <dgm:cxn modelId="{7CDA8DC4-0D02-42C8-AFB1-1233BA0FC178}" type="presOf" srcId="{41D7140A-7385-47E0-A203-B4BCF81881D8}" destId="{70C78431-B122-4D40-A542-C063178E1669}" srcOrd="0" destOrd="0" presId="urn:microsoft.com/office/officeart/2005/8/layout/default"/>
    <dgm:cxn modelId="{D2466026-DA65-40EA-A0D2-7487A60A352C}" type="presOf" srcId="{87B20E70-666D-4573-9423-1CEB0527B257}" destId="{A2532685-D0B4-4FCC-8ABC-318D935B9D45}" srcOrd="0" destOrd="0" presId="urn:microsoft.com/office/officeart/2005/8/layout/default"/>
    <dgm:cxn modelId="{86B9E47E-FF74-49AE-ADC3-11E6DF622973}" srcId="{2349E4B0-7AF6-4FC4-98D2-4C22C0EE0094}" destId="{0AF78FD2-87AE-4E1F-9BBC-5D229E917C74}" srcOrd="3" destOrd="0" parTransId="{951137C1-C553-4F86-8685-1B4F24FECBDA}" sibTransId="{10E605DC-1D32-4302-8F91-EF6BDCF6B7C9}"/>
    <dgm:cxn modelId="{6B9CFCCC-BFD5-4965-B0C8-80EAA757C737}" type="presParOf" srcId="{8AC91E9B-2B75-46A8-94CE-CA1F2CEDC8E1}" destId="{9606BB9B-EF67-4031-B196-08596FCA50FD}" srcOrd="0" destOrd="0" presId="urn:microsoft.com/office/officeart/2005/8/layout/default"/>
    <dgm:cxn modelId="{2D2F2998-F0A2-4472-A447-F17A22965916}" type="presParOf" srcId="{8AC91E9B-2B75-46A8-94CE-CA1F2CEDC8E1}" destId="{1D111EA6-977E-45C2-AC7C-21FA9B72014E}" srcOrd="1" destOrd="0" presId="urn:microsoft.com/office/officeart/2005/8/layout/default"/>
    <dgm:cxn modelId="{311551FE-61A5-48C0-9FAA-5E5B676813DF}" type="presParOf" srcId="{8AC91E9B-2B75-46A8-94CE-CA1F2CEDC8E1}" destId="{70C78431-B122-4D40-A542-C063178E1669}" srcOrd="2" destOrd="0" presId="urn:microsoft.com/office/officeart/2005/8/layout/default"/>
    <dgm:cxn modelId="{E92DA104-8062-410E-B2B0-D3A99345BCE1}" type="presParOf" srcId="{8AC91E9B-2B75-46A8-94CE-CA1F2CEDC8E1}" destId="{F550D168-45F4-4EF0-B4AD-5F6DD725D2DE}" srcOrd="3" destOrd="0" presId="urn:microsoft.com/office/officeart/2005/8/layout/default"/>
    <dgm:cxn modelId="{E6C05A08-620A-4F90-9BB7-DBAC51C97C45}" type="presParOf" srcId="{8AC91E9B-2B75-46A8-94CE-CA1F2CEDC8E1}" destId="{82AF5E11-CA31-47AF-AAEC-27BA075D9E63}" srcOrd="4" destOrd="0" presId="urn:microsoft.com/office/officeart/2005/8/layout/default"/>
    <dgm:cxn modelId="{75FDA391-95E2-485A-A6B9-BE5EE8404336}" type="presParOf" srcId="{8AC91E9B-2B75-46A8-94CE-CA1F2CEDC8E1}" destId="{C1872635-1994-4F67-AA50-15B4949EAB96}" srcOrd="5" destOrd="0" presId="urn:microsoft.com/office/officeart/2005/8/layout/default"/>
    <dgm:cxn modelId="{873BD04E-4C69-43F4-9D86-37C758144D9C}" type="presParOf" srcId="{8AC91E9B-2B75-46A8-94CE-CA1F2CEDC8E1}" destId="{39673C49-59A9-4D54-9131-4990A0326A00}" srcOrd="6" destOrd="0" presId="urn:microsoft.com/office/officeart/2005/8/layout/default"/>
    <dgm:cxn modelId="{130A6719-0D33-495B-94A5-758E78E35231}" type="presParOf" srcId="{8AC91E9B-2B75-46A8-94CE-CA1F2CEDC8E1}" destId="{A3D45404-5252-41C9-A8FD-25CF1EA403D9}" srcOrd="7" destOrd="0" presId="urn:microsoft.com/office/officeart/2005/8/layout/default"/>
    <dgm:cxn modelId="{20FA77F0-8098-47EE-A6AB-5DA4BCDF45B5}" type="presParOf" srcId="{8AC91E9B-2B75-46A8-94CE-CA1F2CEDC8E1}" destId="{A2532685-D0B4-4FCC-8ABC-318D935B9D4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6BB9B-EF67-4031-B196-08596FCA50FD}">
      <dsp:nvSpPr>
        <dsp:cNvPr id="0" name=""/>
        <dsp:cNvSpPr/>
      </dsp:nvSpPr>
      <dsp:spPr>
        <a:xfrm>
          <a:off x="1411134" y="866052"/>
          <a:ext cx="7531015" cy="5116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2. Online facilitated discussions between young people of youth </a:t>
          </a:r>
          <a:r>
            <a:rPr lang="en-US" sz="1600" kern="1200" dirty="0" err="1" smtClean="0"/>
            <a:t>organisations</a:t>
          </a:r>
          <a:r>
            <a:rPr lang="en-US" sz="1600" kern="1200" dirty="0" smtClean="0"/>
            <a:t> based in different countries, as part of youth projects. </a:t>
          </a:r>
        </a:p>
      </dsp:txBody>
      <dsp:txXfrm>
        <a:off x="1411134" y="866052"/>
        <a:ext cx="7531015" cy="511604"/>
      </dsp:txXfrm>
    </dsp:sp>
    <dsp:sp modelId="{70C78431-B122-4D40-A542-C063178E1669}">
      <dsp:nvSpPr>
        <dsp:cNvPr id="0" name=""/>
        <dsp:cNvSpPr/>
      </dsp:nvSpPr>
      <dsp:spPr>
        <a:xfrm>
          <a:off x="1414431" y="1707658"/>
          <a:ext cx="7467044" cy="5719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3. Online facilitated discussions between students of Higher Education institutions based in different countries, as part of higher education degrees. </a:t>
          </a:r>
          <a:endParaRPr lang="en-US" sz="1600" kern="1200" dirty="0"/>
        </a:p>
      </dsp:txBody>
      <dsp:txXfrm>
        <a:off x="1414431" y="1707658"/>
        <a:ext cx="7467044" cy="571981"/>
      </dsp:txXfrm>
    </dsp:sp>
    <dsp:sp modelId="{82AF5E11-CA31-47AF-AAEC-27BA075D9E63}">
      <dsp:nvSpPr>
        <dsp:cNvPr id="0" name=""/>
        <dsp:cNvSpPr/>
      </dsp:nvSpPr>
      <dsp:spPr>
        <a:xfrm rot="10800000" flipV="1">
          <a:off x="1420339" y="0"/>
          <a:ext cx="7527663" cy="4546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  Training of youth workers to develop a virtual exchange project with colleagues in another country</a:t>
          </a:r>
          <a:endParaRPr lang="en-US" sz="1600" kern="1200" dirty="0"/>
        </a:p>
      </dsp:txBody>
      <dsp:txXfrm rot="-10800000">
        <a:off x="1420339" y="0"/>
        <a:ext cx="7527663" cy="454624"/>
      </dsp:txXfrm>
    </dsp:sp>
    <dsp:sp modelId="{39673C49-59A9-4D54-9131-4990A0326A00}">
      <dsp:nvSpPr>
        <dsp:cNvPr id="0" name=""/>
        <dsp:cNvSpPr/>
      </dsp:nvSpPr>
      <dsp:spPr>
        <a:xfrm>
          <a:off x="1471753" y="2515091"/>
          <a:ext cx="7467044" cy="5719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4. Training for university professors/staff willing to develop a virtual exchange project with colleagues from other countries. </a:t>
          </a:r>
          <a:endParaRPr lang="en-US" sz="1600" kern="1200" dirty="0"/>
        </a:p>
      </dsp:txBody>
      <dsp:txXfrm>
        <a:off x="1471753" y="2515091"/>
        <a:ext cx="7467044" cy="571981"/>
      </dsp:txXfrm>
    </dsp:sp>
    <dsp:sp modelId="{A2532685-D0B4-4FCC-8ABC-318D935B9D45}">
      <dsp:nvSpPr>
        <dsp:cNvPr id="0" name=""/>
        <dsp:cNvSpPr/>
      </dsp:nvSpPr>
      <dsp:spPr>
        <a:xfrm>
          <a:off x="1496429" y="3730137"/>
          <a:ext cx="7467044" cy="5719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5. Interactive open online courses including traditional course materials such as filmed lectures, readings and problem-sets (MOOCs). </a:t>
          </a:r>
          <a:endParaRPr lang="en-US" sz="1600" kern="1200" dirty="0"/>
        </a:p>
      </dsp:txBody>
      <dsp:txXfrm>
        <a:off x="1496429" y="3730137"/>
        <a:ext cx="7467044" cy="5719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3A939EFE-0303-44F6-9A16-FD3B5E015DB1}" type="datetimeFigureOut">
              <a:rPr lang="en-GB" smtClean="0"/>
              <a:t>02/12/2021</a:t>
            </a:fld>
            <a:endParaRPr lang="en-GB"/>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3B926D1-0013-4A80-B64E-9D824EE65210}" type="datetimeFigureOut">
              <a:rPr lang="en-GB" smtClean="0"/>
              <a:t>02/12/2021</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241851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next part of the presentation, we’re going to look at how your application will be assessed. These are the four criteria that are used to assess it. All of these criteria will be rigorously applied to every application received. </a:t>
            </a:r>
          </a:p>
          <a:p>
            <a:r>
              <a:rPr lang="en-GB" baseline="0" dirty="0" smtClean="0"/>
              <a:t>So you need to make sure your proposal respects these criteria when </a:t>
            </a:r>
            <a:r>
              <a:rPr lang="en-US" baseline="0" dirty="0" smtClean="0"/>
              <a:t>developing your project.  All of these can be found in the Call document but we can go through them here. </a:t>
            </a:r>
            <a:endParaRPr lang="en-GB" baseline="0" dirty="0" smtClean="0"/>
          </a:p>
          <a:p>
            <a:endParaRPr lang="en-GB" baseline="0" dirty="0" smtClean="0"/>
          </a:p>
          <a:p>
            <a:r>
              <a:rPr lang="en-GB" baseline="0" dirty="0" smtClean="0"/>
              <a:t>First of all, in order to be eligible for an Erasmus+ grant, the proposals must comply with some eligibility criteria.</a:t>
            </a:r>
          </a:p>
          <a:p>
            <a:r>
              <a:rPr lang="en-GB" baseline="0" dirty="0" smtClean="0"/>
              <a:t>Secondly, an applicant will be excluded from participating </a:t>
            </a:r>
            <a:r>
              <a:rPr lang="en-GB" baseline="0" dirty="0" err="1" smtClean="0"/>
              <a:t>i</a:t>
            </a:r>
            <a:r>
              <a:rPr lang="en-US" baseline="0" dirty="0" smtClean="0"/>
              <a:t>f it is found to be in one of the exclusion situations described in the </a:t>
            </a:r>
            <a:r>
              <a:rPr lang="en-US" baseline="0" dirty="0" err="1" smtClean="0"/>
              <a:t>Programme</a:t>
            </a:r>
            <a:r>
              <a:rPr lang="en-US" baseline="0" dirty="0" smtClean="0"/>
              <a:t> Guide (in accordance with the Financial Regulations).</a:t>
            </a:r>
          </a:p>
          <a:p>
            <a:endParaRPr lang="en-US" baseline="0" dirty="0" smtClean="0"/>
          </a:p>
          <a:p>
            <a:r>
              <a:rPr lang="en-US" baseline="0" dirty="0" smtClean="0"/>
              <a:t>Thirdly, through the selection criteria, the Executive Agency assesses the applicant's financial and operational capacity to complete the proposed project. </a:t>
            </a:r>
          </a:p>
          <a:p>
            <a:endParaRPr lang="en-US" baseline="0" dirty="0" smtClean="0"/>
          </a:p>
          <a:p>
            <a:r>
              <a:rPr lang="en-US" baseline="0" dirty="0" smtClean="0"/>
              <a:t>Finally, the 4 award criteria allow the  Executive Agency to evaluate the quality of the project proposals submitted. Proposals that pass the individual thresholds and the overall quality threshold will be considered for funding, within the limits of the available call budget. </a:t>
            </a:r>
          </a:p>
          <a:p>
            <a:endParaRPr lang="en-US" baseline="0" dirty="0" smtClean="0"/>
          </a:p>
          <a:p>
            <a:r>
              <a:rPr lang="en-US" baseline="0" dirty="0" smtClean="0"/>
              <a:t>The rest of the proposals will be unsuccessful. The full set of award criteria applying to the Erasmus+ virtual exchanges are described in Part B of the Erasmus+ </a:t>
            </a:r>
            <a:r>
              <a:rPr lang="en-US" baseline="0" dirty="0" err="1" smtClean="0"/>
              <a:t>Programme</a:t>
            </a:r>
            <a:r>
              <a:rPr lang="en-US" baseline="0" dirty="0" smtClean="0"/>
              <a:t> Guide . You can also find them under the Call specific information on the Funding and Tender Opportunities Portal. </a:t>
            </a:r>
            <a:endParaRPr lang="en-GB" baseline="0" dirty="0" smtClean="0"/>
          </a:p>
          <a:p>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47206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lets start with the Eligibility Criteria. These</a:t>
            </a:r>
            <a:r>
              <a:rPr lang="en-IE" baseline="0" dirty="0" smtClean="0"/>
              <a:t> are on page 11 of the Call document.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the first criteria we look at after the application deadline and are used to decide if an applicant is eligible to go through to the next stage of the application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it appears at implementation or final report stage that these criteria have not been fulfilled, the activities may be considered ineligible with a consequent recovery of the EU grant initially awarded to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34104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Duration</a:t>
            </a:r>
            <a:r>
              <a:rPr lang="en-US" dirty="0" smtClean="0"/>
              <a:t>: normally </a:t>
            </a:r>
            <a:r>
              <a:rPr lang="en-IE" b="1" dirty="0" smtClean="0"/>
              <a:t>3 years (36 months) </a:t>
            </a:r>
            <a:r>
              <a:rPr lang="en-IE" dirty="0" smtClean="0"/>
              <a:t>when no extension is granted. </a:t>
            </a:r>
          </a:p>
          <a:p>
            <a:endParaRPr lang="en-IE" dirty="0" smtClean="0"/>
          </a:p>
          <a:p>
            <a:r>
              <a:rPr lang="en-US" dirty="0" smtClean="0"/>
              <a:t>extensions are possible, if duly justified and through an amendment</a:t>
            </a:r>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191444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The </a:t>
            </a:r>
            <a:r>
              <a:rPr lang="fr-BE" dirty="0" err="1" smtClean="0"/>
              <a:t>next</a:t>
            </a:r>
            <a:r>
              <a:rPr lang="fr-BE" dirty="0" smtClean="0"/>
              <a:t> </a:t>
            </a:r>
            <a:r>
              <a:rPr lang="fr-BE" dirty="0" err="1" smtClean="0"/>
              <a:t>eligibilty</a:t>
            </a:r>
            <a:r>
              <a:rPr lang="fr-BE" dirty="0" smtClean="0"/>
              <a:t> </a:t>
            </a:r>
            <a:r>
              <a:rPr lang="fr-BE" dirty="0" err="1" smtClean="0"/>
              <a:t>criteria</a:t>
            </a:r>
            <a:r>
              <a:rPr lang="fr-BE" dirty="0" smtClean="0"/>
              <a:t> are </a:t>
            </a:r>
            <a:r>
              <a:rPr lang="fr-BE" dirty="0" err="1" smtClean="0"/>
              <a:t>geographical</a:t>
            </a:r>
            <a:r>
              <a:rPr lang="fr-BE" dirty="0" smtClean="0"/>
              <a:t>. </a:t>
            </a:r>
            <a:r>
              <a:rPr lang="fr-BE" dirty="0" err="1" smtClean="0"/>
              <a:t>Which</a:t>
            </a:r>
            <a:r>
              <a:rPr lang="fr-BE" dirty="0" smtClean="0"/>
              <a:t> </a:t>
            </a:r>
            <a:r>
              <a:rPr lang="fr-BE" dirty="0" err="1" smtClean="0"/>
              <a:t>regions</a:t>
            </a:r>
            <a:r>
              <a:rPr lang="fr-BE" dirty="0" smtClean="0"/>
              <a:t> of the world </a:t>
            </a:r>
            <a:r>
              <a:rPr lang="fr-BE" dirty="0" err="1" smtClean="0"/>
              <a:t>can</a:t>
            </a:r>
            <a:r>
              <a:rPr lang="fr-BE" dirty="0" smtClean="0"/>
              <a:t> </a:t>
            </a:r>
            <a:r>
              <a:rPr lang="fr-BE" dirty="0" err="1" smtClean="0"/>
              <a:t>particiate</a:t>
            </a:r>
            <a:r>
              <a:rPr lang="fr-BE" dirty="0" smtClean="0"/>
              <a:t>? </a:t>
            </a:r>
          </a:p>
          <a:p>
            <a:r>
              <a:rPr lang="fr-BE" dirty="0" err="1" smtClean="0"/>
              <a:t>These</a:t>
            </a:r>
            <a:r>
              <a:rPr lang="fr-BE" dirty="0" smtClean="0"/>
              <a:t> are EU</a:t>
            </a:r>
            <a:r>
              <a:rPr lang="fr-BE" baseline="0" dirty="0" smtClean="0"/>
              <a:t> </a:t>
            </a:r>
            <a:r>
              <a:rPr lang="fr-BE" baseline="0" dirty="0" err="1" smtClean="0"/>
              <a:t>regions</a:t>
            </a:r>
            <a:r>
              <a:rPr lang="fr-BE" baseline="0" dirty="0" smtClean="0"/>
              <a:t>. The </a:t>
            </a:r>
            <a:r>
              <a:rPr lang="fr-BE" baseline="0" dirty="0" err="1" smtClean="0"/>
              <a:t>precise</a:t>
            </a:r>
            <a:r>
              <a:rPr lang="fr-BE" baseline="0" dirty="0" smtClean="0"/>
              <a:t> countries in </a:t>
            </a:r>
            <a:r>
              <a:rPr lang="fr-BE" baseline="0" dirty="0" err="1" smtClean="0"/>
              <a:t>each</a:t>
            </a:r>
            <a:r>
              <a:rPr lang="fr-BE" baseline="0" dirty="0" smtClean="0"/>
              <a:t> one </a:t>
            </a:r>
            <a:r>
              <a:rPr lang="fr-BE" baseline="0" dirty="0" err="1" smtClean="0"/>
              <a:t>can</a:t>
            </a:r>
            <a:r>
              <a:rPr lang="fr-BE" baseline="0" dirty="0" smtClean="0"/>
              <a:t> </a:t>
            </a:r>
            <a:r>
              <a:rPr lang="fr-BE" baseline="0" dirty="0" err="1" smtClean="0"/>
              <a:t>be</a:t>
            </a:r>
            <a:r>
              <a:rPr lang="fr-BE" baseline="0" dirty="0" smtClean="0"/>
              <a:t> </a:t>
            </a:r>
            <a:r>
              <a:rPr lang="fr-BE" baseline="0" dirty="0" err="1" smtClean="0"/>
              <a:t>found</a:t>
            </a:r>
            <a:r>
              <a:rPr lang="fr-BE" baseline="0" dirty="0" smtClean="0"/>
              <a:t> on page 11 of the Call. </a:t>
            </a:r>
            <a:r>
              <a:rPr lang="fr-BE" baseline="0" dirty="0" err="1" smtClean="0"/>
              <a:t>Please</a:t>
            </a:r>
            <a:r>
              <a:rPr lang="fr-BE" baseline="0" dirty="0" smtClean="0"/>
              <a:t> check </a:t>
            </a:r>
            <a:r>
              <a:rPr lang="fr-BE" baseline="0" dirty="0" err="1" smtClean="0"/>
              <a:t>this</a:t>
            </a:r>
            <a:r>
              <a:rPr lang="fr-BE" baseline="0" dirty="0" smtClean="0"/>
              <a:t> </a:t>
            </a:r>
            <a:r>
              <a:rPr lang="fr-BE" baseline="0" dirty="0" err="1" smtClean="0"/>
              <a:t>carefully</a:t>
            </a:r>
            <a:r>
              <a:rPr lang="fr-BE" baseline="0" dirty="0" smtClean="0"/>
              <a:t>. </a:t>
            </a:r>
            <a:endParaRPr lang="fr-BE" dirty="0" smtClean="0"/>
          </a:p>
          <a:p>
            <a:r>
              <a:rPr lang="fr-BE" dirty="0" smtClean="0"/>
              <a:t>I</a:t>
            </a:r>
            <a:r>
              <a:rPr lang="fr-BE" baseline="0" dirty="0" smtClean="0"/>
              <a:t> </a:t>
            </a:r>
            <a:r>
              <a:rPr lang="fr-BE" baseline="0" dirty="0" err="1" smtClean="0"/>
              <a:t>should</a:t>
            </a:r>
            <a:r>
              <a:rPr lang="fr-BE" baseline="0" dirty="0" smtClean="0"/>
              <a:t> stress </a:t>
            </a:r>
            <a:r>
              <a:rPr lang="fr-BE" baseline="0" dirty="0" err="1" smtClean="0"/>
              <a:t>here</a:t>
            </a:r>
            <a:r>
              <a:rPr lang="fr-BE" baseline="0" dirty="0" smtClean="0"/>
              <a:t> </a:t>
            </a:r>
            <a:r>
              <a:rPr lang="fr-BE" baseline="0" dirty="0" err="1" smtClean="0"/>
              <a:t>because</a:t>
            </a:r>
            <a:r>
              <a:rPr lang="fr-BE" baseline="0" dirty="0" smtClean="0"/>
              <a:t> </a:t>
            </a:r>
            <a:r>
              <a:rPr lang="fr-BE" baseline="0" dirty="0" err="1" smtClean="0"/>
              <a:t>we</a:t>
            </a:r>
            <a:r>
              <a:rPr lang="fr-BE" baseline="0" dirty="0" smtClean="0"/>
              <a:t> are </a:t>
            </a:r>
            <a:r>
              <a:rPr lang="fr-BE" baseline="0" dirty="0" err="1" smtClean="0"/>
              <a:t>talking</a:t>
            </a:r>
            <a:r>
              <a:rPr lang="fr-BE" baseline="0" dirty="0" smtClean="0"/>
              <a:t> about </a:t>
            </a:r>
            <a:r>
              <a:rPr lang="fr-BE" baseline="0" dirty="0" err="1" smtClean="0"/>
              <a:t>virtual</a:t>
            </a:r>
            <a:r>
              <a:rPr lang="fr-BE" baseline="0" dirty="0" smtClean="0"/>
              <a:t> exchanges </a:t>
            </a:r>
            <a:r>
              <a:rPr lang="fr-BE" baseline="0" dirty="0" err="1" smtClean="0"/>
              <a:t>that</a:t>
            </a:r>
            <a:r>
              <a:rPr lang="fr-BE" baseline="0" dirty="0" smtClean="0"/>
              <a:t> organisations and </a:t>
            </a:r>
            <a:r>
              <a:rPr lang="fr-BE" baseline="0" dirty="0" err="1" smtClean="0"/>
              <a:t>activities</a:t>
            </a:r>
            <a:r>
              <a:rPr lang="fr-BE" baseline="0" dirty="0" smtClean="0"/>
              <a:t> </a:t>
            </a:r>
            <a:r>
              <a:rPr lang="fr-BE" baseline="0" dirty="0" err="1" smtClean="0"/>
              <a:t>should</a:t>
            </a:r>
            <a:r>
              <a:rPr lang="fr-BE" baseline="0" dirty="0" smtClean="0"/>
              <a:t> </a:t>
            </a:r>
            <a:r>
              <a:rPr lang="fr-BE" baseline="0" dirty="0" err="1" smtClean="0"/>
              <a:t>be</a:t>
            </a:r>
            <a:r>
              <a:rPr lang="fr-BE" baseline="0" dirty="0" smtClean="0"/>
              <a:t> </a:t>
            </a:r>
            <a:r>
              <a:rPr lang="fr-BE" baseline="0" dirty="0" err="1" smtClean="0"/>
              <a:t>based</a:t>
            </a:r>
            <a:r>
              <a:rPr lang="fr-BE" baseline="0" dirty="0" smtClean="0"/>
              <a:t> in </a:t>
            </a:r>
            <a:r>
              <a:rPr lang="fr-BE" baseline="0" dirty="0" err="1" smtClean="0"/>
              <a:t>these</a:t>
            </a:r>
            <a:r>
              <a:rPr lang="fr-BE" baseline="0" dirty="0" smtClean="0"/>
              <a:t> countries. </a:t>
            </a:r>
          </a:p>
          <a:p>
            <a:r>
              <a:rPr lang="fr-BE" baseline="0" dirty="0" err="1" smtClean="0"/>
              <a:t>Every</a:t>
            </a:r>
            <a:r>
              <a:rPr lang="fr-BE" baseline="0" dirty="0" smtClean="0"/>
              <a:t> </a:t>
            </a:r>
            <a:r>
              <a:rPr lang="fr-BE" baseline="0" dirty="0" err="1" smtClean="0"/>
              <a:t>project</a:t>
            </a:r>
            <a:r>
              <a:rPr lang="fr-BE" baseline="0" dirty="0" smtClean="0"/>
              <a:t> must have </a:t>
            </a:r>
            <a:r>
              <a:rPr lang="fr-BE" b="1" baseline="0" dirty="0" smtClean="0"/>
              <a:t>Erasmus+ Programme Country </a:t>
            </a:r>
            <a:r>
              <a:rPr lang="fr-BE" b="1" baseline="0" dirty="0" err="1" smtClean="0"/>
              <a:t>partners</a:t>
            </a:r>
            <a:r>
              <a:rPr lang="fr-BE" b="1" baseline="0" dirty="0" smtClean="0"/>
              <a:t> </a:t>
            </a:r>
            <a:r>
              <a:rPr lang="fr-BE" baseline="0" dirty="0" smtClean="0"/>
              <a:t>and </a:t>
            </a:r>
            <a:r>
              <a:rPr lang="fr-BE" baseline="0" dirty="0" err="1" smtClean="0"/>
              <a:t>then</a:t>
            </a:r>
            <a:r>
              <a:rPr lang="fr-BE" baseline="0" dirty="0" smtClean="0"/>
              <a:t> </a:t>
            </a:r>
            <a:r>
              <a:rPr lang="fr-BE" b="1" baseline="0" dirty="0" err="1" smtClean="0"/>
              <a:t>partners</a:t>
            </a:r>
            <a:r>
              <a:rPr lang="fr-BE" b="1" baseline="0" dirty="0" smtClean="0"/>
              <a:t> in one </a:t>
            </a:r>
            <a:r>
              <a:rPr lang="fr-BE" b="1" baseline="0" dirty="0" err="1" smtClean="0"/>
              <a:t>other</a:t>
            </a:r>
            <a:r>
              <a:rPr lang="fr-BE" b="1" baseline="0" dirty="0" smtClean="0"/>
              <a:t> </a:t>
            </a:r>
            <a:r>
              <a:rPr lang="fr-BE" b="1" baseline="0" dirty="0" err="1" smtClean="0"/>
              <a:t>region</a:t>
            </a:r>
            <a:r>
              <a:rPr lang="fr-BE" baseline="0" dirty="0" smtClean="0"/>
              <a:t>. </a:t>
            </a:r>
          </a:p>
          <a:p>
            <a:r>
              <a:rPr lang="fr-BE" baseline="0" dirty="0" err="1" smtClean="0"/>
              <a:t>Those</a:t>
            </a:r>
            <a:r>
              <a:rPr lang="fr-BE" baseline="0" dirty="0" smtClean="0"/>
              <a:t> </a:t>
            </a:r>
            <a:r>
              <a:rPr lang="fr-BE" baseline="0" dirty="0" err="1" smtClean="0"/>
              <a:t>regions</a:t>
            </a:r>
            <a:r>
              <a:rPr lang="fr-BE" baseline="0" dirty="0" smtClean="0"/>
              <a:t> </a:t>
            </a:r>
            <a:r>
              <a:rPr lang="fr-BE" baseline="0" dirty="0" err="1" smtClean="0"/>
              <a:t>include</a:t>
            </a:r>
            <a:r>
              <a:rPr lang="fr-BE" baseline="0" dirty="0" smtClean="0"/>
              <a:t> Western Balkans, </a:t>
            </a:r>
            <a:r>
              <a:rPr lang="fr-BE" baseline="0" dirty="0" err="1" smtClean="0"/>
              <a:t>Eastern</a:t>
            </a:r>
            <a:r>
              <a:rPr lang="fr-BE" baseline="0" dirty="0" smtClean="0"/>
              <a:t> </a:t>
            </a:r>
            <a:r>
              <a:rPr lang="fr-BE" baseline="0" dirty="0" err="1" smtClean="0"/>
              <a:t>Neighbourhood</a:t>
            </a:r>
            <a:r>
              <a:rPr lang="fr-BE" baseline="0" dirty="0" smtClean="0"/>
              <a:t>, </a:t>
            </a:r>
            <a:r>
              <a:rPr lang="fr-BE" baseline="0" dirty="0" err="1" smtClean="0"/>
              <a:t>Southern</a:t>
            </a:r>
            <a:r>
              <a:rPr lang="fr-BE" baseline="0" dirty="0" smtClean="0"/>
              <a:t> </a:t>
            </a:r>
            <a:r>
              <a:rPr lang="fr-BE" baseline="0" dirty="0" err="1" smtClean="0"/>
              <a:t>Mediterranean</a:t>
            </a:r>
            <a:r>
              <a:rPr lang="fr-BE" baseline="0" dirty="0" smtClean="0"/>
              <a:t>, </a:t>
            </a:r>
            <a:r>
              <a:rPr lang="fr-BE" baseline="0" dirty="0" err="1" smtClean="0"/>
              <a:t>Russia</a:t>
            </a:r>
            <a:r>
              <a:rPr lang="fr-BE" baseline="0" dirty="0" smtClean="0"/>
              <a:t> and </a:t>
            </a:r>
            <a:r>
              <a:rPr lang="fr-BE" baseline="0" dirty="0" err="1" smtClean="0"/>
              <a:t>Sub-Saharan</a:t>
            </a:r>
            <a:r>
              <a:rPr lang="fr-BE" baseline="0" dirty="0" smtClean="0"/>
              <a:t> </a:t>
            </a:r>
            <a:r>
              <a:rPr lang="fr-BE" baseline="0" dirty="0" err="1" smtClean="0"/>
              <a:t>Africa</a:t>
            </a:r>
            <a:r>
              <a:rPr lang="fr-BE" baseline="0" dirty="0" smtClean="0"/>
              <a:t>. </a:t>
            </a:r>
          </a:p>
          <a:p>
            <a:r>
              <a:rPr lang="fr-BE" baseline="0" dirty="0" err="1" smtClean="0"/>
              <a:t>However</a:t>
            </a:r>
            <a:r>
              <a:rPr lang="fr-BE" baseline="0" dirty="0" smtClean="0"/>
              <a:t>, the </a:t>
            </a:r>
            <a:r>
              <a:rPr lang="fr-BE" baseline="0" dirty="0" err="1" smtClean="0"/>
              <a:t>applicant</a:t>
            </a:r>
            <a:r>
              <a:rPr lang="fr-BE" baseline="0" dirty="0" smtClean="0"/>
              <a:t> must come </a:t>
            </a:r>
            <a:r>
              <a:rPr lang="fr-BE" baseline="0" dirty="0" err="1" smtClean="0"/>
              <a:t>from</a:t>
            </a:r>
            <a:r>
              <a:rPr lang="fr-BE" baseline="0" dirty="0" smtClean="0"/>
              <a:t> an Erasmus+ Programme Country</a:t>
            </a:r>
            <a:endParaRPr lang="fr-BE" dirty="0" smtClean="0"/>
          </a:p>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4087939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order to be eligible as coordinator,</a:t>
            </a:r>
            <a:r>
              <a:rPr lang="en-IE" baseline="0" dirty="0" smtClean="0"/>
              <a:t> an organisation must be;</a:t>
            </a:r>
          </a:p>
          <a:p>
            <a:r>
              <a:rPr lang="en-IE" baseline="0" dirty="0" smtClean="0"/>
              <a:t>A public or private organisation active in the field of higher education or youth based in a Programme Country.</a:t>
            </a:r>
          </a:p>
          <a:p>
            <a:r>
              <a:rPr lang="en-IE" baseline="0" dirty="0" smtClean="0"/>
              <a:t>A HEI, associations or organisations of HEIs, as well as </a:t>
            </a:r>
            <a:r>
              <a:rPr lang="en-US" dirty="0" smtClean="0"/>
              <a:t>legally </a:t>
            </a:r>
            <a:r>
              <a:rPr lang="en-US" dirty="0" err="1" smtClean="0"/>
              <a:t>recognised</a:t>
            </a:r>
            <a:r>
              <a:rPr lang="en-US" dirty="0" smtClean="0"/>
              <a:t> national or international rector, teacher or student </a:t>
            </a:r>
            <a:r>
              <a:rPr lang="en-US" dirty="0" err="1" smtClean="0"/>
              <a:t>organisations</a:t>
            </a:r>
            <a:r>
              <a:rPr lang="en-US" dirty="0" smtClean="0"/>
              <a:t>.</a:t>
            </a:r>
          </a:p>
          <a:p>
            <a:r>
              <a:rPr lang="en-IE" dirty="0" smtClean="0"/>
              <a:t>Any HEIs</a:t>
            </a:r>
            <a:r>
              <a:rPr lang="en-IE" baseline="0" dirty="0" smtClean="0"/>
              <a:t> in Erasmus+ Programme Countries must hold and Erasmus Charter for Higher Education.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738284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119697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aseline="0" dirty="0" smtClean="0"/>
              <a:t>And </a:t>
            </a:r>
            <a:r>
              <a:rPr lang="fr-BE" baseline="0" dirty="0" err="1" smtClean="0"/>
              <a:t>then</a:t>
            </a:r>
            <a:r>
              <a:rPr lang="fr-BE" baseline="0" dirty="0" smtClean="0"/>
              <a:t> </a:t>
            </a:r>
            <a:r>
              <a:rPr lang="fr-BE" baseline="0" dirty="0" err="1" smtClean="0"/>
              <a:t>we</a:t>
            </a:r>
            <a:r>
              <a:rPr lang="fr-BE" baseline="0" dirty="0" smtClean="0"/>
              <a:t> have the </a:t>
            </a:r>
            <a:r>
              <a:rPr lang="fr-BE" baseline="0" dirty="0" err="1" smtClean="0"/>
              <a:t>list</a:t>
            </a:r>
            <a:r>
              <a:rPr lang="fr-BE" baseline="0" dirty="0" smtClean="0"/>
              <a:t> of </a:t>
            </a:r>
            <a:r>
              <a:rPr lang="fr-BE" baseline="0" dirty="0" err="1" smtClean="0"/>
              <a:t>eligible</a:t>
            </a:r>
            <a:r>
              <a:rPr lang="fr-BE" baseline="0" dirty="0" smtClean="0"/>
              <a:t> </a:t>
            </a:r>
            <a:r>
              <a:rPr lang="fr-BE" baseline="0" dirty="0" err="1" smtClean="0"/>
              <a:t>activities</a:t>
            </a:r>
            <a:r>
              <a:rPr lang="fr-BE" baseline="0" dirty="0" smtClean="0"/>
              <a:t> </a:t>
            </a:r>
            <a:r>
              <a:rPr lang="fr-BE" baseline="0" dirty="0" err="1" smtClean="0"/>
              <a:t>that</a:t>
            </a:r>
            <a:r>
              <a:rPr lang="fr-BE" baseline="0" dirty="0" smtClean="0"/>
              <a:t> </a:t>
            </a:r>
            <a:r>
              <a:rPr lang="fr-BE" baseline="0" dirty="0" err="1" smtClean="0"/>
              <a:t>can</a:t>
            </a:r>
            <a:r>
              <a:rPr lang="fr-BE" baseline="0" dirty="0" smtClean="0"/>
              <a:t> </a:t>
            </a:r>
            <a:r>
              <a:rPr lang="fr-BE" baseline="0" dirty="0" err="1" smtClean="0"/>
              <a:t>be</a:t>
            </a:r>
            <a:r>
              <a:rPr lang="fr-BE" baseline="0" dirty="0" smtClean="0"/>
              <a:t> </a:t>
            </a:r>
            <a:r>
              <a:rPr lang="fr-BE" baseline="0" dirty="0" err="1" smtClean="0"/>
              <a:t>funded</a:t>
            </a:r>
            <a:r>
              <a:rPr lang="fr-BE" baseline="0" dirty="0" smtClean="0"/>
              <a:t>. </a:t>
            </a:r>
          </a:p>
          <a:p>
            <a:r>
              <a:rPr lang="fr-BE" baseline="0" dirty="0" smtClean="0"/>
              <a:t>As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we</a:t>
            </a:r>
            <a:r>
              <a:rPr lang="fr-BE" baseline="0" dirty="0" smtClean="0"/>
              <a:t> are </a:t>
            </a:r>
            <a:r>
              <a:rPr lang="fr-BE" baseline="0" dirty="0" err="1" smtClean="0"/>
              <a:t>looking</a:t>
            </a:r>
            <a:r>
              <a:rPr lang="fr-BE" baseline="0" dirty="0" smtClean="0"/>
              <a:t> at </a:t>
            </a:r>
            <a:r>
              <a:rPr lang="fr-BE" baseline="0" dirty="0" err="1" smtClean="0"/>
              <a:t>virtual</a:t>
            </a:r>
            <a:r>
              <a:rPr lang="fr-BE" baseline="0" dirty="0" smtClean="0"/>
              <a:t> exchanges in the </a:t>
            </a:r>
            <a:r>
              <a:rPr lang="fr-BE" baseline="0" dirty="0" err="1" smtClean="0"/>
              <a:t>broadest</a:t>
            </a:r>
            <a:r>
              <a:rPr lang="fr-BE" baseline="0" dirty="0" smtClean="0"/>
              <a:t> </a:t>
            </a:r>
            <a:r>
              <a:rPr lang="fr-BE" baseline="0" dirty="0" err="1" smtClean="0"/>
              <a:t>sense</a:t>
            </a:r>
            <a:r>
              <a:rPr lang="fr-BE" baseline="0" dirty="0" smtClean="0"/>
              <a:t>. This </a:t>
            </a:r>
            <a:r>
              <a:rPr lang="fr-BE" baseline="0" dirty="0" err="1" smtClean="0"/>
              <a:t>list</a:t>
            </a:r>
            <a:r>
              <a:rPr lang="fr-BE" baseline="0" dirty="0" smtClean="0"/>
              <a:t> </a:t>
            </a:r>
            <a:r>
              <a:rPr lang="fr-BE" baseline="0" dirty="0" err="1" smtClean="0"/>
              <a:t>can</a:t>
            </a:r>
            <a:r>
              <a:rPr lang="fr-BE" baseline="0" dirty="0" smtClean="0"/>
              <a:t> </a:t>
            </a:r>
            <a:r>
              <a:rPr lang="fr-BE" baseline="0" dirty="0" err="1" smtClean="0"/>
              <a:t>be</a:t>
            </a:r>
            <a:r>
              <a:rPr lang="fr-BE" baseline="0" dirty="0" smtClean="0"/>
              <a:t> </a:t>
            </a:r>
            <a:r>
              <a:rPr lang="fr-BE" baseline="0" dirty="0" err="1" smtClean="0"/>
              <a:t>read</a:t>
            </a:r>
            <a:r>
              <a:rPr lang="fr-BE" baseline="0" dirty="0" smtClean="0"/>
              <a:t> in </a:t>
            </a:r>
            <a:r>
              <a:rPr lang="fr-BE" baseline="0" dirty="0" err="1" smtClean="0"/>
              <a:t>detail</a:t>
            </a:r>
            <a:r>
              <a:rPr lang="fr-BE" baseline="0" dirty="0" smtClean="0"/>
              <a:t> on page 8 of the Call. </a:t>
            </a:r>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2914479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u="none" dirty="0" smtClean="0"/>
              <a:t>The</a:t>
            </a:r>
            <a:r>
              <a:rPr lang="fr-BE" u="none" baseline="0" dirty="0" smtClean="0"/>
              <a:t> last </a:t>
            </a:r>
            <a:r>
              <a:rPr lang="fr-BE" u="none" baseline="0" dirty="0" err="1" smtClean="0"/>
              <a:t>eligiblity</a:t>
            </a:r>
            <a:r>
              <a:rPr lang="fr-BE" u="none" baseline="0" dirty="0" smtClean="0"/>
              <a:t> </a:t>
            </a:r>
            <a:r>
              <a:rPr lang="fr-BE" u="none" baseline="0" dirty="0" err="1" smtClean="0"/>
              <a:t>critieria</a:t>
            </a:r>
            <a:r>
              <a:rPr lang="fr-BE" u="none" baseline="0" dirty="0" smtClean="0"/>
              <a:t> </a:t>
            </a:r>
            <a:r>
              <a:rPr lang="fr-BE" u="none" baseline="0" dirty="0" err="1" smtClean="0"/>
              <a:t>is</a:t>
            </a:r>
            <a:r>
              <a:rPr lang="fr-BE" u="none" baseline="0" dirty="0" smtClean="0"/>
              <a:t> the composition of the consortium. </a:t>
            </a:r>
            <a:r>
              <a:rPr lang="fr-BE" u="none" baseline="0" dirty="0" err="1" smtClean="0"/>
              <a:t>Many</a:t>
            </a:r>
            <a:r>
              <a:rPr lang="fr-BE" u="none" baseline="0" dirty="0" smtClean="0"/>
              <a:t> organisations go to all the </a:t>
            </a:r>
            <a:r>
              <a:rPr lang="fr-BE" u="none" baseline="0" dirty="0" err="1" smtClean="0"/>
              <a:t>work</a:t>
            </a:r>
            <a:r>
              <a:rPr lang="fr-BE" u="none" baseline="0" dirty="0" smtClean="0"/>
              <a:t> of </a:t>
            </a:r>
            <a:r>
              <a:rPr lang="fr-BE" u="none" baseline="0" dirty="0" err="1" smtClean="0"/>
              <a:t>preparing</a:t>
            </a:r>
            <a:r>
              <a:rPr lang="fr-BE" u="none" baseline="0" dirty="0" smtClean="0"/>
              <a:t> a </a:t>
            </a:r>
            <a:r>
              <a:rPr lang="fr-BE" u="none" baseline="0" dirty="0" err="1" smtClean="0"/>
              <a:t>proposal</a:t>
            </a:r>
            <a:r>
              <a:rPr lang="fr-BE" u="none" baseline="0" dirty="0" smtClean="0"/>
              <a:t> and trip up on </a:t>
            </a:r>
            <a:r>
              <a:rPr lang="fr-BE" u="none" baseline="0" dirty="0" err="1" smtClean="0"/>
              <a:t>this</a:t>
            </a:r>
            <a:r>
              <a:rPr lang="fr-BE" u="none" baseline="0" dirty="0" smtClean="0"/>
              <a:t> </a:t>
            </a:r>
            <a:r>
              <a:rPr lang="fr-BE" u="none" baseline="0" dirty="0" err="1" smtClean="0"/>
              <a:t>so</a:t>
            </a:r>
            <a:r>
              <a:rPr lang="fr-BE" u="none" baseline="0" dirty="0" smtClean="0"/>
              <a:t> </a:t>
            </a:r>
            <a:r>
              <a:rPr lang="fr-BE" u="none" baseline="0" dirty="0" err="1" smtClean="0"/>
              <a:t>please</a:t>
            </a:r>
            <a:r>
              <a:rPr lang="fr-BE" u="none" baseline="0" dirty="0" smtClean="0"/>
              <a:t> </a:t>
            </a:r>
            <a:r>
              <a:rPr lang="fr-BE" u="none" baseline="0" dirty="0" err="1" smtClean="0"/>
              <a:t>pay</a:t>
            </a:r>
            <a:r>
              <a:rPr lang="fr-BE" u="none" baseline="0" dirty="0" smtClean="0"/>
              <a:t> attention to </a:t>
            </a:r>
            <a:r>
              <a:rPr lang="fr-BE" u="none" baseline="0" dirty="0" err="1" smtClean="0"/>
              <a:t>this</a:t>
            </a:r>
            <a:r>
              <a:rPr lang="fr-BE" u="none" baseline="0" dirty="0" smtClean="0"/>
              <a:t> </a:t>
            </a:r>
            <a:r>
              <a:rPr lang="fr-BE" u="none" baseline="0" dirty="0" err="1" smtClean="0"/>
              <a:t>when</a:t>
            </a:r>
            <a:r>
              <a:rPr lang="fr-BE" u="none" baseline="0" dirty="0" smtClean="0"/>
              <a:t> </a:t>
            </a:r>
            <a:r>
              <a:rPr lang="fr-BE" u="none" baseline="0" dirty="0" err="1" smtClean="0"/>
              <a:t>selecting</a:t>
            </a:r>
            <a:r>
              <a:rPr lang="fr-BE" u="none" baseline="0" dirty="0" smtClean="0"/>
              <a:t> </a:t>
            </a:r>
            <a:r>
              <a:rPr lang="fr-BE" u="none" baseline="0" dirty="0" err="1" smtClean="0"/>
              <a:t>your</a:t>
            </a:r>
            <a:r>
              <a:rPr lang="fr-BE" u="none" baseline="0" dirty="0" smtClean="0"/>
              <a:t> </a:t>
            </a:r>
            <a:r>
              <a:rPr lang="fr-BE" u="none" baseline="0" dirty="0" err="1" smtClean="0"/>
              <a:t>partners</a:t>
            </a:r>
            <a:r>
              <a:rPr lang="fr-BE" u="none" baseline="0" dirty="0" smtClean="0"/>
              <a:t>. </a:t>
            </a:r>
          </a:p>
          <a:p>
            <a:r>
              <a:rPr lang="fr-BE" u="none" baseline="0" dirty="0" smtClean="0"/>
              <a:t>The consortium must have a minimum of 2 </a:t>
            </a:r>
            <a:r>
              <a:rPr lang="fr-BE" u="none" baseline="0" dirty="0" err="1" smtClean="0"/>
              <a:t>HEIs</a:t>
            </a:r>
            <a:r>
              <a:rPr lang="fr-BE" u="none" baseline="0" dirty="0" smtClean="0"/>
              <a:t> </a:t>
            </a:r>
            <a:r>
              <a:rPr lang="fr-BE" u="none" baseline="0" dirty="0" err="1" smtClean="0"/>
              <a:t>from</a:t>
            </a:r>
            <a:r>
              <a:rPr lang="fr-BE" u="none" baseline="0" dirty="0" smtClean="0"/>
              <a:t> 2 or more </a:t>
            </a:r>
            <a:r>
              <a:rPr lang="fr-BE" u="none" baseline="0" dirty="0" err="1" smtClean="0"/>
              <a:t>different</a:t>
            </a:r>
            <a:r>
              <a:rPr lang="fr-BE" u="none" baseline="0" dirty="0" smtClean="0"/>
              <a:t> Erasmus + Programme countries and a minimum of 2 </a:t>
            </a:r>
            <a:r>
              <a:rPr lang="fr-BE" u="none" baseline="0" dirty="0" err="1" smtClean="0"/>
              <a:t>HEIs</a:t>
            </a:r>
            <a:r>
              <a:rPr lang="fr-BE" u="none" baseline="0" dirty="0" smtClean="0"/>
              <a:t> </a:t>
            </a:r>
            <a:r>
              <a:rPr lang="fr-BE" u="none" baseline="0" dirty="0" err="1" smtClean="0"/>
              <a:t>from</a:t>
            </a:r>
            <a:r>
              <a:rPr lang="fr-BE" u="none" baseline="0" dirty="0" smtClean="0"/>
              <a:t> 2 or more </a:t>
            </a:r>
            <a:r>
              <a:rPr lang="fr-BE" u="none" baseline="0" dirty="0" err="1" smtClean="0"/>
              <a:t>different</a:t>
            </a:r>
            <a:r>
              <a:rPr lang="fr-BE" u="none" baseline="0" dirty="0" smtClean="0"/>
              <a:t> Partner Countries </a:t>
            </a:r>
            <a:r>
              <a:rPr lang="fr-BE" u="none" baseline="0" dirty="0" err="1" smtClean="0"/>
              <a:t>within</a:t>
            </a:r>
            <a:r>
              <a:rPr lang="fr-BE" u="none" baseline="0" dirty="0" smtClean="0"/>
              <a:t> the one </a:t>
            </a:r>
            <a:r>
              <a:rPr lang="fr-BE" u="none" baseline="0" dirty="0" err="1" smtClean="0"/>
              <a:t>same</a:t>
            </a:r>
            <a:r>
              <a:rPr lang="fr-BE" u="none" baseline="0" dirty="0" smtClean="0"/>
              <a:t> </a:t>
            </a:r>
            <a:r>
              <a:rPr lang="fr-BE" u="none" baseline="0" dirty="0" err="1" smtClean="0"/>
              <a:t>region</a:t>
            </a:r>
            <a:r>
              <a:rPr lang="fr-BE" u="non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u="none" baseline="0" dirty="0" smtClean="0"/>
              <a:t>Or the consortium </a:t>
            </a:r>
            <a:r>
              <a:rPr lang="fr-BE" u="none" baseline="0" dirty="0" err="1" smtClean="0"/>
              <a:t>could</a:t>
            </a:r>
            <a:r>
              <a:rPr lang="fr-BE" u="none" baseline="0" dirty="0" smtClean="0"/>
              <a:t> </a:t>
            </a:r>
            <a:r>
              <a:rPr lang="fr-BE" u="none" baseline="0" dirty="0" err="1" smtClean="0"/>
              <a:t>be</a:t>
            </a:r>
            <a:r>
              <a:rPr lang="fr-BE" u="none" baseline="0" dirty="0" smtClean="0"/>
              <a:t> made up of </a:t>
            </a:r>
            <a:r>
              <a:rPr lang="fr-BE" u="none" baseline="0" dirty="0" err="1" smtClean="0"/>
              <a:t>youth</a:t>
            </a:r>
            <a:r>
              <a:rPr lang="fr-BE" u="none" baseline="0" dirty="0" smtClean="0"/>
              <a:t> organisations and have a minimum of 2 </a:t>
            </a:r>
            <a:r>
              <a:rPr lang="fr-BE" u="none" baseline="0" dirty="0" err="1" smtClean="0"/>
              <a:t>youth</a:t>
            </a:r>
            <a:r>
              <a:rPr lang="fr-BE" u="none" baseline="0" dirty="0" smtClean="0"/>
              <a:t> organisations </a:t>
            </a:r>
            <a:r>
              <a:rPr lang="fr-BE" u="none" baseline="0" dirty="0" err="1" smtClean="0"/>
              <a:t>from</a:t>
            </a:r>
            <a:r>
              <a:rPr lang="fr-BE" u="none" baseline="0" dirty="0" smtClean="0"/>
              <a:t> 2 or more </a:t>
            </a:r>
            <a:r>
              <a:rPr lang="fr-BE" u="none" baseline="0" dirty="0" err="1" smtClean="0"/>
              <a:t>different</a:t>
            </a:r>
            <a:r>
              <a:rPr lang="fr-BE" u="none" baseline="0" dirty="0" smtClean="0"/>
              <a:t> Erasmus + Programme countries and a minimum of 2 </a:t>
            </a:r>
            <a:r>
              <a:rPr lang="fr-BE" u="none" baseline="0" dirty="0" err="1" smtClean="0"/>
              <a:t>youth</a:t>
            </a:r>
            <a:r>
              <a:rPr lang="fr-BE" u="none" baseline="0" dirty="0" smtClean="0"/>
              <a:t> organisations </a:t>
            </a:r>
            <a:r>
              <a:rPr lang="fr-BE" u="none" baseline="0" dirty="0" err="1" smtClean="0"/>
              <a:t>from</a:t>
            </a:r>
            <a:r>
              <a:rPr lang="fr-BE" u="none" baseline="0" dirty="0" smtClean="0"/>
              <a:t> 2 or more </a:t>
            </a:r>
            <a:r>
              <a:rPr lang="fr-BE" u="none" baseline="0" dirty="0" err="1" smtClean="0"/>
              <a:t>different</a:t>
            </a:r>
            <a:r>
              <a:rPr lang="fr-BE" u="none" baseline="0" dirty="0" smtClean="0"/>
              <a:t> Partner Countries </a:t>
            </a:r>
            <a:r>
              <a:rPr lang="fr-BE" u="none" baseline="0" dirty="0" err="1" smtClean="0"/>
              <a:t>within</a:t>
            </a:r>
            <a:r>
              <a:rPr lang="fr-BE" u="none" baseline="0" dirty="0" smtClean="0"/>
              <a:t> the one </a:t>
            </a:r>
            <a:r>
              <a:rPr lang="fr-BE" u="none" baseline="0" dirty="0" err="1" smtClean="0"/>
              <a:t>same</a:t>
            </a:r>
            <a:r>
              <a:rPr lang="fr-BE" u="none" baseline="0" dirty="0" smtClean="0"/>
              <a:t> </a:t>
            </a:r>
            <a:r>
              <a:rPr lang="fr-BE" u="none" baseline="0" dirty="0" err="1" smtClean="0"/>
              <a:t>region</a:t>
            </a:r>
            <a:r>
              <a:rPr lang="fr-BE" u="non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u="none" baseline="0" dirty="0" smtClean="0"/>
              <a:t>The last </a:t>
            </a:r>
            <a:r>
              <a:rPr lang="fr-BE" u="none" baseline="0" dirty="0" err="1" smtClean="0"/>
              <a:t>rule</a:t>
            </a:r>
            <a:r>
              <a:rPr lang="fr-BE" u="none" baseline="0" dirty="0" smtClean="0"/>
              <a:t> </a:t>
            </a:r>
            <a:r>
              <a:rPr lang="fr-BE" u="none" baseline="0" dirty="0" err="1" smtClean="0"/>
              <a:t>is</a:t>
            </a:r>
            <a:r>
              <a:rPr lang="fr-BE" u="none" baseline="0" dirty="0" smtClean="0"/>
              <a:t> </a:t>
            </a:r>
            <a:r>
              <a:rPr lang="fr-BE" u="none" baseline="0" dirty="0" err="1" smtClean="0"/>
              <a:t>that</a:t>
            </a:r>
            <a:r>
              <a:rPr lang="fr-BE" u="none" baseline="0" dirty="0" smtClean="0"/>
              <a:t> </a:t>
            </a:r>
            <a:r>
              <a:rPr lang="en-US" sz="1200" u="none" baseline="0" dirty="0" smtClean="0">
                <a:latin typeface="Calibri" panose="020F0502020204030204" pitchFamily="34" charset="0"/>
                <a:cs typeface="Calibri" panose="020F0502020204030204" pitchFamily="34" charset="0"/>
              </a:rPr>
              <a:t>t</a:t>
            </a:r>
            <a:r>
              <a:rPr lang="en-US" sz="1200" dirty="0" smtClean="0">
                <a:latin typeface="Calibri" panose="020F0502020204030204" pitchFamily="34" charset="0"/>
                <a:cs typeface="Calibri" panose="020F0502020204030204" pitchFamily="34" charset="0"/>
              </a:rPr>
              <a:t>he number of </a:t>
            </a:r>
            <a:r>
              <a:rPr lang="en-US" sz="1200" dirty="0" err="1" smtClean="0">
                <a:latin typeface="Calibri" panose="020F0502020204030204" pitchFamily="34" charset="0"/>
                <a:cs typeface="Calibri" panose="020F0502020204030204" pitchFamily="34" charset="0"/>
              </a:rPr>
              <a:t>organisations</a:t>
            </a:r>
            <a:r>
              <a:rPr lang="en-US" sz="1200" dirty="0" smtClean="0">
                <a:latin typeface="Calibri" panose="020F0502020204030204" pitchFamily="34" charset="0"/>
                <a:cs typeface="Calibri" panose="020F0502020204030204" pitchFamily="34" charset="0"/>
              </a:rPr>
              <a:t> from the </a:t>
            </a:r>
            <a:r>
              <a:rPr lang="en-US" sz="1200" dirty="0" err="1" smtClean="0">
                <a:latin typeface="Calibri" panose="020F0502020204030204" pitchFamily="34" charset="0"/>
                <a:cs typeface="Calibri" panose="020F0502020204030204" pitchFamily="34" charset="0"/>
              </a:rPr>
              <a:t>Programme</a:t>
            </a:r>
            <a:r>
              <a:rPr lang="en-US" sz="1200" dirty="0" smtClean="0">
                <a:latin typeface="Calibri" panose="020F0502020204030204" pitchFamily="34" charset="0"/>
                <a:cs typeface="Calibri" panose="020F0502020204030204" pitchFamily="34" charset="0"/>
              </a:rPr>
              <a:t> Countries may not be higher than the number of </a:t>
            </a:r>
            <a:r>
              <a:rPr lang="en-US" sz="1200" dirty="0" err="1" smtClean="0">
                <a:latin typeface="Calibri" panose="020F0502020204030204" pitchFamily="34" charset="0"/>
                <a:cs typeface="Calibri" panose="020F0502020204030204" pitchFamily="34" charset="0"/>
              </a:rPr>
              <a:t>organisations</a:t>
            </a:r>
            <a:r>
              <a:rPr lang="en-US" sz="1200" dirty="0" smtClean="0">
                <a:latin typeface="Calibri" panose="020F0502020204030204" pitchFamily="34" charset="0"/>
                <a:cs typeface="Calibri" panose="020F0502020204030204" pitchFamily="34" charset="0"/>
              </a:rPr>
              <a:t> from the Partner Countries. </a:t>
            </a:r>
            <a:endParaRPr lang="en-IE" sz="1200" dirty="0" smtClean="0">
              <a:solidFill>
                <a:schemeClr val="tx2"/>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u="none" baseline="0" dirty="0" smtClean="0"/>
          </a:p>
          <a:p>
            <a:endParaRPr lang="fr-BE" u="none" baseline="0" dirty="0" smtClean="0"/>
          </a:p>
          <a:p>
            <a:endParaRPr lang="fr-BE" u="none" dirty="0"/>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47076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The next set of criteria are the exclusion criteria. </a:t>
            </a:r>
            <a:endParaRPr lang="en-US" dirty="0" smtClean="0"/>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3665148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applicant will be excluded from participating in calls for proposals under the Erasmus+ </a:t>
            </a:r>
            <a:r>
              <a:rPr lang="en-US" dirty="0" err="1" smtClean="0"/>
              <a:t>Programme</a:t>
            </a:r>
            <a:r>
              <a:rPr lang="en-US" dirty="0" smtClean="0"/>
              <a:t> if it is found to be in one of the situations described in articles 136-141 of the Financial Regulation.</a:t>
            </a:r>
            <a:r>
              <a:rPr lang="en-US" baseline="0" dirty="0" smtClean="0"/>
              <a:t> These are outlined on page 15 of the Call. </a:t>
            </a:r>
            <a:r>
              <a:rPr lang="en-US" baseline="0" dirty="0" err="1" smtClean="0"/>
              <a:t>Eg</a:t>
            </a:r>
            <a:r>
              <a:rPr lang="en-US" baseline="0" dirty="0" smtClean="0"/>
              <a:t>. bankrupt, in breach of social security obligations, guilty of grave professional misconduct, having committed fraud, etc. </a:t>
            </a:r>
          </a:p>
          <a:p>
            <a:endParaRPr lang="en-IE" baseline="0" dirty="0" smtClean="0"/>
          </a:p>
          <a:p>
            <a:r>
              <a:rPr lang="en-IE" baseline="0" dirty="0" smtClean="0"/>
              <a:t>In part A of the Application form, you have to tick boxes declaring that you are not in one of these situations. </a:t>
            </a:r>
          </a:p>
          <a:p>
            <a:endParaRPr lang="en-IE" baseline="0"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423575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658131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The next set</a:t>
            </a:r>
            <a:r>
              <a:rPr lang="en-IE" baseline="0" dirty="0" smtClean="0"/>
              <a:t> of criteria are the selection criteria. </a:t>
            </a:r>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553317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Through the selection criteria, the Executive Agency assesses the applicant's financial and operational capacity to complete the proposed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Financial capacity </a:t>
            </a:r>
            <a:r>
              <a:rPr lang="en-US" dirty="0" smtClean="0"/>
              <a:t>means that the applicant has stable and sufficient sources of funding to maintain its activity throughout the period during which the project is being carried out project and the grant is awarded and has</a:t>
            </a:r>
            <a:r>
              <a:rPr lang="en-US" baseline="0" dirty="0" smtClean="0"/>
              <a:t> sufficient capacity to co-fund. </a:t>
            </a:r>
            <a:r>
              <a:rPr lang="fr-BE" b="1" dirty="0" smtClean="0"/>
              <a:t>Financial </a:t>
            </a:r>
            <a:r>
              <a:rPr lang="fr-BE" b="1" dirty="0" err="1" smtClean="0"/>
              <a:t>capacity</a:t>
            </a:r>
            <a:r>
              <a:rPr lang="fr-BE" b="1" baseline="0" dirty="0" smtClean="0"/>
              <a:t> </a:t>
            </a:r>
            <a:r>
              <a:rPr lang="fr-BE" b="1" baseline="0" dirty="0" err="1" smtClean="0"/>
              <a:t>is</a:t>
            </a:r>
            <a:r>
              <a:rPr lang="fr-BE" b="1" baseline="0" dirty="0" smtClean="0"/>
              <a:t> </a:t>
            </a:r>
            <a:r>
              <a:rPr lang="fr-BE" b="1" baseline="0" dirty="0" err="1" smtClean="0"/>
              <a:t>checked</a:t>
            </a:r>
            <a:r>
              <a:rPr lang="fr-BE" b="1" baseline="0" dirty="0" smtClean="0"/>
              <a:t> </a:t>
            </a:r>
            <a:r>
              <a:rPr lang="fr-BE" b="1" baseline="0" dirty="0" err="1" smtClean="0"/>
              <a:t>after</a:t>
            </a:r>
            <a:r>
              <a:rPr lang="fr-BE" b="1" baseline="0" dirty="0" smtClean="0"/>
              <a:t> the </a:t>
            </a:r>
            <a:r>
              <a:rPr lang="fr-BE" b="1" baseline="0" dirty="0" err="1" smtClean="0"/>
              <a:t>award</a:t>
            </a:r>
            <a:r>
              <a:rPr lang="fr-BE" b="1" baseline="0" dirty="0" smtClean="0"/>
              <a:t>, </a:t>
            </a:r>
            <a:r>
              <a:rPr lang="fr-BE" b="1" baseline="0" dirty="0" err="1" smtClean="0"/>
              <a:t>during</a:t>
            </a:r>
            <a:r>
              <a:rPr lang="fr-BE" b="1" baseline="0" dirty="0" smtClean="0"/>
              <a:t> </a:t>
            </a:r>
            <a:r>
              <a:rPr lang="fr-BE" b="1" baseline="0" dirty="0" err="1" smtClean="0"/>
              <a:t>grant</a:t>
            </a:r>
            <a:r>
              <a:rPr lang="fr-BE" b="1" baseline="0" dirty="0" smtClean="0"/>
              <a:t> </a:t>
            </a:r>
            <a:r>
              <a:rPr lang="fr-BE" b="1" baseline="0" dirty="0" err="1" smtClean="0"/>
              <a:t>preparation</a:t>
            </a:r>
            <a:r>
              <a:rPr lang="fr-BE" baseline="0" dirty="0" smtClean="0"/>
              <a:t>. It </a:t>
            </a:r>
            <a:r>
              <a:rPr lang="en-US" b="1" baseline="0" dirty="0" smtClean="0"/>
              <a:t>d</a:t>
            </a:r>
            <a:r>
              <a:rPr lang="en-US" b="1" dirty="0" smtClean="0"/>
              <a:t>oes not apply to public</a:t>
            </a:r>
            <a:r>
              <a:rPr lang="en-US" b="1" baseline="0" dirty="0" smtClean="0"/>
              <a:t> </a:t>
            </a:r>
            <a:r>
              <a:rPr lang="en-US" b="1" baseline="0" dirty="0" err="1" smtClean="0"/>
              <a:t>organisations</a:t>
            </a:r>
            <a:r>
              <a:rPr lang="en-US" b="1" baseline="0" dirty="0" smtClean="0"/>
              <a:t>. </a:t>
            </a:r>
            <a:r>
              <a:rPr lang="en-US" b="0" baseline="0" dirty="0" smtClean="0"/>
              <a:t>As you can see, we use financial documents from the organization to assess this. </a:t>
            </a:r>
            <a:endParaRPr lang="en-US" b="1" baseline="0" dirty="0" smtClean="0"/>
          </a:p>
          <a:p>
            <a:pPr marL="171450" indent="-171450">
              <a:buFont typeface="Arial" panose="020B0604020202020204" pitchFamily="34" charset="0"/>
              <a:buChar char="•"/>
            </a:pPr>
            <a:r>
              <a:rPr lang="en-US" dirty="0" smtClean="0"/>
              <a:t>The </a:t>
            </a:r>
            <a:r>
              <a:rPr lang="en-US" b="1" dirty="0" smtClean="0"/>
              <a:t>operational capacity </a:t>
            </a:r>
            <a:r>
              <a:rPr lang="en-US" dirty="0" smtClean="0"/>
              <a:t>will be assessed in parallel to the ‘Quality’ award criterion which</a:t>
            </a:r>
            <a:r>
              <a:rPr lang="en-US" baseline="0" dirty="0" smtClean="0"/>
              <a:t> we will come to later. It is assessed </a:t>
            </a:r>
            <a:r>
              <a:rPr lang="en-US" dirty="0" smtClean="0"/>
              <a:t>on the basis of the </a:t>
            </a:r>
            <a:r>
              <a:rPr lang="en-US" b="1" dirty="0" smtClean="0"/>
              <a:t>competence and experience of the applicants and their project teams</a:t>
            </a:r>
            <a:r>
              <a:rPr lang="en-US" b="1" baseline="0" dirty="0" smtClean="0"/>
              <a:t> </a:t>
            </a:r>
            <a:r>
              <a:rPr lang="en-US" baseline="0" dirty="0" smtClean="0"/>
              <a:t>and their </a:t>
            </a:r>
            <a:r>
              <a:rPr lang="en-US" dirty="0" smtClean="0"/>
              <a:t>operational resources (human, technical and other). We use the description of relevant skills and experience of staff in part B,</a:t>
            </a:r>
            <a:r>
              <a:rPr lang="en-US" baseline="0" dirty="0" smtClean="0"/>
              <a:t> part 2.1.3. on Project Teams, Staf and Experts to assess this. </a:t>
            </a:r>
            <a:endParaRPr lang="en-US" dirty="0" smtClean="0"/>
          </a:p>
          <a:p>
            <a:pPr marL="0" indent="0">
              <a:buNone/>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2289954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And</a:t>
            </a:r>
            <a:r>
              <a:rPr lang="en-IE" baseline="0" dirty="0" smtClean="0"/>
              <a:t> now onto the Award Criteria. A team of external experts will use these four sets of criteria to assess your application.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714848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dirty="0" smtClean="0"/>
              <a:t>These four criteria are ‘relevance of the project’, ‘quality of project design and implementation’, ‘quality of project consortium and cooperation arrangements’ and ‘impact’. </a:t>
            </a:r>
            <a:endParaRPr lang="en-US" dirty="0" smtClean="0"/>
          </a:p>
          <a:p>
            <a:pPr marL="0" indent="0">
              <a:buNone/>
            </a:pPr>
            <a:endParaRPr lang="en-US" dirty="0" smtClean="0"/>
          </a:p>
          <a:p>
            <a:pPr marL="0" indent="0">
              <a:buNone/>
            </a:pPr>
            <a:r>
              <a:rPr lang="en-US" dirty="0" smtClean="0"/>
              <a:t>To be considered for funding, applications must score at least 60 points (out of 100 points in total).</a:t>
            </a:r>
            <a:r>
              <a:rPr lang="en-US" baseline="0" dirty="0" smtClean="0"/>
              <a:t> For each of the four criteria, </a:t>
            </a:r>
          </a:p>
          <a:p>
            <a:pPr marL="0" indent="0">
              <a:buNone/>
            </a:pPr>
            <a:r>
              <a:rPr lang="en-US" baseline="0" dirty="0" smtClean="0"/>
              <a:t>there is a minimum threshold </a:t>
            </a:r>
            <a:r>
              <a:rPr lang="en-US" dirty="0" smtClean="0"/>
              <a:t>they must also reach</a:t>
            </a:r>
            <a:r>
              <a:rPr lang="en-US" baseline="0" dirty="0" smtClean="0"/>
              <a:t> for each one. Otherwise, the project is automatically deemed ineligible. </a:t>
            </a:r>
            <a:endParaRPr lang="en-US" dirty="0" smtClean="0"/>
          </a:p>
          <a:p>
            <a:pPr marL="171450" indent="-171450">
              <a:buFont typeface="Arial" panose="020B0604020202020204" pitchFamily="34" charset="0"/>
              <a:buChar char="•"/>
            </a:pPr>
            <a:r>
              <a:rPr lang="en-US" dirty="0" smtClean="0"/>
              <a:t>A minimum of 15 points out of 30 for the “relevance of the project” category; </a:t>
            </a:r>
          </a:p>
          <a:p>
            <a:pPr marL="171450" indent="-171450">
              <a:buFont typeface="Arial" panose="020B0604020202020204" pitchFamily="34" charset="0"/>
              <a:buChar char="•"/>
            </a:pPr>
            <a:r>
              <a:rPr lang="en-US" dirty="0" smtClean="0"/>
              <a:t>A minimum of 10 points out of 20 for the</a:t>
            </a:r>
            <a:r>
              <a:rPr lang="en-US" baseline="0" dirty="0" smtClean="0"/>
              <a:t> </a:t>
            </a:r>
            <a:r>
              <a:rPr lang="en-US" dirty="0" smtClean="0"/>
              <a:t>“quality of the project design and implementation;” </a:t>
            </a:r>
          </a:p>
          <a:p>
            <a:pPr marL="171450" indent="-171450">
              <a:buFont typeface="Arial" panose="020B0604020202020204" pitchFamily="34" charset="0"/>
              <a:buChar char="•"/>
            </a:pPr>
            <a:r>
              <a:rPr lang="en-US" dirty="0" smtClean="0"/>
              <a:t>A minimum</a:t>
            </a:r>
            <a:r>
              <a:rPr lang="en-US" baseline="0" dirty="0" smtClean="0"/>
              <a:t> of </a:t>
            </a:r>
            <a:r>
              <a:rPr lang="en-US" dirty="0" smtClean="0"/>
              <a:t>10 points out of 20 for the “quality of the partnership and the cooperation arrangements;”</a:t>
            </a:r>
          </a:p>
          <a:p>
            <a:pPr marL="171450" indent="-171450">
              <a:buFont typeface="Arial" panose="020B0604020202020204" pitchFamily="34" charset="0"/>
              <a:buChar char="•"/>
            </a:pPr>
            <a:r>
              <a:rPr lang="en-US" dirty="0" smtClean="0"/>
              <a:t>A minimum of 15 points out of 30 for “impact”. </a:t>
            </a:r>
          </a:p>
          <a:p>
            <a:pPr marL="171450" indent="-171450">
              <a:buFont typeface="Arial" panose="020B0604020202020204" pitchFamily="34" charset="0"/>
              <a:buChar char="•"/>
            </a:pPr>
            <a:endParaRPr lang="en-IE" dirty="0" smtClean="0"/>
          </a:p>
          <a:p>
            <a:pPr marL="0" indent="0">
              <a:buFont typeface="Arial" panose="020B0604020202020204" pitchFamily="34" charset="0"/>
              <a:buNone/>
            </a:pPr>
            <a:r>
              <a:rPr lang="en-IE" dirty="0" smtClean="0"/>
              <a:t>You</a:t>
            </a:r>
            <a:r>
              <a:rPr lang="en-IE" baseline="0" dirty="0" smtClean="0"/>
              <a:t> can find these on page 19 of the Call document. </a:t>
            </a:r>
            <a:endParaRPr lang="en-US" dirty="0" smtClean="0"/>
          </a:p>
          <a:p>
            <a:pPr marL="171450" indent="-171450">
              <a:buFont typeface="Arial" panose="020B0604020202020204" pitchFamily="34" charset="0"/>
              <a:buChar char="•"/>
            </a:pPr>
            <a:endParaRPr lang="en-IE" dirty="0" smtClean="0"/>
          </a:p>
          <a:p>
            <a:pPr marL="0" indent="0">
              <a:buFont typeface="Arial" panose="020B0604020202020204" pitchFamily="34" charset="0"/>
              <a:buNone/>
            </a:pPr>
            <a:r>
              <a:rPr lang="en-IE" dirty="0" smtClean="0"/>
              <a:t>So lets</a:t>
            </a:r>
            <a:r>
              <a:rPr lang="en-IE" baseline="0" dirty="0" smtClean="0"/>
              <a:t> go through each of these four award criteria in detail. </a:t>
            </a:r>
            <a:endParaRPr lang="en-US" dirty="0" smtClean="0"/>
          </a:p>
          <a:p>
            <a:pPr marL="0" indent="0">
              <a:buNone/>
            </a:pPr>
            <a:endParaRPr lang="en-US" dirty="0" smtClean="0"/>
          </a:p>
          <a:p>
            <a:pPr marL="0" indent="0">
              <a:buNone/>
            </a:pPr>
            <a:r>
              <a:rPr lang="en-US" dirty="0" smtClean="0"/>
              <a:t>In ex </a:t>
            </a:r>
            <a:r>
              <a:rPr lang="en-US" dirty="0" err="1" smtClean="0"/>
              <a:t>aequo</a:t>
            </a:r>
            <a:r>
              <a:rPr lang="en-US" dirty="0" smtClean="0"/>
              <a:t> cases i.e. where two projects have the same</a:t>
            </a:r>
            <a:r>
              <a:rPr lang="en-US" baseline="0" dirty="0" smtClean="0"/>
              <a:t> score</a:t>
            </a:r>
            <a:r>
              <a:rPr lang="en-US" dirty="0" smtClean="0"/>
              <a:t>, priority will be given to highest scores for "relevance of the project" and then “impact”.</a:t>
            </a:r>
          </a:p>
          <a:p>
            <a:pPr marL="0" indent="0">
              <a:buNone/>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4203964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t>Each award criteria is divided into sub-criteria. I should state here that there are no individual points for each of the sub-criteria but you should try and address as many as possible that are relevant for your proposal. There are all mentioned in detail on page 17 of the Call document. </a:t>
            </a:r>
          </a:p>
          <a:p>
            <a:pPr marL="0" indent="0">
              <a:buNone/>
            </a:pPr>
            <a:r>
              <a:rPr lang="en-GB" baseline="0" dirty="0" smtClean="0"/>
              <a:t>Under ‘Relevance’ </a:t>
            </a:r>
          </a:p>
          <a:p>
            <a:pPr marL="0" indent="0">
              <a:buNone/>
            </a:pPr>
            <a:endParaRPr lang="en-GB" baseline="0" dirty="0" smtClean="0"/>
          </a:p>
          <a:p>
            <a:pPr marL="171450" indent="-171450">
              <a:buFont typeface="Arial" panose="020B0604020202020204" pitchFamily="34" charset="0"/>
              <a:buChar char="•"/>
            </a:pPr>
            <a:r>
              <a:rPr lang="en-US" b="1" baseline="0" dirty="0" smtClean="0"/>
              <a:t>Relevance: </a:t>
            </a:r>
            <a:r>
              <a:rPr lang="en-US" dirty="0" smtClean="0"/>
              <a:t>The application is </a:t>
            </a:r>
            <a:r>
              <a:rPr lang="en-US" b="1" dirty="0" smtClean="0"/>
              <a:t>relevant</a:t>
            </a:r>
            <a:r>
              <a:rPr lang="en-US" dirty="0" smtClean="0"/>
              <a:t> to the chosen </a:t>
            </a:r>
            <a:r>
              <a:rPr lang="en-US" b="1" dirty="0" smtClean="0"/>
              <a:t>general and specific objectives </a:t>
            </a:r>
            <a:r>
              <a:rPr lang="en-US" dirty="0" smtClean="0"/>
              <a:t>of the call. The project proposal is </a:t>
            </a:r>
            <a:r>
              <a:rPr lang="en-US" b="1" dirty="0" smtClean="0"/>
              <a:t>consistent with the requirements </a:t>
            </a:r>
            <a:r>
              <a:rPr lang="en-US" dirty="0" smtClean="0"/>
              <a:t>of the call. The proposal is </a:t>
            </a:r>
            <a:r>
              <a:rPr lang="en-US" b="1" dirty="0" smtClean="0"/>
              <a:t>clearly explained</a:t>
            </a:r>
            <a:r>
              <a:rPr lang="en-US" dirty="0" smtClean="0"/>
              <a:t>.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1" baseline="0" dirty="0" smtClean="0"/>
              <a:t>Consistency</a:t>
            </a:r>
            <a:r>
              <a:rPr lang="en-US" baseline="0" dirty="0" smtClean="0"/>
              <a:t>: </a:t>
            </a:r>
            <a:r>
              <a:rPr lang="en-US" dirty="0" smtClean="0"/>
              <a:t>The </a:t>
            </a:r>
            <a:r>
              <a:rPr lang="en-US" b="1" dirty="0" smtClean="0"/>
              <a:t>different components </a:t>
            </a:r>
            <a:r>
              <a:rPr lang="en-US" dirty="0" smtClean="0"/>
              <a:t>of the application are </a:t>
            </a:r>
            <a:r>
              <a:rPr lang="en-US" b="1" dirty="0" smtClean="0"/>
              <a:t>coherent and consistent</a:t>
            </a:r>
            <a:r>
              <a:rPr lang="en-US" dirty="0" smtClean="0"/>
              <a:t>. The application is </a:t>
            </a:r>
            <a:r>
              <a:rPr lang="en-US" b="1" dirty="0" smtClean="0"/>
              <a:t>based on an adequate analysis of challenges </a:t>
            </a:r>
            <a:r>
              <a:rPr lang="en-US" dirty="0" smtClean="0"/>
              <a:t>and </a:t>
            </a:r>
            <a:r>
              <a:rPr lang="en-US" b="1" dirty="0" smtClean="0"/>
              <a:t>needs</a:t>
            </a:r>
            <a:r>
              <a:rPr lang="en-US" dirty="0" smtClean="0"/>
              <a:t>; the </a:t>
            </a:r>
            <a:r>
              <a:rPr lang="en-US" b="1" dirty="0" smtClean="0"/>
              <a:t>objectives are realistic and address issues </a:t>
            </a:r>
            <a:r>
              <a:rPr lang="en-US" dirty="0" smtClean="0"/>
              <a:t>relevant to participating </a:t>
            </a:r>
            <a:r>
              <a:rPr lang="en-US" dirty="0" err="1" smtClean="0"/>
              <a:t>organisations</a:t>
            </a:r>
            <a:r>
              <a:rPr lang="en-US" dirty="0" smtClean="0"/>
              <a:t> and the direct and indirect target groups. </a:t>
            </a:r>
            <a:r>
              <a:rPr lang="en-US" b="1" dirty="0" smtClean="0"/>
              <a:t>Evidence </a:t>
            </a:r>
            <a:r>
              <a:rPr lang="en-US" dirty="0" smtClean="0"/>
              <a:t>of the </a:t>
            </a:r>
            <a:r>
              <a:rPr lang="en-US" b="1" dirty="0" smtClean="0"/>
              <a:t>effectiveness</a:t>
            </a:r>
            <a:r>
              <a:rPr lang="en-US" dirty="0" smtClean="0"/>
              <a:t> of the proposed virtual exchange approach is provided.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1" baseline="0" dirty="0" smtClean="0"/>
              <a:t>Scaling up</a:t>
            </a:r>
            <a:r>
              <a:rPr lang="en-US" baseline="0" dirty="0" smtClean="0"/>
              <a:t>: </a:t>
            </a:r>
            <a:r>
              <a:rPr lang="en-US" dirty="0" smtClean="0"/>
              <a:t>The application demonstrates the </a:t>
            </a:r>
            <a:r>
              <a:rPr lang="en-US" b="1" dirty="0" smtClean="0"/>
              <a:t>potential for scaling up </a:t>
            </a:r>
            <a:r>
              <a:rPr lang="en-US" dirty="0" smtClean="0"/>
              <a:t>its practice(s) at </a:t>
            </a:r>
            <a:r>
              <a:rPr lang="en-US" b="1" dirty="0" smtClean="0"/>
              <a:t>different levels </a:t>
            </a:r>
            <a:r>
              <a:rPr lang="en-US" dirty="0" smtClean="0"/>
              <a:t>(e.g. </a:t>
            </a:r>
            <a:r>
              <a:rPr lang="en-US" b="1" dirty="0" smtClean="0"/>
              <a:t>local, regional, national, EU</a:t>
            </a:r>
            <a:r>
              <a:rPr lang="en-US" dirty="0" smtClean="0"/>
              <a:t>) and its </a:t>
            </a:r>
            <a:r>
              <a:rPr lang="en-US" b="1" dirty="0" smtClean="0"/>
              <a:t>transferability to different sectors</a:t>
            </a:r>
            <a:r>
              <a:rPr lang="en-US" dirty="0" smtClean="0"/>
              <a:t>. The scaling up is likely to generate </a:t>
            </a:r>
            <a:r>
              <a:rPr lang="en-US" b="1" dirty="0" smtClean="0"/>
              <a:t>impact not only at the level of the different partner </a:t>
            </a:r>
            <a:r>
              <a:rPr lang="en-US" b="1" dirty="0" err="1" smtClean="0"/>
              <a:t>organisations</a:t>
            </a:r>
            <a:r>
              <a:rPr lang="en-US" b="1" dirty="0" smtClean="0"/>
              <a:t> </a:t>
            </a:r>
            <a:r>
              <a:rPr lang="en-US" dirty="0" smtClean="0"/>
              <a:t>but also at </a:t>
            </a:r>
            <a:r>
              <a:rPr lang="en-US" b="1" dirty="0" smtClean="0"/>
              <a:t>system and/or policy level</a:t>
            </a:r>
            <a:r>
              <a:rPr lang="en-US" dirty="0" smtClean="0"/>
              <a:t>. The proposal has the </a:t>
            </a:r>
            <a:r>
              <a:rPr lang="en-US" b="1" dirty="0" smtClean="0"/>
              <a:t>potential to develop mutual trust </a:t>
            </a:r>
            <a:r>
              <a:rPr lang="en-US" dirty="0" smtClean="0"/>
              <a:t>and </a:t>
            </a:r>
            <a:r>
              <a:rPr lang="en-US" b="1" dirty="0" smtClean="0"/>
              <a:t>enhance cross-border cooperation</a:t>
            </a:r>
            <a:r>
              <a:rPr lang="en-US" dirty="0" smtClean="0"/>
              <a:t>. </a:t>
            </a:r>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r>
              <a:rPr lang="en-US" b="1" baseline="0" dirty="0" smtClean="0"/>
              <a:t>European added value: </a:t>
            </a:r>
            <a:r>
              <a:rPr lang="en-US" dirty="0" smtClean="0"/>
              <a:t>The application brings </a:t>
            </a:r>
            <a:r>
              <a:rPr lang="en-US" b="1" dirty="0" smtClean="0"/>
              <a:t>added value at EU level</a:t>
            </a:r>
            <a:r>
              <a:rPr lang="en-US" dirty="0" smtClean="0"/>
              <a:t>, through </a:t>
            </a:r>
            <a:r>
              <a:rPr lang="en-US" b="1" dirty="0" smtClean="0"/>
              <a:t>results that would not be achieved at country level alone</a:t>
            </a:r>
            <a:r>
              <a:rPr lang="en-US" dirty="0" smtClean="0"/>
              <a:t>, and there is </a:t>
            </a:r>
            <a:r>
              <a:rPr lang="en-US" b="1" dirty="0" smtClean="0"/>
              <a:t>potential for transferring results to countries not involved in the project</a:t>
            </a:r>
            <a:r>
              <a:rPr lang="en-US" dirty="0" smtClean="0"/>
              <a:t>. The project </a:t>
            </a:r>
            <a:r>
              <a:rPr lang="en-US" b="1" dirty="0" smtClean="0"/>
              <a:t>outcomes</a:t>
            </a:r>
            <a:r>
              <a:rPr lang="en-US" dirty="0" smtClean="0"/>
              <a:t> have the potential to </a:t>
            </a:r>
            <a:r>
              <a:rPr lang="en-US" b="1" dirty="0" smtClean="0"/>
              <a:t>feed into relevant EU policy </a:t>
            </a:r>
            <a:r>
              <a:rPr lang="en-US" dirty="0" smtClean="0"/>
              <a:t>agendas </a:t>
            </a: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AF23AE30-D024-F048-B6A0-908E9004EA31}" type="slidenum">
              <a:rPr lang="fr-FR" smtClean="0"/>
              <a:t>24</a:t>
            </a:fld>
            <a:endParaRPr lang="fr-FR"/>
          </a:p>
        </p:txBody>
      </p:sp>
    </p:spTree>
    <p:extLst>
      <p:ext uri="{BB962C8B-B14F-4D97-AF65-F5344CB8AC3E}">
        <p14:creationId xmlns:p14="http://schemas.microsoft.com/office/powerpoint/2010/main" val="3377063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The second of our 4 Award Criteria is </a:t>
            </a:r>
            <a:r>
              <a:rPr lang="en-US" baseline="0" dirty="0" smtClean="0"/>
              <a:t>Quality of Project Design and Implementation</a:t>
            </a:r>
            <a:r>
              <a:rPr lang="en-GB" baseline="0" dirty="0" smtClean="0"/>
              <a:t>. Page 17 and 18 of the Call document.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a:p>
            <a:pPr marL="171450" indent="-171450">
              <a:buFont typeface="Arial" panose="020B0604020202020204" pitchFamily="34" charset="0"/>
              <a:buChar char="•"/>
            </a:pPr>
            <a:r>
              <a:rPr lang="en-US" b="1" dirty="0" smtClean="0"/>
              <a:t>Strategic plan: </a:t>
            </a:r>
            <a:r>
              <a:rPr lang="en-US" dirty="0" smtClean="0"/>
              <a:t>The application establishes </a:t>
            </a:r>
            <a:r>
              <a:rPr lang="en-US" b="1" dirty="0" smtClean="0"/>
              <a:t>a clear strategy, </a:t>
            </a:r>
            <a:r>
              <a:rPr lang="en-US" dirty="0" smtClean="0"/>
              <a:t>building on a feasibility analysis and </a:t>
            </a:r>
            <a:r>
              <a:rPr lang="en-US" b="1" dirty="0" smtClean="0"/>
              <a:t>identifies the necessary activities </a:t>
            </a:r>
            <a:r>
              <a:rPr lang="en-US" dirty="0" smtClean="0"/>
              <a:t>for testing, adapting, and/or scaling up the virtual exchange practice(s) in the new context of the project partnership.</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b="1" dirty="0" smtClean="0"/>
              <a:t>Needs: </a:t>
            </a:r>
            <a:r>
              <a:rPr lang="en-US" dirty="0" smtClean="0"/>
              <a:t>The </a:t>
            </a:r>
            <a:r>
              <a:rPr lang="en-US" b="1" dirty="0" smtClean="0"/>
              <a:t>different needs of the different partners have been identified </a:t>
            </a:r>
            <a:r>
              <a:rPr lang="en-US" dirty="0" smtClean="0"/>
              <a:t>and are well taken into account. </a:t>
            </a:r>
            <a:r>
              <a:rPr lang="en-US" b="1" dirty="0" smtClean="0"/>
              <a:t>A clear concept of how these different needs will be managed</a:t>
            </a:r>
            <a:r>
              <a:rPr lang="en-US" dirty="0" smtClean="0"/>
              <a:t> has been developed. The </a:t>
            </a:r>
            <a:r>
              <a:rPr lang="en-US" b="1" dirty="0" smtClean="0"/>
              <a:t>pedagogical approach(</a:t>
            </a:r>
            <a:r>
              <a:rPr lang="en-US" b="1" dirty="0" err="1" smtClean="0"/>
              <a:t>es</a:t>
            </a:r>
            <a:r>
              <a:rPr lang="en-US" b="1" dirty="0" smtClean="0"/>
              <a:t>) chosen are also in keeping </a:t>
            </a:r>
            <a:r>
              <a:rPr lang="en-US" dirty="0" smtClean="0"/>
              <a:t>with these different needs.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b="1" dirty="0" smtClean="0"/>
              <a:t>Structure:</a:t>
            </a:r>
            <a:r>
              <a:rPr lang="en-US" b="1" baseline="0" dirty="0" smtClean="0"/>
              <a:t> </a:t>
            </a:r>
            <a:r>
              <a:rPr lang="en-US" dirty="0" smtClean="0"/>
              <a:t>The </a:t>
            </a:r>
            <a:r>
              <a:rPr lang="en-US" b="1" dirty="0" smtClean="0"/>
              <a:t>work </a:t>
            </a:r>
            <a:r>
              <a:rPr lang="en-US" b="1" dirty="0" err="1" smtClean="0"/>
              <a:t>programme</a:t>
            </a:r>
            <a:r>
              <a:rPr lang="en-US" b="1" dirty="0" smtClean="0"/>
              <a:t> is clear </a:t>
            </a:r>
            <a:r>
              <a:rPr lang="en-US" dirty="0" smtClean="0"/>
              <a:t>and intelligible and </a:t>
            </a:r>
            <a:r>
              <a:rPr lang="en-US" b="1" dirty="0" smtClean="0"/>
              <a:t>covers all project phases</a:t>
            </a:r>
            <a:r>
              <a:rPr lang="en-US" dirty="0" smtClean="0"/>
              <a:t>. </a:t>
            </a:r>
            <a:r>
              <a:rPr lang="en-US" b="1" dirty="0" smtClean="0"/>
              <a:t>Indicators of achievement </a:t>
            </a:r>
            <a:r>
              <a:rPr lang="en-US" dirty="0" smtClean="0"/>
              <a:t>and means of verification have been clearly defined for each outcome.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b="1" dirty="0" smtClean="0"/>
              <a:t>Management:</a:t>
            </a:r>
            <a:r>
              <a:rPr lang="en-US" b="1" baseline="0" dirty="0" smtClean="0"/>
              <a:t> </a:t>
            </a:r>
            <a:r>
              <a:rPr lang="en-US" dirty="0" smtClean="0"/>
              <a:t>The project management plan is sound, with </a:t>
            </a:r>
            <a:r>
              <a:rPr lang="en-US" b="1" dirty="0" smtClean="0"/>
              <a:t>adequate resources </a:t>
            </a:r>
            <a:r>
              <a:rPr lang="en-US" dirty="0" smtClean="0"/>
              <a:t>allocated to the </a:t>
            </a:r>
            <a:r>
              <a:rPr lang="en-US" b="1" dirty="0" smtClean="0"/>
              <a:t>different tasks</a:t>
            </a:r>
            <a:r>
              <a:rPr lang="en-US" dirty="0" smtClean="0"/>
              <a:t>. </a:t>
            </a:r>
            <a:r>
              <a:rPr lang="en-US" b="1" dirty="0" smtClean="0"/>
              <a:t>Effective cooperation and decision-making processes</a:t>
            </a:r>
            <a:r>
              <a:rPr lang="en-US" dirty="0" smtClean="0"/>
              <a:t> have been put in place, that are </a:t>
            </a:r>
            <a:r>
              <a:rPr lang="en-US" b="1" dirty="0" smtClean="0"/>
              <a:t>comprehensible</a:t>
            </a:r>
            <a:r>
              <a:rPr lang="en-US" dirty="0" smtClean="0"/>
              <a:t> for all stakeholders. The budget shows </a:t>
            </a:r>
            <a:r>
              <a:rPr lang="en-US" b="1" dirty="0" smtClean="0"/>
              <a:t>cost effectiveness and value for money</a:t>
            </a:r>
            <a:r>
              <a:rPr lang="en-US" dirty="0" smtClean="0"/>
              <a:t>. There is </a:t>
            </a:r>
            <a:r>
              <a:rPr lang="en-US" b="1" dirty="0" smtClean="0"/>
              <a:t>coherence between tasks, roles and financial resources </a:t>
            </a:r>
            <a:r>
              <a:rPr lang="en-US" dirty="0" smtClean="0"/>
              <a:t>allocated to partners. The </a:t>
            </a:r>
            <a:r>
              <a:rPr lang="en-US" b="1" dirty="0" smtClean="0"/>
              <a:t>financial management arrangements are clear </a:t>
            </a:r>
            <a:r>
              <a:rPr lang="en-US" dirty="0" smtClean="0"/>
              <a:t>and appropriate.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Evaluation: </a:t>
            </a:r>
            <a:r>
              <a:rPr lang="en-US" dirty="0" smtClean="0"/>
              <a:t>Specific </a:t>
            </a:r>
            <a:r>
              <a:rPr lang="en-US" b="1" dirty="0" smtClean="0"/>
              <a:t>measures for monitoring </a:t>
            </a:r>
            <a:r>
              <a:rPr lang="en-US" dirty="0" smtClean="0"/>
              <a:t>processes and deliverables (i.e. </a:t>
            </a:r>
            <a:r>
              <a:rPr lang="en-US" b="1" dirty="0" smtClean="0"/>
              <a:t>Indicators of achievement </a:t>
            </a:r>
            <a:r>
              <a:rPr lang="en-US" dirty="0" smtClean="0"/>
              <a:t>and </a:t>
            </a:r>
            <a:r>
              <a:rPr lang="en-US" b="1" dirty="0" smtClean="0"/>
              <a:t>means of verification</a:t>
            </a:r>
            <a:r>
              <a:rPr lang="en-US" dirty="0" smtClean="0"/>
              <a:t>) ensure that the project implementation is of high quality. </a:t>
            </a:r>
            <a:r>
              <a:rPr lang="en-US" b="1" dirty="0" smtClean="0"/>
              <a:t>Learning outcomes are evaluated </a:t>
            </a:r>
            <a:r>
              <a:rPr lang="en-US" dirty="0" smtClean="0"/>
              <a:t>and </a:t>
            </a:r>
            <a:r>
              <a:rPr lang="en-US" b="1" dirty="0" err="1" smtClean="0"/>
              <a:t>recognised</a:t>
            </a:r>
            <a:r>
              <a:rPr lang="en-US" dirty="0" smtClean="0"/>
              <a:t>. There is a </a:t>
            </a:r>
            <a:r>
              <a:rPr lang="en-US" b="1" dirty="0" smtClean="0"/>
              <a:t>clear quality assurance plan </a:t>
            </a:r>
            <a:r>
              <a:rPr lang="en-US" dirty="0" smtClean="0"/>
              <a:t>which also covers project management adequately. The monitoring strategy includes </a:t>
            </a:r>
            <a:r>
              <a:rPr lang="en-US" b="1" dirty="0" smtClean="0"/>
              <a:t>risk identification </a:t>
            </a:r>
            <a:r>
              <a:rPr lang="en-US" dirty="0" smtClean="0"/>
              <a:t>and a </a:t>
            </a:r>
            <a:r>
              <a:rPr lang="en-US" b="1" dirty="0" smtClean="0"/>
              <a:t>mitigating action plan</a:t>
            </a:r>
            <a:r>
              <a:rPr lang="en-US" dirty="0" smtClean="0"/>
              <a:t>. </a:t>
            </a:r>
            <a:endParaRPr lang="en-US"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3337878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Heavy information but we’re going through it in detail as each of these points is what we are asking you to address in your proposal. Our external experts who assess your proposal will be looking for evidence of these in your proposal.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The next of the 4 Award Criteria is These are all of the sub-criteria </a:t>
            </a:r>
            <a:r>
              <a:rPr lang="en-US" baseline="0" dirty="0" smtClean="0"/>
              <a:t>Quality of the partnership and the cooperation arrangements and it has three sub-criteria.</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b="1" dirty="0" smtClean="0"/>
              <a:t>Configuration</a:t>
            </a:r>
            <a:r>
              <a:rPr lang="en-US" dirty="0" smtClean="0"/>
              <a:t>: The partnership is capable of ensuring </a:t>
            </a:r>
            <a:r>
              <a:rPr lang="en-US" b="1" dirty="0" smtClean="0"/>
              <a:t>full achievement of the project's objectives</a:t>
            </a:r>
            <a:r>
              <a:rPr lang="en-US" dirty="0" smtClean="0"/>
              <a:t>. The </a:t>
            </a:r>
            <a:r>
              <a:rPr lang="en-US" b="1" dirty="0" smtClean="0"/>
              <a:t>consortium has all the necessary skills, expertise and experience</a:t>
            </a:r>
            <a:r>
              <a:rPr lang="en-US" dirty="0" smtClean="0"/>
              <a:t> in the areas covered by the project. </a:t>
            </a:r>
            <a:r>
              <a:rPr lang="en-US" b="1" dirty="0" smtClean="0"/>
              <a:t>Adequate allocation of time</a:t>
            </a:r>
            <a:r>
              <a:rPr lang="en-US" dirty="0" smtClean="0"/>
              <a:t> and </a:t>
            </a:r>
            <a:r>
              <a:rPr lang="en-US" b="1" dirty="0" smtClean="0"/>
              <a:t>input</a:t>
            </a:r>
            <a:r>
              <a:rPr lang="en-US" dirty="0" smtClean="0"/>
              <a:t> among the partners. </a:t>
            </a:r>
            <a:r>
              <a:rPr lang="en-US" b="1" dirty="0" smtClean="0"/>
              <a:t>Skills and competences </a:t>
            </a:r>
            <a:r>
              <a:rPr lang="en-US" dirty="0" smtClean="0"/>
              <a:t>of the partnership are </a:t>
            </a:r>
            <a:r>
              <a:rPr lang="en-US" b="1" dirty="0" smtClean="0"/>
              <a:t>complementary</a:t>
            </a:r>
            <a:r>
              <a:rPr lang="en-US" dirty="0" smtClean="0"/>
              <a:t>. </a:t>
            </a:r>
          </a:p>
          <a:p>
            <a:pPr marL="171450" indent="-171450">
              <a:buFont typeface="Arial" panose="020B0604020202020204" pitchFamily="34" charset="0"/>
              <a:buChar char="•"/>
            </a:pPr>
            <a:r>
              <a:rPr lang="en-US" b="1" dirty="0" smtClean="0"/>
              <a:t>Commitment</a:t>
            </a:r>
            <a:r>
              <a:rPr lang="en-US" dirty="0" smtClean="0"/>
              <a:t>: Each participating </a:t>
            </a:r>
            <a:r>
              <a:rPr lang="en-US" dirty="0" err="1" smtClean="0"/>
              <a:t>organisation</a:t>
            </a:r>
            <a:r>
              <a:rPr lang="en-US" dirty="0" smtClean="0"/>
              <a:t> demonstrates </a:t>
            </a:r>
            <a:r>
              <a:rPr lang="en-US" b="1" dirty="0" smtClean="0"/>
              <a:t>full involvement </a:t>
            </a:r>
            <a:r>
              <a:rPr lang="en-US" dirty="0" smtClean="0"/>
              <a:t>corresponding to </a:t>
            </a:r>
            <a:r>
              <a:rPr lang="en-US" b="1" dirty="0" smtClean="0"/>
              <a:t>its capacities and specific area of expertise</a:t>
            </a:r>
            <a:r>
              <a:rPr lang="en-US" dirty="0" smtClean="0"/>
              <a:t>. </a:t>
            </a:r>
          </a:p>
          <a:p>
            <a:pPr marL="171450" indent="-171450">
              <a:buFont typeface="Arial" panose="020B0604020202020204" pitchFamily="34" charset="0"/>
              <a:buChar char="•"/>
            </a:pPr>
            <a:r>
              <a:rPr lang="en-US" b="1" dirty="0" smtClean="0"/>
              <a:t>Cooperation </a:t>
            </a:r>
            <a:r>
              <a:rPr lang="en-US" dirty="0" smtClean="0"/>
              <a:t>:</a:t>
            </a:r>
            <a:r>
              <a:rPr lang="en-US" baseline="0" dirty="0" smtClean="0"/>
              <a:t> </a:t>
            </a:r>
            <a:r>
              <a:rPr lang="en-US" dirty="0" smtClean="0"/>
              <a:t>Effective </a:t>
            </a:r>
            <a:r>
              <a:rPr lang="en-US" b="1" dirty="0" smtClean="0"/>
              <a:t>mechanisms are proposed to ensure coordination</a:t>
            </a:r>
            <a:r>
              <a:rPr lang="en-US" dirty="0" smtClean="0"/>
              <a:t>, </a:t>
            </a:r>
            <a:r>
              <a:rPr lang="en-US" b="1" dirty="0" smtClean="0"/>
              <a:t>decision-making and communication</a:t>
            </a:r>
            <a:r>
              <a:rPr lang="en-US" dirty="0" smtClean="0"/>
              <a:t> between the participating </a:t>
            </a:r>
            <a:r>
              <a:rPr lang="en-US" dirty="0" err="1" smtClean="0"/>
              <a:t>organisations</a:t>
            </a:r>
            <a:r>
              <a:rPr lang="en-US" dirty="0" smtClean="0"/>
              <a:t>, stakeholders and any other relevant party.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1863429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These are all of the sub-criteria for Impact:</a:t>
            </a:r>
            <a:endParaRPr lang="en-US" baseline="0"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b="1" dirty="0" smtClean="0"/>
              <a:t>Dissemination</a:t>
            </a:r>
            <a:r>
              <a:rPr lang="en-US" dirty="0" smtClean="0"/>
              <a:t>: A clear </a:t>
            </a:r>
            <a:r>
              <a:rPr lang="en-US" b="1" dirty="0" smtClean="0"/>
              <a:t>awareness raising, dissemination and communication strategy </a:t>
            </a:r>
            <a:r>
              <a:rPr lang="en-US" dirty="0" smtClean="0"/>
              <a:t>ensures reaching the relevant target groups, as well as the general stakeholders and the public during the lifetime of the project. This strategy includes </a:t>
            </a:r>
            <a:r>
              <a:rPr lang="en-US" b="1" dirty="0" smtClean="0"/>
              <a:t>plans for making any produced materials accessible </a:t>
            </a:r>
            <a:r>
              <a:rPr lang="en-US" dirty="0" smtClean="0"/>
              <a:t>through </a:t>
            </a:r>
            <a:r>
              <a:rPr lang="en-US" b="1" dirty="0" smtClean="0"/>
              <a:t>open licenses.</a:t>
            </a:r>
          </a:p>
          <a:p>
            <a:pPr marL="0" indent="0">
              <a:buFont typeface="Arial" panose="020B0604020202020204" pitchFamily="34" charset="0"/>
              <a:buNone/>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Exploitation</a:t>
            </a:r>
            <a:r>
              <a:rPr lang="en-US" dirty="0" smtClean="0"/>
              <a:t>: The application demonstrates that the selected virtual exchange approach(</a:t>
            </a:r>
            <a:r>
              <a:rPr lang="en-US" dirty="0" err="1" smtClean="0"/>
              <a:t>es</a:t>
            </a:r>
            <a:r>
              <a:rPr lang="en-US" dirty="0" smtClean="0"/>
              <a:t>) can be </a:t>
            </a:r>
            <a:r>
              <a:rPr lang="en-US" b="1" dirty="0" smtClean="0"/>
              <a:t>successfully disseminated and/or scaled up</a:t>
            </a:r>
            <a:r>
              <a:rPr lang="en-US" dirty="0" smtClean="0"/>
              <a:t>, that it creates a </a:t>
            </a:r>
            <a:r>
              <a:rPr lang="en-US" b="1" dirty="0" smtClean="0"/>
              <a:t>wider impact and influences systemic change</a:t>
            </a:r>
            <a:r>
              <a:rPr lang="en-US" dirty="0" smtClean="0"/>
              <a:t>. The exploitation approach is clearly described and the proposed measures to exploit the project results are potentially effective.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r>
              <a:rPr lang="en-US" b="1" dirty="0" smtClean="0"/>
              <a:t>Impact</a:t>
            </a:r>
            <a:r>
              <a:rPr lang="en-US" dirty="0" smtClean="0"/>
              <a:t>:</a:t>
            </a:r>
            <a:r>
              <a:rPr lang="en-US" baseline="0" dirty="0" smtClean="0"/>
              <a:t> </a:t>
            </a:r>
            <a:r>
              <a:rPr lang="en-US" dirty="0" smtClean="0"/>
              <a:t>The foreseeable impact, notably for the identified target groups is </a:t>
            </a:r>
            <a:r>
              <a:rPr lang="en-US" b="1" dirty="0" smtClean="0"/>
              <a:t>clearly defined </a:t>
            </a:r>
            <a:r>
              <a:rPr lang="en-US" b="0" dirty="0" smtClean="0"/>
              <a:t>and </a:t>
            </a:r>
            <a:r>
              <a:rPr lang="en-US" b="1" dirty="0" smtClean="0"/>
              <a:t>measures are in place to ensure that the impact can be achieved and evaluated</a:t>
            </a:r>
            <a:r>
              <a:rPr lang="en-US" dirty="0" smtClean="0"/>
              <a:t>. </a:t>
            </a:r>
            <a:r>
              <a:rPr lang="en-US" b="1" dirty="0" smtClean="0"/>
              <a:t>Learning outcomes are clearly defined </a:t>
            </a:r>
            <a:r>
              <a:rPr lang="en-US" dirty="0" smtClean="0"/>
              <a:t>before each virtual exchange activity and </a:t>
            </a:r>
            <a:r>
              <a:rPr lang="en-US" b="1" dirty="0" smtClean="0"/>
              <a:t>measured after each activity</a:t>
            </a:r>
            <a:r>
              <a:rPr lang="en-US" dirty="0" smtClean="0"/>
              <a:t>, </a:t>
            </a:r>
            <a:r>
              <a:rPr lang="en-US" b="1" dirty="0" smtClean="0"/>
              <a:t>progress recorded </a:t>
            </a:r>
            <a:r>
              <a:rPr lang="en-US" dirty="0" smtClean="0"/>
              <a:t>and </a:t>
            </a:r>
            <a:r>
              <a:rPr lang="en-US" b="1" dirty="0" smtClean="0"/>
              <a:t>achievements </a:t>
            </a:r>
            <a:r>
              <a:rPr lang="en-US" b="1" dirty="0" err="1" smtClean="0"/>
              <a:t>recognised</a:t>
            </a:r>
            <a:r>
              <a:rPr lang="en-US" dirty="0" smtClean="0"/>
              <a:t>. The results of the activities are likely to be significant. The project </a:t>
            </a:r>
            <a:r>
              <a:rPr lang="en-US" b="1" dirty="0" smtClean="0"/>
              <a:t>outcomes have the potential to support long-term changes</a:t>
            </a:r>
            <a:r>
              <a:rPr lang="en-US" dirty="0" smtClean="0"/>
              <a:t>, improvements, or developments for the benefit of the target groups and systems concerned. The application also explains </a:t>
            </a:r>
            <a:r>
              <a:rPr lang="en-US" b="1" dirty="0" smtClean="0"/>
              <a:t>how the impact of learning (learning outcomes) through virtual exchange will be evaluated</a:t>
            </a:r>
            <a:r>
              <a:rPr lang="en-US" dirty="0" smtClean="0"/>
              <a:t> in order to </a:t>
            </a:r>
            <a:r>
              <a:rPr lang="en-US" b="1" dirty="0" smtClean="0"/>
              <a:t>make (data) informed recommendations </a:t>
            </a:r>
            <a:r>
              <a:rPr lang="en-US" dirty="0" smtClean="0"/>
              <a:t>to improve virtual exchange teaching &amp; learning beyond the project.</a:t>
            </a:r>
          </a:p>
          <a:p>
            <a:pPr marL="0" indent="0">
              <a:buFont typeface="Arial" panose="020B0604020202020204" pitchFamily="34" charset="0"/>
              <a:buNone/>
            </a:pPr>
            <a:endParaRPr lang="en-US" b="1" dirty="0" smtClean="0"/>
          </a:p>
          <a:p>
            <a:pPr marL="171450" indent="-171450">
              <a:buFont typeface="Arial" panose="020B0604020202020204" pitchFamily="34" charset="0"/>
              <a:buChar char="•"/>
            </a:pPr>
            <a:r>
              <a:rPr lang="en-US" b="1" dirty="0" smtClean="0"/>
              <a:t>Sustainability </a:t>
            </a:r>
            <a:r>
              <a:rPr lang="en-US" dirty="0" smtClean="0"/>
              <a:t>The application includes </a:t>
            </a:r>
            <a:r>
              <a:rPr lang="en-US" b="1" dirty="0" smtClean="0"/>
              <a:t>appropriate measures and resources to ensure that the results and benefits can be sustained </a:t>
            </a:r>
            <a:r>
              <a:rPr lang="en-US" dirty="0" smtClean="0"/>
              <a:t>beyond the project lifetime</a:t>
            </a:r>
            <a:endParaRPr lang="fr-B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758243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err="1" smtClean="0"/>
              <a:t>Given</a:t>
            </a:r>
            <a:r>
              <a:rPr lang="fr-BE" dirty="0" smtClean="0"/>
              <a:t> of</a:t>
            </a:r>
            <a:r>
              <a:rPr lang="fr-BE" baseline="0" dirty="0" smtClean="0"/>
              <a:t> the importance of the </a:t>
            </a:r>
            <a:r>
              <a:rPr lang="fr-BE" baseline="0" dirty="0" err="1" smtClean="0"/>
              <a:t>award</a:t>
            </a:r>
            <a:r>
              <a:rPr lang="fr-BE" baseline="0" dirty="0" smtClean="0"/>
              <a:t> </a:t>
            </a:r>
            <a:r>
              <a:rPr lang="fr-BE" baseline="0" dirty="0" err="1" smtClean="0"/>
              <a:t>criteria</a:t>
            </a:r>
            <a:r>
              <a:rPr lang="fr-BE" baseline="0" dirty="0" smtClean="0"/>
              <a:t> for </a:t>
            </a:r>
            <a:r>
              <a:rPr lang="fr-BE" baseline="0" dirty="0" err="1" smtClean="0"/>
              <a:t>your</a:t>
            </a:r>
            <a:r>
              <a:rPr lang="fr-BE" baseline="0" dirty="0" smtClean="0"/>
              <a:t> </a:t>
            </a:r>
            <a:r>
              <a:rPr lang="fr-BE" baseline="0" dirty="0" err="1" smtClean="0"/>
              <a:t>proposal</a:t>
            </a:r>
            <a:r>
              <a:rPr lang="fr-BE" baseline="0" dirty="0" smtClean="0"/>
              <a:t>, </a:t>
            </a:r>
            <a:r>
              <a:rPr lang="fr-BE" baseline="0" dirty="0" err="1" smtClean="0"/>
              <a:t>some</a:t>
            </a:r>
            <a:r>
              <a:rPr lang="fr-BE" baseline="0" dirty="0" smtClean="0"/>
              <a:t> </a:t>
            </a:r>
            <a:r>
              <a:rPr lang="fr-BE" baseline="0" dirty="0" err="1" smtClean="0"/>
              <a:t>tips</a:t>
            </a:r>
            <a:r>
              <a:rPr lang="fr-BE" baseline="0" dirty="0" smtClean="0"/>
              <a:t> to </a:t>
            </a:r>
            <a:r>
              <a:rPr lang="fr-BE" baseline="0" dirty="0" err="1" smtClean="0"/>
              <a:t>bear</a:t>
            </a:r>
            <a:r>
              <a:rPr lang="fr-BE" baseline="0" dirty="0" smtClean="0"/>
              <a:t> in </a:t>
            </a:r>
            <a:r>
              <a:rPr lang="fr-BE" baseline="0" dirty="0" err="1" smtClean="0"/>
              <a:t>mind</a:t>
            </a:r>
            <a:r>
              <a:rPr lang="fr-BE" baseline="0" dirty="0" smtClean="0"/>
              <a:t>. </a:t>
            </a:r>
          </a:p>
          <a:p>
            <a:pPr marL="0" indent="0">
              <a:buNone/>
            </a:pPr>
            <a:endParaRPr lang="fr-BE" baseline="0" dirty="0" smtClean="0"/>
          </a:p>
          <a:p>
            <a:pPr algn="just"/>
            <a:r>
              <a:rPr lang="en-IE" sz="1200" dirty="0" smtClean="0">
                <a:latin typeface="Calibri" panose="020F0502020204030204" pitchFamily="34" charset="0"/>
                <a:cs typeface="Calibri" panose="020F0502020204030204" pitchFamily="34" charset="0"/>
              </a:rPr>
              <a:t>Be </a:t>
            </a:r>
            <a:r>
              <a:rPr lang="en-IE" sz="1200" dirty="0" smtClean="0">
                <a:solidFill>
                  <a:schemeClr val="bg2">
                    <a:lumMod val="50000"/>
                  </a:schemeClr>
                </a:solidFill>
                <a:latin typeface="Calibri" panose="020F0502020204030204" pitchFamily="34" charset="0"/>
                <a:cs typeface="Calibri" panose="020F0502020204030204" pitchFamily="34" charset="0"/>
              </a:rPr>
              <a:t>concrete</a:t>
            </a:r>
            <a:r>
              <a:rPr lang="en-IE" sz="1200" dirty="0" smtClean="0">
                <a:latin typeface="Calibri" panose="020F0502020204030204" pitchFamily="34" charset="0"/>
                <a:cs typeface="Calibri" panose="020F0502020204030204" pitchFamily="34" charset="0"/>
              </a:rPr>
              <a:t> in the description of your objectives and activities. There must be</a:t>
            </a:r>
            <a:r>
              <a:rPr lang="en-IE" sz="1200" baseline="0" dirty="0" smtClean="0">
                <a:latin typeface="Calibri" panose="020F0502020204030204" pitchFamily="34" charset="0"/>
                <a:cs typeface="Calibri" panose="020F0502020204030204" pitchFamily="34" charset="0"/>
              </a:rPr>
              <a:t> a direct link between the two. Thing SMART when writing these. </a:t>
            </a:r>
            <a:endParaRPr lang="en-IE" sz="1200" dirty="0" smtClean="0">
              <a:latin typeface="Calibri" panose="020F0502020204030204" pitchFamily="34" charset="0"/>
              <a:cs typeface="Calibri" panose="020F0502020204030204" pitchFamily="34" charset="0"/>
            </a:endParaRPr>
          </a:p>
          <a:p>
            <a:pPr algn="just"/>
            <a:r>
              <a:rPr lang="en-IE" sz="1200" dirty="0" smtClean="0">
                <a:latin typeface="Calibri" panose="020F0502020204030204" pitchFamily="34" charset="0"/>
                <a:cs typeface="Calibri" panose="020F0502020204030204" pitchFamily="34" charset="0"/>
              </a:rPr>
              <a:t>Pay attention to the </a:t>
            </a:r>
            <a:r>
              <a:rPr lang="en-IE" sz="1200" dirty="0" smtClean="0">
                <a:solidFill>
                  <a:schemeClr val="bg2">
                    <a:lumMod val="50000"/>
                  </a:schemeClr>
                </a:solidFill>
                <a:latin typeface="Calibri" panose="020F0502020204030204" pitchFamily="34" charset="0"/>
                <a:cs typeface="Calibri" panose="020F0502020204030204" pitchFamily="34" charset="0"/>
              </a:rPr>
              <a:t>integration of activities </a:t>
            </a:r>
            <a:r>
              <a:rPr lang="en-IE" sz="1200" dirty="0" smtClean="0">
                <a:latin typeface="Calibri" panose="020F0502020204030204" pitchFamily="34" charset="0"/>
                <a:cs typeface="Calibri" panose="020F0502020204030204" pitchFamily="34" charset="0"/>
              </a:rPr>
              <a:t>and consistency with the objectives</a:t>
            </a:r>
          </a:p>
          <a:p>
            <a:pPr algn="just"/>
            <a:r>
              <a:rPr lang="en-IE" sz="1200" dirty="0" smtClean="0">
                <a:latin typeface="Calibri" panose="020F0502020204030204" pitchFamily="34" charset="0"/>
                <a:cs typeface="Calibri" panose="020F0502020204030204" pitchFamily="34" charset="0"/>
              </a:rPr>
              <a:t>Pay equal attention to </a:t>
            </a:r>
            <a:r>
              <a:rPr lang="en-IE" sz="1200" dirty="0" smtClean="0">
                <a:solidFill>
                  <a:schemeClr val="bg2">
                    <a:lumMod val="50000"/>
                  </a:schemeClr>
                </a:solidFill>
                <a:latin typeface="Calibri" panose="020F0502020204030204" pitchFamily="34" charset="0"/>
                <a:cs typeface="Calibri" panose="020F0502020204030204" pitchFamily="34" charset="0"/>
              </a:rPr>
              <a:t>all award criteria. </a:t>
            </a:r>
            <a:r>
              <a:rPr lang="en-IE" sz="1200" dirty="0" smtClean="0">
                <a:latin typeface="Calibri" panose="020F0502020204030204" pitchFamily="34" charset="0"/>
                <a:cs typeface="Calibri" panose="020F0502020204030204" pitchFamily="34" charset="0"/>
              </a:rPr>
              <a:t>Scoring below the threshold in one award criteria makes the project automatically ineligible</a:t>
            </a:r>
          </a:p>
          <a:p>
            <a:pPr algn="just"/>
            <a:r>
              <a:rPr lang="en-IE" sz="1200" dirty="0" smtClean="0">
                <a:solidFill>
                  <a:schemeClr val="bg2">
                    <a:lumMod val="50000"/>
                  </a:schemeClr>
                </a:solidFill>
                <a:latin typeface="Calibri" panose="020F0502020204030204" pitchFamily="34" charset="0"/>
                <a:cs typeface="Calibri" panose="020F0502020204030204" pitchFamily="34" charset="0"/>
              </a:rPr>
              <a:t>Make sure to include</a:t>
            </a:r>
            <a:r>
              <a:rPr lang="en-IE" sz="1200" baseline="0" dirty="0" smtClean="0">
                <a:solidFill>
                  <a:schemeClr val="bg2">
                    <a:lumMod val="50000"/>
                  </a:schemeClr>
                </a:solidFill>
                <a:latin typeface="Calibri" panose="020F0502020204030204" pitchFamily="34" charset="0"/>
                <a:cs typeface="Calibri" panose="020F0502020204030204" pitchFamily="34" charset="0"/>
              </a:rPr>
              <a:t> quality</a:t>
            </a:r>
            <a:r>
              <a:rPr lang="en-IE" sz="1200" dirty="0" smtClean="0">
                <a:solidFill>
                  <a:schemeClr val="bg2">
                    <a:lumMod val="50000"/>
                  </a:schemeClr>
                </a:solidFill>
                <a:latin typeface="Calibri" panose="020F0502020204030204" pitchFamily="34" charset="0"/>
                <a:cs typeface="Calibri" panose="020F0502020204030204" pitchFamily="34" charset="0"/>
              </a:rPr>
              <a:t> indicators. We want to know</a:t>
            </a:r>
            <a:r>
              <a:rPr lang="en-IE" sz="1200" baseline="0" dirty="0" smtClean="0">
                <a:solidFill>
                  <a:schemeClr val="bg2">
                    <a:lumMod val="50000"/>
                  </a:schemeClr>
                </a:solidFill>
                <a:latin typeface="Calibri" panose="020F0502020204030204" pitchFamily="34" charset="0"/>
                <a:cs typeface="Calibri" panose="020F0502020204030204" pitchFamily="34" charset="0"/>
              </a:rPr>
              <a:t> how you are going to measure change and be able to prove that its taken place. </a:t>
            </a:r>
            <a:endParaRPr lang="en-IE" sz="1200" dirty="0" smtClean="0">
              <a:solidFill>
                <a:schemeClr val="bg2">
                  <a:lumMod val="50000"/>
                </a:schemeClr>
              </a:solidFill>
              <a:latin typeface="Calibri" panose="020F0502020204030204" pitchFamily="34" charset="0"/>
              <a:cs typeface="Calibri" panose="020F0502020204030204" pitchFamily="34" charset="0"/>
            </a:endParaRPr>
          </a:p>
          <a:p>
            <a:pPr algn="just"/>
            <a:r>
              <a:rPr lang="en-IE" sz="1200" dirty="0" smtClean="0">
                <a:solidFill>
                  <a:schemeClr val="bg2">
                    <a:lumMod val="50000"/>
                  </a:schemeClr>
                </a:solidFill>
                <a:latin typeface="Calibri" panose="020F0502020204030204" pitchFamily="34" charset="0"/>
                <a:cs typeface="Calibri" panose="020F0502020204030204" pitchFamily="34" charset="0"/>
              </a:rPr>
              <a:t>Impact</a:t>
            </a:r>
            <a:r>
              <a:rPr lang="en-IE" sz="1200" dirty="0" smtClean="0">
                <a:latin typeface="Calibri" panose="020F0502020204030204" pitchFamily="34" charset="0"/>
                <a:cs typeface="Calibri" panose="020F0502020204030204" pitchFamily="34" charset="0"/>
              </a:rPr>
              <a:t> often described in terms of participation in events rather than in terms of changes in knowledge, behaviour or skills.</a:t>
            </a:r>
            <a:r>
              <a:rPr lang="en-IE" sz="1200" baseline="0" dirty="0" smtClean="0">
                <a:latin typeface="Calibri" panose="020F0502020204030204" pitchFamily="34" charset="0"/>
                <a:cs typeface="Calibri" panose="020F0502020204030204" pitchFamily="34" charset="0"/>
              </a:rPr>
              <a:t> </a:t>
            </a:r>
            <a:endParaRPr lang="en-IE" sz="1200" dirty="0" smtClean="0">
              <a:latin typeface="Calibri" panose="020F0502020204030204" pitchFamily="34" charset="0"/>
              <a:cs typeface="Calibri" panose="020F0502020204030204" pitchFamily="34" charset="0"/>
            </a:endParaRPr>
          </a:p>
          <a:p>
            <a:pPr marL="0" indent="0">
              <a:buNone/>
            </a:pPr>
            <a:endParaRPr lang="fr-BE" dirty="0" smtClean="0"/>
          </a:p>
          <a:p>
            <a:pPr marL="0" indent="0">
              <a:buNone/>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28</a:t>
            </a:fld>
            <a:endParaRPr lang="en-GB"/>
          </a:p>
        </p:txBody>
      </p:sp>
    </p:spTree>
    <p:extLst>
      <p:ext uri="{BB962C8B-B14F-4D97-AF65-F5344CB8AC3E}">
        <p14:creationId xmlns:p14="http://schemas.microsoft.com/office/powerpoint/2010/main" val="3508107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So </a:t>
            </a:r>
            <a:r>
              <a:rPr lang="fr-BE" dirty="0" err="1" smtClean="0"/>
              <a:t>now</a:t>
            </a:r>
            <a:r>
              <a:rPr lang="fr-BE" dirty="0" smtClean="0"/>
              <a:t> </a:t>
            </a:r>
            <a:r>
              <a:rPr lang="fr-BE" dirty="0" err="1" smtClean="0"/>
              <a:t>we</a:t>
            </a:r>
            <a:r>
              <a:rPr lang="fr-BE" baseline="0" dirty="0" smtClean="0"/>
              <a:t> are on to the more </a:t>
            </a:r>
            <a:r>
              <a:rPr lang="fr-BE" baseline="0" dirty="0" err="1" smtClean="0"/>
              <a:t>practical</a:t>
            </a:r>
            <a:r>
              <a:rPr lang="fr-BE" baseline="0" dirty="0" smtClean="0"/>
              <a:t> part </a:t>
            </a:r>
            <a:r>
              <a:rPr lang="fr-BE" baseline="0" dirty="0" err="1" smtClean="0"/>
              <a:t>which</a:t>
            </a:r>
            <a:r>
              <a:rPr lang="fr-BE" baseline="0" dirty="0" smtClean="0"/>
              <a:t> </a:t>
            </a:r>
            <a:r>
              <a:rPr lang="fr-BE" baseline="0" dirty="0" err="1" smtClean="0"/>
              <a:t>is</a:t>
            </a:r>
            <a:r>
              <a:rPr lang="fr-BE" baseline="0" dirty="0" smtClean="0"/>
              <a:t> the </a:t>
            </a:r>
            <a:r>
              <a:rPr lang="fr-BE" baseline="0" dirty="0" err="1" smtClean="0"/>
              <a:t>actual</a:t>
            </a:r>
            <a:r>
              <a:rPr lang="fr-BE" baseline="0" dirty="0" smtClean="0"/>
              <a:t> application </a:t>
            </a:r>
            <a:r>
              <a:rPr lang="fr-BE" baseline="0" dirty="0" err="1" smtClean="0"/>
              <a:t>forms</a:t>
            </a:r>
            <a:r>
              <a:rPr lang="fr-BE" baseline="0" dirty="0" smtClean="0"/>
              <a:t>. </a:t>
            </a:r>
          </a:p>
          <a:p>
            <a:pPr marL="0" indent="0">
              <a:buNone/>
            </a:pPr>
            <a:r>
              <a:rPr lang="fr-BE" baseline="0" dirty="0" err="1" smtClean="0"/>
              <a:t>They</a:t>
            </a:r>
            <a:r>
              <a:rPr lang="fr-BE" baseline="0" dirty="0" smtClean="0"/>
              <a:t> are on the </a:t>
            </a:r>
            <a:r>
              <a:rPr lang="fr-BE" baseline="0" dirty="0" err="1" smtClean="0"/>
              <a:t>Funding</a:t>
            </a:r>
            <a:r>
              <a:rPr lang="fr-BE" baseline="0" dirty="0" smtClean="0"/>
              <a:t> and Tenders Portal. There are </a:t>
            </a:r>
            <a:r>
              <a:rPr lang="fr-BE" baseline="0" dirty="0" err="1" smtClean="0"/>
              <a:t>three</a:t>
            </a:r>
            <a:r>
              <a:rPr lang="fr-BE" baseline="0" dirty="0" smtClean="0"/>
              <a:t> of </a:t>
            </a:r>
            <a:r>
              <a:rPr lang="fr-BE" baseline="0" dirty="0" err="1" smtClean="0"/>
              <a:t>them</a:t>
            </a:r>
            <a:r>
              <a:rPr lang="fr-BE" baseline="0" dirty="0" smtClean="0"/>
              <a:t>. </a:t>
            </a:r>
            <a:endParaRPr lang="fr-BE" dirty="0" smtClean="0"/>
          </a:p>
          <a:p>
            <a:pPr marL="171450" lvl="1" indent="-171450">
              <a:buClr>
                <a:schemeClr val="accent2"/>
              </a:buClr>
              <a:buFont typeface="Arial" panose="020B0604020202020204" pitchFamily="34" charset="0"/>
              <a:buChar char="•"/>
            </a:pPr>
            <a:r>
              <a:rPr lang="fr-BE" baseline="0" dirty="0" err="1" smtClean="0"/>
              <a:t>eForm</a:t>
            </a:r>
            <a:r>
              <a:rPr lang="fr-BE" baseline="0" dirty="0" smtClean="0"/>
              <a:t> (Part A) </a:t>
            </a:r>
            <a:r>
              <a:rPr lang="fr-BE" baseline="0" dirty="0" err="1" smtClean="0"/>
              <a:t>contains</a:t>
            </a:r>
            <a:r>
              <a:rPr lang="fr-BE" baseline="0" dirty="0" smtClean="0"/>
              <a:t> </a:t>
            </a:r>
            <a:r>
              <a:rPr lang="en-IE" baseline="0" dirty="0" smtClean="0">
                <a:solidFill>
                  <a:srgbClr val="404040"/>
                </a:solidFill>
              </a:rPr>
              <a:t>g</a:t>
            </a:r>
            <a:r>
              <a:rPr lang="en-IE" dirty="0" smtClean="0">
                <a:solidFill>
                  <a:srgbClr val="404040"/>
                </a:solidFill>
              </a:rPr>
              <a:t>eneral</a:t>
            </a:r>
            <a:r>
              <a:rPr lang="en-IE" dirty="0" smtClean="0">
                <a:solidFill>
                  <a:srgbClr val="0088CE"/>
                </a:solidFill>
              </a:rPr>
              <a:t> </a:t>
            </a:r>
            <a:r>
              <a:rPr lang="en-IE" dirty="0" smtClean="0"/>
              <a:t>information entered by the participants.</a:t>
            </a:r>
          </a:p>
          <a:p>
            <a:pPr marL="171450" lvl="1" indent="-171450">
              <a:buClr>
                <a:schemeClr val="accent2"/>
              </a:buClr>
              <a:buFont typeface="Arial" panose="020B0604020202020204" pitchFamily="34" charset="0"/>
              <a:buChar char="•"/>
            </a:pPr>
            <a:r>
              <a:rPr lang="en-IE" dirty="0" smtClean="0"/>
              <a:t>Part B is the t</a:t>
            </a:r>
            <a:r>
              <a:rPr lang="en-US" dirty="0" err="1" smtClean="0"/>
              <a:t>echnical</a:t>
            </a:r>
            <a:r>
              <a:rPr lang="en-US" dirty="0" smtClean="0"/>
              <a:t> description and estimated budget of the proposal</a:t>
            </a:r>
            <a:r>
              <a:rPr lang="en-IE" dirty="0" smtClean="0"/>
              <a:t>.</a:t>
            </a:r>
          </a:p>
          <a:p>
            <a:pPr marL="171450" lvl="1" indent="-171450">
              <a:buClr>
                <a:schemeClr val="accent2"/>
              </a:buClr>
              <a:buFont typeface="Arial" panose="020B0604020202020204" pitchFamily="34" charset="0"/>
              <a:buChar char="•"/>
            </a:pPr>
            <a:r>
              <a:rPr lang="fr-BE" dirty="0" smtClean="0"/>
              <a:t>Part C </a:t>
            </a:r>
            <a:r>
              <a:rPr lang="fr-BE" dirty="0" err="1" smtClean="0"/>
              <a:t>is</a:t>
            </a:r>
            <a:r>
              <a:rPr lang="fr-BE" dirty="0" smtClean="0"/>
              <a:t> a short </a:t>
            </a:r>
            <a:r>
              <a:rPr lang="fr-BE" dirty="0" err="1" smtClean="0"/>
              <a:t>annex</a:t>
            </a:r>
            <a:r>
              <a:rPr lang="fr-BE" dirty="0" smtClean="0"/>
              <a:t> on type</a:t>
            </a:r>
            <a:r>
              <a:rPr lang="fr-BE" baseline="0" dirty="0" smtClean="0"/>
              <a:t> of organisation. This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used</a:t>
            </a:r>
            <a:r>
              <a:rPr lang="fr-BE" baseline="0" dirty="0" smtClean="0"/>
              <a:t> to </a:t>
            </a:r>
            <a:r>
              <a:rPr lang="fr-BE" baseline="0" dirty="0" err="1" smtClean="0"/>
              <a:t>assess</a:t>
            </a:r>
            <a:r>
              <a:rPr lang="fr-BE" baseline="0" dirty="0" smtClean="0"/>
              <a:t> the application </a:t>
            </a:r>
            <a:r>
              <a:rPr lang="fr-BE" baseline="0" dirty="0" err="1" smtClean="0"/>
              <a:t>against</a:t>
            </a:r>
            <a:r>
              <a:rPr lang="fr-BE" baseline="0" dirty="0" smtClean="0"/>
              <a:t> the </a:t>
            </a:r>
            <a:r>
              <a:rPr lang="fr-BE" baseline="0" dirty="0" err="1" smtClean="0"/>
              <a:t>eligibility</a:t>
            </a:r>
            <a:r>
              <a:rPr lang="fr-BE" baseline="0" dirty="0" smtClean="0"/>
              <a:t> </a:t>
            </a:r>
            <a:r>
              <a:rPr lang="fr-BE" baseline="0" dirty="0" err="1" smtClean="0"/>
              <a:t>criteria</a:t>
            </a:r>
            <a:r>
              <a:rPr lang="fr-BE" baseline="0" dirty="0" smtClean="0"/>
              <a:t> as </a:t>
            </a:r>
            <a:r>
              <a:rPr lang="fr-BE" baseline="0" dirty="0" err="1" smtClean="0"/>
              <a:t>presented</a:t>
            </a:r>
            <a:r>
              <a:rPr lang="fr-BE" baseline="0" dirty="0" smtClean="0"/>
              <a:t> in the Programme Guide.</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252834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fr-BE" dirty="0" smtClean="0"/>
              <a:t>Good </a:t>
            </a:r>
            <a:r>
              <a:rPr lang="fr-BE" dirty="0" err="1" smtClean="0"/>
              <a:t>afternoon</a:t>
            </a:r>
            <a:r>
              <a:rPr lang="fr-BE" baseline="0" dirty="0" smtClean="0"/>
              <a:t> ladies and gentleman,</a:t>
            </a:r>
          </a:p>
          <a:p>
            <a:pPr marL="457200" lvl="1" indent="0">
              <a:buNone/>
            </a:pPr>
            <a:r>
              <a:rPr lang="fr-BE" baseline="0" dirty="0" smtClean="0"/>
              <a:t>The </a:t>
            </a:r>
            <a:r>
              <a:rPr lang="fr-BE" baseline="0" dirty="0" err="1" smtClean="0"/>
              <a:t>aim</a:t>
            </a:r>
            <a:r>
              <a:rPr lang="fr-BE" baseline="0" dirty="0" smtClean="0"/>
              <a:t> of </a:t>
            </a:r>
            <a:r>
              <a:rPr lang="fr-BE" baseline="0" dirty="0" err="1" smtClean="0"/>
              <a:t>this</a:t>
            </a:r>
            <a:r>
              <a:rPr lang="fr-BE" baseline="0" dirty="0" smtClean="0"/>
              <a:t> </a:t>
            </a:r>
            <a:r>
              <a:rPr lang="fr-BE" baseline="0" dirty="0" err="1" smtClean="0"/>
              <a:t>presentation</a:t>
            </a:r>
            <a:r>
              <a:rPr lang="fr-BE" baseline="0" dirty="0" smtClean="0"/>
              <a:t> </a:t>
            </a:r>
            <a:r>
              <a:rPr lang="fr-BE" baseline="0" dirty="0" err="1" smtClean="0"/>
              <a:t>is</a:t>
            </a:r>
            <a:r>
              <a:rPr lang="fr-BE" baseline="0" dirty="0" smtClean="0"/>
              <a:t> to help </a:t>
            </a:r>
            <a:r>
              <a:rPr lang="fr-BE" baseline="0" dirty="0" err="1" smtClean="0"/>
              <a:t>you</a:t>
            </a:r>
            <a:r>
              <a:rPr lang="fr-BE" baseline="0" dirty="0" smtClean="0"/>
              <a:t> </a:t>
            </a:r>
            <a:r>
              <a:rPr lang="fr-BE" baseline="0" dirty="0" err="1" smtClean="0"/>
              <a:t>prepare</a:t>
            </a:r>
            <a:r>
              <a:rPr lang="fr-BE" baseline="0" dirty="0" smtClean="0"/>
              <a:t> </a:t>
            </a:r>
            <a:r>
              <a:rPr lang="fr-BE" baseline="0" dirty="0" err="1" smtClean="0"/>
              <a:t>your</a:t>
            </a:r>
            <a:r>
              <a:rPr lang="fr-BE" baseline="0" dirty="0" smtClean="0"/>
              <a:t> application by </a:t>
            </a:r>
            <a:r>
              <a:rPr lang="fr-BE" baseline="0" dirty="0" err="1" smtClean="0"/>
              <a:t>giving</a:t>
            </a:r>
            <a:r>
              <a:rPr lang="fr-BE" baseline="0" dirty="0" smtClean="0"/>
              <a:t> </a:t>
            </a:r>
            <a:r>
              <a:rPr lang="fr-BE" baseline="0" dirty="0" err="1" smtClean="0"/>
              <a:t>you</a:t>
            </a:r>
            <a:r>
              <a:rPr lang="fr-BE" baseline="0" dirty="0" smtClean="0"/>
              <a:t> the basic information </a:t>
            </a:r>
            <a:r>
              <a:rPr lang="fr-BE" baseline="0" dirty="0" err="1" smtClean="0"/>
              <a:t>you</a:t>
            </a:r>
            <a:r>
              <a:rPr lang="fr-BE" baseline="0" dirty="0" smtClean="0"/>
              <a:t> </a:t>
            </a:r>
            <a:r>
              <a:rPr lang="fr-BE" baseline="0" dirty="0" err="1" smtClean="0"/>
              <a:t>need</a:t>
            </a:r>
            <a:r>
              <a:rPr lang="fr-BE" baseline="0" dirty="0" smtClean="0"/>
              <a:t>.</a:t>
            </a:r>
          </a:p>
          <a:p>
            <a:pPr marL="457200" lvl="1" indent="0">
              <a:buNone/>
            </a:pPr>
            <a:r>
              <a:rPr lang="fr-BE" baseline="0" dirty="0" smtClean="0"/>
              <a:t>It </a:t>
            </a:r>
            <a:r>
              <a:rPr lang="fr-BE" baseline="0" dirty="0" err="1" smtClean="0"/>
              <a:t>will</a:t>
            </a:r>
            <a:r>
              <a:rPr lang="fr-BE" baseline="0" dirty="0" smtClean="0"/>
              <a:t> </a:t>
            </a:r>
            <a:r>
              <a:rPr lang="fr-BE" baseline="0" dirty="0" err="1" smtClean="0"/>
              <a:t>also</a:t>
            </a:r>
            <a:r>
              <a:rPr lang="fr-BE" baseline="0" dirty="0" smtClean="0"/>
              <a:t> </a:t>
            </a:r>
            <a:r>
              <a:rPr lang="fr-BE" baseline="0" dirty="0" err="1" smtClean="0"/>
              <a:t>give</a:t>
            </a:r>
            <a:r>
              <a:rPr lang="fr-BE" baseline="0" dirty="0" smtClean="0"/>
              <a:t> </a:t>
            </a:r>
            <a:r>
              <a:rPr lang="fr-BE" baseline="0" dirty="0" err="1" smtClean="0"/>
              <a:t>you</a:t>
            </a:r>
            <a:r>
              <a:rPr lang="fr-BE" baseline="0" dirty="0" smtClean="0"/>
              <a:t> an insight </a:t>
            </a:r>
            <a:r>
              <a:rPr lang="fr-BE" baseline="0" dirty="0" err="1" smtClean="0"/>
              <a:t>into</a:t>
            </a:r>
            <a:r>
              <a:rPr lang="fr-BE" baseline="0" dirty="0" smtClean="0"/>
              <a:t> the </a:t>
            </a:r>
            <a:r>
              <a:rPr lang="fr-BE" baseline="0" dirty="0" err="1" smtClean="0"/>
              <a:t>selection</a:t>
            </a:r>
            <a:r>
              <a:rPr lang="fr-BE" baseline="0" dirty="0" smtClean="0"/>
              <a:t> </a:t>
            </a:r>
            <a:r>
              <a:rPr lang="fr-BE" baseline="0" dirty="0" err="1" smtClean="0"/>
              <a:t>process</a:t>
            </a:r>
            <a:r>
              <a:rPr lang="fr-BE" baseline="0" dirty="0" smtClean="0"/>
              <a:t> </a:t>
            </a:r>
            <a:r>
              <a:rPr lang="fr-BE" baseline="0" dirty="0" err="1" smtClean="0"/>
              <a:t>carried</a:t>
            </a:r>
            <a:r>
              <a:rPr lang="fr-BE" baseline="0" dirty="0" smtClean="0"/>
              <a:t> out by </a:t>
            </a:r>
            <a:r>
              <a:rPr lang="fr-BE" baseline="0" dirty="0" err="1" smtClean="0"/>
              <a:t>our</a:t>
            </a:r>
            <a:r>
              <a:rPr lang="fr-BE" baseline="0" dirty="0" smtClean="0"/>
              <a:t> </a:t>
            </a:r>
            <a:r>
              <a:rPr lang="fr-BE" baseline="0" dirty="0" err="1" smtClean="0"/>
              <a:t>internal</a:t>
            </a:r>
            <a:r>
              <a:rPr lang="fr-BE" baseline="0" dirty="0" smtClean="0"/>
              <a:t> experts and the </a:t>
            </a:r>
            <a:r>
              <a:rPr lang="fr-BE" baseline="0" dirty="0" err="1" smtClean="0"/>
              <a:t>criteria</a:t>
            </a:r>
            <a:r>
              <a:rPr lang="fr-BE" baseline="0" dirty="0" smtClean="0"/>
              <a:t> </a:t>
            </a:r>
            <a:r>
              <a:rPr lang="fr-BE" baseline="0" dirty="0" err="1" smtClean="0"/>
              <a:t>they</a:t>
            </a:r>
            <a:r>
              <a:rPr lang="fr-BE" baseline="0" dirty="0" smtClean="0"/>
              <a:t> use to </a:t>
            </a:r>
            <a:r>
              <a:rPr lang="fr-BE" baseline="0" dirty="0" err="1" smtClean="0"/>
              <a:t>assess</a:t>
            </a:r>
            <a:r>
              <a:rPr lang="fr-BE" baseline="0" dirty="0" smtClean="0"/>
              <a:t> </a:t>
            </a:r>
            <a:r>
              <a:rPr lang="fr-BE" baseline="0" dirty="0" err="1" smtClean="0"/>
              <a:t>your</a:t>
            </a:r>
            <a:r>
              <a:rPr lang="fr-BE" baseline="0" dirty="0" smtClean="0"/>
              <a:t> application. </a:t>
            </a:r>
          </a:p>
          <a:p>
            <a:pPr marL="457200" lvl="1" indent="0">
              <a:buNone/>
            </a:pPr>
            <a:r>
              <a:rPr lang="fr-BE" baseline="0" dirty="0" smtClean="0"/>
              <a:t>This </a:t>
            </a:r>
            <a:r>
              <a:rPr lang="fr-BE" baseline="0" dirty="0" err="1" smtClean="0"/>
              <a:t>presentation</a:t>
            </a:r>
            <a:r>
              <a:rPr lang="fr-BE" baseline="0" dirty="0" smtClean="0"/>
              <a:t> </a:t>
            </a:r>
            <a:r>
              <a:rPr lang="fr-BE" baseline="0" dirty="0" err="1" smtClean="0"/>
              <a:t>is</a:t>
            </a:r>
            <a:r>
              <a:rPr lang="fr-BE" baseline="0" dirty="0" smtClean="0"/>
              <a:t> </a:t>
            </a:r>
            <a:r>
              <a:rPr lang="fr-BE" baseline="0" dirty="0" err="1" smtClean="0"/>
              <a:t>aimed</a:t>
            </a:r>
            <a:r>
              <a:rPr lang="fr-BE" baseline="0" dirty="0" smtClean="0"/>
              <a:t> at </a:t>
            </a:r>
            <a:r>
              <a:rPr lang="fr-BE" baseline="0" dirty="0" err="1" smtClean="0"/>
              <a:t>those</a:t>
            </a:r>
            <a:r>
              <a:rPr lang="fr-BE" baseline="0" dirty="0" smtClean="0"/>
              <a:t> </a:t>
            </a:r>
            <a:r>
              <a:rPr lang="fr-BE" baseline="0" dirty="0" err="1" smtClean="0"/>
              <a:t>with</a:t>
            </a:r>
            <a:r>
              <a:rPr lang="fr-BE" baseline="0" dirty="0" smtClean="0"/>
              <a:t> no </a:t>
            </a:r>
            <a:r>
              <a:rPr lang="fr-BE" baseline="0" dirty="0" err="1" smtClean="0"/>
              <a:t>prior</a:t>
            </a:r>
            <a:r>
              <a:rPr lang="fr-BE" baseline="0" dirty="0" smtClean="0"/>
              <a:t> </a:t>
            </a:r>
            <a:r>
              <a:rPr lang="fr-BE" baseline="0" dirty="0" err="1" smtClean="0"/>
              <a:t>knowledge</a:t>
            </a:r>
            <a:r>
              <a:rPr lang="fr-BE" baseline="0" dirty="0" smtClean="0"/>
              <a:t> of EU </a:t>
            </a:r>
            <a:r>
              <a:rPr lang="fr-BE" baseline="0" dirty="0" err="1" smtClean="0"/>
              <a:t>funding</a:t>
            </a:r>
            <a:r>
              <a:rPr lang="fr-BE" baseline="0" dirty="0" smtClean="0"/>
              <a:t> </a:t>
            </a:r>
            <a:r>
              <a:rPr lang="fr-BE" baseline="0" dirty="0" err="1" smtClean="0"/>
              <a:t>processes</a:t>
            </a:r>
            <a:r>
              <a:rPr lang="fr-BE" baseline="0" dirty="0" smtClean="0"/>
              <a:t> </a:t>
            </a:r>
            <a:r>
              <a:rPr lang="fr-BE" baseline="0" dirty="0" err="1" smtClean="0"/>
              <a:t>so</a:t>
            </a:r>
            <a:r>
              <a:rPr lang="fr-BE" baseline="0" dirty="0" smtClean="0"/>
              <a:t> </a:t>
            </a:r>
            <a:r>
              <a:rPr lang="fr-BE" baseline="0" dirty="0" err="1" smtClean="0"/>
              <a:t>is</a:t>
            </a:r>
            <a:r>
              <a:rPr lang="fr-BE" baseline="0" dirty="0" smtClean="0"/>
              <a:t> </a:t>
            </a:r>
            <a:r>
              <a:rPr lang="fr-BE" baseline="0" dirty="0" err="1" smtClean="0"/>
              <a:t>quite</a:t>
            </a:r>
            <a:r>
              <a:rPr lang="fr-BE" baseline="0" dirty="0" smtClean="0"/>
              <a:t> basic but </a:t>
            </a:r>
            <a:r>
              <a:rPr lang="fr-BE" baseline="0" dirty="0" err="1" smtClean="0"/>
              <a:t>everyone</a:t>
            </a:r>
            <a:r>
              <a:rPr lang="fr-BE" baseline="0" dirty="0" smtClean="0"/>
              <a:t> </a:t>
            </a:r>
            <a:r>
              <a:rPr lang="fr-BE" baseline="0" dirty="0" err="1" smtClean="0"/>
              <a:t>is</a:t>
            </a:r>
            <a:r>
              <a:rPr lang="fr-BE" baseline="0" dirty="0" smtClean="0"/>
              <a:t> </a:t>
            </a:r>
            <a:r>
              <a:rPr lang="fr-BE" baseline="0" dirty="0" err="1" smtClean="0"/>
              <a:t>welcome</a:t>
            </a:r>
            <a:r>
              <a:rPr lang="fr-BE" baseline="0" dirty="0" smtClean="0"/>
              <a:t> to post questions in </a:t>
            </a:r>
            <a:r>
              <a:rPr lang="fr-BE" baseline="0" dirty="0" err="1" smtClean="0"/>
              <a:t>Slido</a:t>
            </a:r>
            <a:r>
              <a:rPr lang="fr-BE" baseline="0" dirty="0" smtClean="0"/>
              <a:t> </a:t>
            </a:r>
            <a:r>
              <a:rPr lang="fr-BE" baseline="0" dirty="0" err="1" smtClean="0"/>
              <a:t>that</a:t>
            </a:r>
            <a:r>
              <a:rPr lang="fr-BE" baseline="0" dirty="0" smtClean="0"/>
              <a:t> </a:t>
            </a:r>
            <a:r>
              <a:rPr lang="fr-BE" baseline="0" dirty="0" err="1" smtClean="0"/>
              <a:t>we</a:t>
            </a:r>
            <a:r>
              <a:rPr lang="fr-BE" baseline="0" dirty="0" smtClean="0"/>
              <a:t> </a:t>
            </a:r>
            <a:r>
              <a:rPr lang="fr-BE" baseline="0" dirty="0" err="1" smtClean="0"/>
              <a:t>will</a:t>
            </a:r>
            <a:r>
              <a:rPr lang="fr-BE" baseline="0" dirty="0" smtClean="0"/>
              <a:t> </a:t>
            </a:r>
            <a:r>
              <a:rPr lang="fr-BE" baseline="0" dirty="0" err="1" smtClean="0"/>
              <a:t>try</a:t>
            </a:r>
            <a:r>
              <a:rPr lang="fr-BE" baseline="0" dirty="0" smtClean="0"/>
              <a:t> and </a:t>
            </a:r>
            <a:r>
              <a:rPr lang="fr-BE" baseline="0" dirty="0" err="1" smtClean="0"/>
              <a:t>address</a:t>
            </a:r>
            <a:r>
              <a:rPr lang="fr-BE" baseline="0" dirty="0" smtClean="0"/>
              <a:t> in </a:t>
            </a:r>
            <a:r>
              <a:rPr lang="fr-BE" baseline="0" dirty="0" err="1" smtClean="0"/>
              <a:t>our</a:t>
            </a:r>
            <a:r>
              <a:rPr lang="fr-BE" baseline="0" dirty="0" smtClean="0"/>
              <a:t> Q&amp;A </a:t>
            </a:r>
            <a:r>
              <a:rPr lang="fr-BE" baseline="0" dirty="0" err="1" smtClean="0"/>
              <a:t>sesssion</a:t>
            </a:r>
            <a:r>
              <a:rPr lang="fr-BE" baseline="0" dirty="0" smtClean="0"/>
              <a:t> at the end of the </a:t>
            </a:r>
            <a:r>
              <a:rPr lang="fr-BE" baseline="0" dirty="0" err="1" smtClean="0"/>
              <a:t>infoday</a:t>
            </a:r>
            <a:r>
              <a:rPr lang="fr-BE" baseline="0" dirty="0" smtClean="0"/>
              <a:t>. </a:t>
            </a:r>
          </a:p>
          <a:p>
            <a:pPr marL="457200" lvl="1" indent="0">
              <a:buNone/>
            </a:pPr>
            <a:r>
              <a:rPr lang="fr-BE" baseline="0" dirty="0" err="1" smtClean="0"/>
              <a:t>I’ll</a:t>
            </a:r>
            <a:r>
              <a:rPr lang="fr-BE" baseline="0" dirty="0" smtClean="0"/>
              <a:t> </a:t>
            </a:r>
            <a:r>
              <a:rPr lang="fr-BE" baseline="0" dirty="0" err="1" smtClean="0"/>
              <a:t>make</a:t>
            </a:r>
            <a:r>
              <a:rPr lang="fr-BE" baseline="0" dirty="0" smtClean="0"/>
              <a:t> the </a:t>
            </a:r>
            <a:r>
              <a:rPr lang="fr-BE" baseline="0" dirty="0" err="1" smtClean="0"/>
              <a:t>presentation</a:t>
            </a:r>
            <a:r>
              <a:rPr lang="fr-BE" baseline="0" dirty="0" smtClean="0"/>
              <a:t> in English but applications are of course </a:t>
            </a:r>
            <a:r>
              <a:rPr lang="fr-BE" baseline="0" dirty="0" err="1" smtClean="0"/>
              <a:t>welcome</a:t>
            </a:r>
            <a:r>
              <a:rPr lang="fr-BE" baseline="0" dirty="0" smtClean="0"/>
              <a:t> in the official EU </a:t>
            </a:r>
            <a:r>
              <a:rPr lang="fr-BE" baseline="0" dirty="0" err="1" smtClean="0"/>
              <a:t>languages</a:t>
            </a:r>
            <a:r>
              <a:rPr lang="fr-BE" baseline="0" dirty="0" smtClean="0"/>
              <a:t>. </a:t>
            </a:r>
            <a:endParaRPr lang="fr-BE" dirty="0" smtClean="0"/>
          </a:p>
          <a:p>
            <a:pPr marL="685800" lvl="1" indent="-228600">
              <a:buAutoNum type="arabicPeriod"/>
            </a:pPr>
            <a:endParaRPr lang="fr-BE"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3722623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t>
            </a:r>
            <a:r>
              <a:rPr lang="en-GB" baseline="0" dirty="0" err="1" smtClean="0"/>
              <a:t>eForm</a:t>
            </a:r>
            <a:r>
              <a:rPr lang="en-GB" baseline="0" dirty="0" smtClean="0"/>
              <a:t> (Part A) is online. When you go into the FTOP, you click on ‘edit forms’ and part A appears. </a:t>
            </a:r>
          </a:p>
          <a:p>
            <a:r>
              <a:rPr lang="en-GB" baseline="0" dirty="0" smtClean="0"/>
              <a:t>It has to filled out online. </a:t>
            </a:r>
          </a:p>
        </p:txBody>
      </p:sp>
      <p:sp>
        <p:nvSpPr>
          <p:cNvPr id="4" name="Slide Number Placeholder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3761604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3</a:t>
            </a:r>
            <a:r>
              <a:rPr lang="en-US" baseline="0" dirty="0" smtClean="0"/>
              <a:t> parts to be filled in: </a:t>
            </a:r>
          </a:p>
          <a:p>
            <a:pPr marL="228600" indent="-228600">
              <a:buAutoNum type="arabicParenR"/>
            </a:pPr>
            <a:r>
              <a:rPr lang="en-US" baseline="0" dirty="0" smtClean="0"/>
              <a:t>General information- data on the participants, abstract of your proposal, legal declarations and which </a:t>
            </a:r>
            <a:r>
              <a:rPr lang="en-US" baseline="0" dirty="0" err="1" smtClean="0"/>
              <a:t>programme</a:t>
            </a:r>
            <a:r>
              <a:rPr lang="en-US" baseline="0" dirty="0" smtClean="0"/>
              <a:t> priorities your Call corresponds to.</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Participants - </a:t>
            </a:r>
            <a:r>
              <a:rPr lang="en-IE" sz="1200" dirty="0" smtClean="0">
                <a:latin typeface="Calibri" panose="020F0502020204030204" pitchFamily="34" charset="0"/>
                <a:cs typeface="Calibri" panose="020F0502020204030204" pitchFamily="34" charset="0"/>
              </a:rPr>
              <a:t>list of participating organisations, organisational data and contact persons </a:t>
            </a:r>
          </a:p>
          <a:p>
            <a:pPr marL="228600" indent="-228600">
              <a:buAutoNum type="arabicParenR"/>
            </a:pPr>
            <a:r>
              <a:rPr lang="en-US" baseline="0" dirty="0" smtClean="0"/>
              <a:t>Budget – requested grant</a:t>
            </a:r>
            <a:endParaRPr lang="en-US" dirty="0" smtClean="0"/>
          </a:p>
          <a:p>
            <a:pPr marL="0" indent="0">
              <a:buNone/>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31</a:t>
            </a:fld>
            <a:endParaRPr lang="en-GB"/>
          </a:p>
        </p:txBody>
      </p:sp>
    </p:spTree>
    <p:extLst>
      <p:ext uri="{BB962C8B-B14F-4D97-AF65-F5344CB8AC3E}">
        <p14:creationId xmlns:p14="http://schemas.microsoft.com/office/powerpoint/2010/main" val="1497958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noProof="0" dirty="0" smtClean="0"/>
              <a:t>The budget</a:t>
            </a:r>
            <a:r>
              <a:rPr lang="en-IE" baseline="0" noProof="0" dirty="0" smtClean="0"/>
              <a:t> table should be filled in with information from all full partners (co-beneficiaries), one beneficiary per line.</a:t>
            </a:r>
            <a:endParaRPr lang="en-IE" noProof="0" dirty="0" smtClean="0"/>
          </a:p>
          <a:p>
            <a:r>
              <a:rPr lang="en-IE" noProof="0" dirty="0" smtClean="0"/>
              <a:t>There are two budget tables:</a:t>
            </a:r>
            <a:r>
              <a:rPr lang="en-IE" baseline="0" noProof="0" dirty="0" smtClean="0"/>
              <a:t> this online budget table in the </a:t>
            </a:r>
            <a:r>
              <a:rPr lang="en-IE" baseline="0" noProof="0" dirty="0" err="1" smtClean="0"/>
              <a:t>eForm</a:t>
            </a:r>
            <a:r>
              <a:rPr lang="en-IE" baseline="0" noProof="0" dirty="0" smtClean="0"/>
              <a:t> (part A) and another budget table in the application form (part B). </a:t>
            </a:r>
            <a:endParaRPr lang="en-IE" noProof="0" dirty="0" smtClean="0"/>
          </a:p>
          <a:p>
            <a:r>
              <a:rPr lang="en-IE" noProof="0" dirty="0" smtClean="0"/>
              <a:t>This online table will prevail in case of differences between Part</a:t>
            </a:r>
            <a:r>
              <a:rPr lang="en-IE" baseline="0" noProof="0" dirty="0" smtClean="0"/>
              <a:t> A and B but please try and ensure the information is the same in both. </a:t>
            </a:r>
            <a:endParaRPr lang="en-IE" noProof="0" dirty="0" smtClean="0"/>
          </a:p>
          <a:p>
            <a:endParaRPr lang="en-IE" noProof="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825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 B is a</a:t>
            </a:r>
            <a:r>
              <a:rPr lang="en-GB" baseline="0" dirty="0" smtClean="0"/>
              <a:t> Word document that has to be downloaded and filled in. </a:t>
            </a:r>
            <a:endParaRPr lang="en-GB" dirty="0" smtClean="0"/>
          </a:p>
          <a:p>
            <a:r>
              <a:rPr lang="en-GB" dirty="0" smtClean="0"/>
              <a:t>Click on download Part B template.</a:t>
            </a:r>
            <a:r>
              <a:rPr lang="en-GB" baseline="0" dirty="0" smtClean="0"/>
              <a:t> Once filled in and saved in PDF, it’s uploaded in the system. </a:t>
            </a:r>
            <a:endParaRPr lang="en-GB" dirty="0" smtClean="0"/>
          </a:p>
          <a:p>
            <a:r>
              <a:rPr lang="en-GB" dirty="0" smtClean="0"/>
              <a:t>Click on download Part B templates to download the application</a:t>
            </a:r>
            <a:r>
              <a:rPr lang="en-GB" baseline="0" dirty="0" smtClean="0"/>
              <a:t> form in Word.</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4186770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Part B </a:t>
            </a:r>
            <a:r>
              <a:rPr lang="fr-BE" dirty="0" err="1" smtClean="0"/>
              <a:t>is</a:t>
            </a:r>
            <a:r>
              <a:rPr lang="fr-BE" dirty="0" smtClean="0"/>
              <a:t> the </a:t>
            </a:r>
            <a:r>
              <a:rPr lang="fr-BE" dirty="0" err="1" smtClean="0"/>
              <a:t>technical</a:t>
            </a:r>
            <a:r>
              <a:rPr lang="fr-BE" dirty="0" smtClean="0"/>
              <a:t> description. </a:t>
            </a:r>
          </a:p>
          <a:p>
            <a:r>
              <a:rPr lang="en-IE" sz="1200" dirty="0" smtClean="0">
                <a:solidFill>
                  <a:srgbClr val="404040"/>
                </a:solidFill>
                <a:latin typeface="Calibri" panose="020F0502020204030204" pitchFamily="34" charset="0"/>
                <a:cs typeface="Calibri" panose="020F0502020204030204" pitchFamily="34" charset="0"/>
              </a:rPr>
              <a:t>Includes sections corresponding to the </a:t>
            </a:r>
            <a:r>
              <a:rPr lang="en-IE" sz="1200" b="1" dirty="0" smtClean="0">
                <a:solidFill>
                  <a:srgbClr val="0088CE"/>
                </a:solidFill>
                <a:latin typeface="Calibri" panose="020F0502020204030204" pitchFamily="34" charset="0"/>
                <a:cs typeface="Calibri" panose="020F0502020204030204" pitchFamily="34" charset="0"/>
              </a:rPr>
              <a:t>4 award criteria </a:t>
            </a:r>
            <a:r>
              <a:rPr lang="en-IE" sz="1200" b="0" dirty="0" smtClean="0">
                <a:solidFill>
                  <a:srgbClr val="0088CE"/>
                </a:solidFill>
                <a:latin typeface="Calibri" panose="020F0502020204030204" pitchFamily="34" charset="0"/>
                <a:cs typeface="Calibri" panose="020F0502020204030204" pitchFamily="34" charset="0"/>
              </a:rPr>
              <a:t>we mentioned,</a:t>
            </a:r>
            <a:r>
              <a:rPr lang="en-IE" sz="1200" b="1" dirty="0" smtClean="0">
                <a:solidFill>
                  <a:srgbClr val="0088CE"/>
                </a:solidFill>
                <a:latin typeface="Calibri" panose="020F0502020204030204" pitchFamily="34" charset="0"/>
                <a:cs typeface="Calibri" panose="020F0502020204030204" pitchFamily="34" charset="0"/>
              </a:rPr>
              <a:t> a section on Work Packages and the estimated budget</a:t>
            </a:r>
          </a:p>
          <a:p>
            <a:r>
              <a:rPr lang="en-IE" sz="1200" dirty="0" smtClean="0">
                <a:solidFill>
                  <a:srgbClr val="404040"/>
                </a:solidFill>
                <a:latin typeface="Calibri" panose="020F0502020204030204" pitchFamily="34" charset="0"/>
                <a:cs typeface="Calibri" panose="020F0502020204030204" pitchFamily="34" charset="0"/>
              </a:rPr>
              <a:t>No CVs required but description of </a:t>
            </a:r>
            <a:r>
              <a:rPr lang="en-IE" sz="1200" b="1" dirty="0" smtClean="0">
                <a:solidFill>
                  <a:srgbClr val="0088CE"/>
                </a:solidFill>
                <a:latin typeface="Calibri" panose="020F0502020204030204" pitchFamily="34" charset="0"/>
                <a:cs typeface="Calibri" panose="020F0502020204030204" pitchFamily="34" charset="0"/>
              </a:rPr>
              <a:t>profiles and expertise of staff</a:t>
            </a:r>
          </a:p>
        </p:txBody>
      </p:sp>
      <p:sp>
        <p:nvSpPr>
          <p:cNvPr id="4" name="Slide Number Placeholder 3"/>
          <p:cNvSpPr>
            <a:spLocks noGrp="1"/>
          </p:cNvSpPr>
          <p:nvPr>
            <p:ph type="sldNum" sz="quarter" idx="10"/>
          </p:nvPr>
        </p:nvSpPr>
        <p:spPr/>
        <p:txBody>
          <a:bodyPr/>
          <a:lstStyle/>
          <a:p>
            <a:fld id="{59CF2995-AB43-4B7C-B8CD-9DC7C3692A9C}" type="slidenum">
              <a:rPr lang="en-GB" smtClean="0"/>
              <a:t>34</a:t>
            </a:fld>
            <a:endParaRPr lang="en-GB"/>
          </a:p>
        </p:txBody>
      </p:sp>
    </p:spTree>
    <p:extLst>
      <p:ext uri="{BB962C8B-B14F-4D97-AF65-F5344CB8AC3E}">
        <p14:creationId xmlns:p14="http://schemas.microsoft.com/office/powerpoint/2010/main" val="2115590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The </a:t>
            </a:r>
            <a:r>
              <a:rPr lang="fr-BE" dirty="0" err="1" smtClean="0"/>
              <a:t>is</a:t>
            </a:r>
            <a:r>
              <a:rPr lang="fr-BE" dirty="0" smtClean="0"/>
              <a:t> </a:t>
            </a:r>
            <a:r>
              <a:rPr lang="fr-BE" dirty="0" err="1" smtClean="0"/>
              <a:t>what</a:t>
            </a:r>
            <a:r>
              <a:rPr lang="fr-BE" baseline="0" dirty="0" smtClean="0"/>
              <a:t> the </a:t>
            </a:r>
            <a:r>
              <a:rPr lang="fr-BE" dirty="0" err="1" smtClean="0"/>
              <a:t>Estimated</a:t>
            </a:r>
            <a:r>
              <a:rPr lang="fr-BE" dirty="0" smtClean="0"/>
              <a:t> Budget in Part B looks </a:t>
            </a:r>
            <a:r>
              <a:rPr lang="fr-BE" dirty="0" err="1" smtClean="0"/>
              <a:t>like</a:t>
            </a:r>
            <a:r>
              <a:rPr lang="fr-BE" dirty="0" smtClean="0"/>
              <a:t>. </a:t>
            </a:r>
            <a:r>
              <a:rPr lang="fr-BE" dirty="0" err="1" smtClean="0"/>
              <a:t>It’</a:t>
            </a:r>
            <a:r>
              <a:rPr lang="fr-BE" baseline="0" dirty="0" err="1" smtClean="0"/>
              <a:t>s</a:t>
            </a:r>
            <a:r>
              <a:rPr lang="fr-BE" baseline="0" dirty="0" smtClean="0"/>
              <a:t> a breakdown of </a:t>
            </a:r>
            <a:r>
              <a:rPr lang="fr-BE" baseline="0" dirty="0" err="1" smtClean="0"/>
              <a:t>costs</a:t>
            </a:r>
            <a:r>
              <a:rPr lang="fr-BE" baseline="0" dirty="0" smtClean="0"/>
              <a:t> per participant. </a:t>
            </a:r>
            <a:endParaRPr lang="fr-BE"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91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Part C </a:t>
            </a:r>
            <a:r>
              <a:rPr lang="fr-BE" dirty="0" err="1" smtClean="0"/>
              <a:t>is</a:t>
            </a:r>
            <a:r>
              <a:rPr lang="fr-BE" dirty="0" smtClean="0"/>
              <a:t> </a:t>
            </a:r>
            <a:r>
              <a:rPr lang="fr-BE" dirty="0" err="1" smtClean="0"/>
              <a:t>also</a:t>
            </a:r>
            <a:r>
              <a:rPr lang="fr-BE" baseline="0" dirty="0" smtClean="0"/>
              <a:t> an online </a:t>
            </a:r>
            <a:r>
              <a:rPr lang="fr-BE" baseline="0" dirty="0" err="1" smtClean="0"/>
              <a:t>form</a:t>
            </a:r>
            <a:r>
              <a:rPr lang="fr-BE" baseline="0" dirty="0" smtClean="0"/>
              <a:t>. This </a:t>
            </a:r>
            <a:r>
              <a:rPr lang="fr-BE" baseline="0" dirty="0" err="1" smtClean="0"/>
              <a:t>is</a:t>
            </a:r>
            <a:r>
              <a:rPr lang="fr-BE" baseline="0" dirty="0" smtClean="0"/>
              <a:t> part of </a:t>
            </a:r>
            <a:r>
              <a:rPr lang="fr-BE" baseline="0" dirty="0" err="1" smtClean="0"/>
              <a:t>what</a:t>
            </a:r>
            <a:r>
              <a:rPr lang="fr-BE" baseline="0" dirty="0" smtClean="0"/>
              <a:t> </a:t>
            </a:r>
            <a:r>
              <a:rPr lang="fr-BE" baseline="0" dirty="0" err="1" smtClean="0"/>
              <a:t>it</a:t>
            </a:r>
            <a:r>
              <a:rPr lang="fr-BE" baseline="0" dirty="0" smtClean="0"/>
              <a:t> looks </a:t>
            </a:r>
            <a:r>
              <a:rPr lang="fr-BE" baseline="0" dirty="0" err="1" smtClean="0"/>
              <a:t>like</a:t>
            </a:r>
            <a:r>
              <a:rPr lang="fr-BE" baseline="0" dirty="0" smtClean="0"/>
              <a:t>. </a:t>
            </a:r>
          </a:p>
        </p:txBody>
      </p:sp>
      <p:sp>
        <p:nvSpPr>
          <p:cNvPr id="4" name="Slide Number Placeholder 3"/>
          <p:cNvSpPr>
            <a:spLocks noGrp="1"/>
          </p:cNvSpPr>
          <p:nvPr>
            <p:ph type="sldNum" sz="quarter" idx="10"/>
          </p:nvPr>
        </p:nvSpPr>
        <p:spPr/>
        <p:txBody>
          <a:bodyPr/>
          <a:lstStyle/>
          <a:p>
            <a:fld id="{59CF2995-AB43-4B7C-B8CD-9DC7C3692A9C}" type="slidenum">
              <a:rPr lang="en-GB" smtClean="0"/>
              <a:t>36</a:t>
            </a:fld>
            <a:endParaRPr lang="en-GB"/>
          </a:p>
        </p:txBody>
      </p:sp>
    </p:spTree>
    <p:extLst>
      <p:ext uri="{BB962C8B-B14F-4D97-AF65-F5344CB8AC3E}">
        <p14:creationId xmlns:p14="http://schemas.microsoft.com/office/powerpoint/2010/main" val="4273702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You click on </a:t>
            </a:r>
            <a:r>
              <a:rPr lang="fr-BE" dirty="0" err="1" smtClean="0"/>
              <a:t>it</a:t>
            </a:r>
            <a:r>
              <a:rPr lang="fr-BE" dirty="0" smtClean="0"/>
              <a:t> and a </a:t>
            </a:r>
            <a:r>
              <a:rPr lang="fr-BE" b="1" dirty="0" err="1" smtClean="0"/>
              <a:t>webpage</a:t>
            </a:r>
            <a:r>
              <a:rPr lang="fr-BE" b="1" dirty="0" smtClean="0"/>
              <a:t> opens</a:t>
            </a:r>
            <a:r>
              <a:rPr lang="fr-BE" dirty="0" smtClean="0"/>
              <a:t>. </a:t>
            </a:r>
            <a:r>
              <a:rPr lang="fr-BE" dirty="0" err="1" smtClean="0"/>
              <a:t>Its</a:t>
            </a:r>
            <a:r>
              <a:rPr lang="fr-BE" dirty="0" smtClean="0"/>
              <a:t> a </a:t>
            </a:r>
            <a:r>
              <a:rPr lang="fr-BE" dirty="0" err="1" smtClean="0"/>
              <a:t>tick</a:t>
            </a:r>
            <a:r>
              <a:rPr lang="fr-BE" dirty="0" smtClean="0"/>
              <a:t> box</a:t>
            </a:r>
            <a:r>
              <a:rPr lang="fr-BE" baseline="0" dirty="0" smtClean="0"/>
              <a:t> </a:t>
            </a:r>
            <a:r>
              <a:rPr lang="fr-BE" baseline="0" dirty="0" err="1" smtClean="0"/>
              <a:t>form</a:t>
            </a:r>
            <a:r>
              <a:rPr lang="fr-B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baseline="0" dirty="0" smtClean="0"/>
              <a:t>You </a:t>
            </a:r>
            <a:r>
              <a:rPr lang="fr-BE" baseline="0" dirty="0" err="1" smtClean="0"/>
              <a:t>also</a:t>
            </a:r>
            <a:r>
              <a:rPr lang="fr-BE" baseline="0" dirty="0" smtClean="0"/>
              <a:t> have to </a:t>
            </a:r>
            <a:r>
              <a:rPr lang="fr-BE" b="1" baseline="0" dirty="0" err="1" smtClean="0"/>
              <a:t>fill</a:t>
            </a:r>
            <a:r>
              <a:rPr lang="fr-BE" b="1" baseline="0" dirty="0" smtClean="0"/>
              <a:t> in </a:t>
            </a:r>
            <a:r>
              <a:rPr lang="fr-BE" b="1" baseline="0" dirty="0" err="1" smtClean="0"/>
              <a:t>number</a:t>
            </a:r>
            <a:r>
              <a:rPr lang="fr-BE" b="1" baseline="0" dirty="0" smtClean="0"/>
              <a:t> of participants</a:t>
            </a:r>
            <a:r>
              <a:rPr lang="fr-BE" baseline="0" dirty="0" smtClean="0"/>
              <a:t>. </a:t>
            </a:r>
            <a:r>
              <a:rPr lang="fr-BE" baseline="0" dirty="0" err="1" smtClean="0"/>
              <a:t>These</a:t>
            </a:r>
            <a:r>
              <a:rPr lang="fr-BE" baseline="0" dirty="0" smtClean="0"/>
              <a:t> are </a:t>
            </a:r>
            <a:r>
              <a:rPr lang="fr-BE" baseline="0" dirty="0" err="1" smtClean="0"/>
              <a:t>used</a:t>
            </a:r>
            <a:r>
              <a:rPr lang="fr-BE" baseline="0" dirty="0" smtClean="0"/>
              <a:t> for </a:t>
            </a:r>
            <a:r>
              <a:rPr lang="fr-BE" baseline="0" dirty="0" err="1" smtClean="0"/>
              <a:t>statistics</a:t>
            </a:r>
            <a:r>
              <a:rPr lang="fr-BE" baseline="0" dirty="0" smtClean="0"/>
              <a:t> </a:t>
            </a:r>
            <a:r>
              <a:rPr lang="fr-BE" baseline="0" dirty="0" err="1" smtClean="0"/>
              <a:t>so</a:t>
            </a:r>
            <a:r>
              <a:rPr lang="fr-BE" baseline="0" dirty="0" smtClean="0"/>
              <a:t> </a:t>
            </a:r>
            <a:r>
              <a:rPr lang="fr-BE" baseline="0" dirty="0" err="1" smtClean="0"/>
              <a:t>please</a:t>
            </a:r>
            <a:r>
              <a:rPr lang="fr-BE" baseline="0" dirty="0" smtClean="0"/>
              <a:t> </a:t>
            </a:r>
            <a:r>
              <a:rPr lang="fr-BE" b="1" baseline="0" dirty="0" err="1" smtClean="0"/>
              <a:t>fill</a:t>
            </a:r>
            <a:r>
              <a:rPr lang="fr-BE" b="1" baseline="0" dirty="0" smtClean="0"/>
              <a:t> </a:t>
            </a:r>
            <a:r>
              <a:rPr lang="fr-BE" b="1" baseline="0" dirty="0" err="1" smtClean="0"/>
              <a:t>them</a:t>
            </a:r>
            <a:r>
              <a:rPr lang="fr-BE" b="1" baseline="0" dirty="0" smtClean="0"/>
              <a:t> in </a:t>
            </a:r>
            <a:r>
              <a:rPr lang="fr-BE" b="1" baseline="0" dirty="0" err="1" smtClean="0"/>
              <a:t>accurately</a:t>
            </a:r>
            <a:r>
              <a:rPr lang="fr-BE"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baseline="0" dirty="0" smtClean="0"/>
              <a:t>A </a:t>
            </a:r>
            <a:r>
              <a:rPr lang="fr-BE" b="1" baseline="0" dirty="0" err="1" smtClean="0"/>
              <a:t>number</a:t>
            </a:r>
            <a:r>
              <a:rPr lang="fr-BE" b="1" baseline="0" dirty="0" smtClean="0"/>
              <a:t> of </a:t>
            </a:r>
            <a:r>
              <a:rPr lang="fr-BE" b="1" baseline="0" dirty="0" err="1" smtClean="0"/>
              <a:t>fields</a:t>
            </a:r>
            <a:r>
              <a:rPr lang="fr-BE" b="1" baseline="0" dirty="0" smtClean="0"/>
              <a:t> in </a:t>
            </a:r>
            <a:r>
              <a:rPr lang="fr-BE" b="1" baseline="0" dirty="0" err="1" smtClean="0"/>
              <a:t>this</a:t>
            </a:r>
            <a:r>
              <a:rPr lang="fr-BE" b="1" baseline="0" dirty="0" smtClean="0"/>
              <a:t> </a:t>
            </a:r>
            <a:r>
              <a:rPr lang="fr-BE" b="1" baseline="0" dirty="0" err="1" smtClean="0"/>
              <a:t>form</a:t>
            </a:r>
            <a:r>
              <a:rPr lang="fr-BE" b="1" baseline="0" dirty="0" smtClean="0"/>
              <a:t> are </a:t>
            </a:r>
            <a:r>
              <a:rPr lang="fr-BE" b="1" baseline="0" dirty="0" err="1" smtClean="0"/>
              <a:t>mandatory</a:t>
            </a:r>
            <a:r>
              <a:rPr lang="fr-BE" b="1" baseline="0" dirty="0" smtClean="0"/>
              <a:t> </a:t>
            </a:r>
            <a:r>
              <a:rPr lang="fr-BE" baseline="0" dirty="0" smtClean="0"/>
              <a:t>and the </a:t>
            </a:r>
            <a:r>
              <a:rPr lang="fr-BE" b="1" baseline="0" dirty="0" err="1" smtClean="0"/>
              <a:t>form</a:t>
            </a:r>
            <a:r>
              <a:rPr lang="fr-BE" b="1" baseline="0" dirty="0" smtClean="0"/>
              <a:t> </a:t>
            </a:r>
            <a:r>
              <a:rPr lang="fr-BE" b="1" baseline="0" dirty="0" err="1" smtClean="0"/>
              <a:t>will</a:t>
            </a:r>
            <a:r>
              <a:rPr lang="fr-BE" b="1" baseline="0" dirty="0" smtClean="0"/>
              <a:t> block </a:t>
            </a:r>
            <a:r>
              <a:rPr lang="fr-BE" baseline="0" dirty="0" smtClean="0"/>
              <a:t>if </a:t>
            </a:r>
            <a:r>
              <a:rPr lang="fr-BE" baseline="0" dirty="0" err="1" smtClean="0"/>
              <a:t>you</a:t>
            </a:r>
            <a:r>
              <a:rPr lang="fr-BE" baseline="0" dirty="0" smtClean="0"/>
              <a:t> </a:t>
            </a:r>
            <a:r>
              <a:rPr lang="fr-BE" baseline="0" dirty="0" err="1" smtClean="0"/>
              <a:t>don’t</a:t>
            </a:r>
            <a:r>
              <a:rPr lang="fr-BE" baseline="0" dirty="0" smtClean="0"/>
              <a:t> </a:t>
            </a:r>
            <a:r>
              <a:rPr lang="fr-BE" baseline="0" dirty="0" err="1" smtClean="0"/>
              <a:t>fill</a:t>
            </a:r>
            <a:r>
              <a:rPr lang="fr-BE" baseline="0" dirty="0" smtClean="0"/>
              <a:t> </a:t>
            </a:r>
            <a:r>
              <a:rPr lang="fr-BE" baseline="0" dirty="0" err="1" smtClean="0"/>
              <a:t>them</a:t>
            </a:r>
            <a:r>
              <a:rPr lang="fr-BE" baseline="0" dirty="0" smtClean="0"/>
              <a:t> in. </a:t>
            </a:r>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smtClean="0"/>
              <a:t>Countries in which activities will take place </a:t>
            </a:r>
            <a:r>
              <a:rPr lang="en-IE" dirty="0" smtClean="0"/>
              <a:t>must be the same as the </a:t>
            </a:r>
            <a:r>
              <a:rPr lang="en-IE" b="1" dirty="0" smtClean="0"/>
              <a:t>countries of origin of the partner organisations</a:t>
            </a:r>
            <a:r>
              <a:rPr lang="en-IE" dirty="0" smtClean="0"/>
              <a:t>. For example an organisation based in Belgium and South</a:t>
            </a:r>
            <a:r>
              <a:rPr lang="en-IE" baseline="0" dirty="0" smtClean="0"/>
              <a:t> Africa cannot be organising virtual exchanges for participants based in the US or even Poland, if there is no Polish partner in the project. </a:t>
            </a:r>
            <a:endParaRPr lang="en-IE" dirty="0" smtClean="0"/>
          </a:p>
          <a:p>
            <a:r>
              <a:rPr lang="en-IE" dirty="0" smtClean="0"/>
              <a:t>Here you need to</a:t>
            </a:r>
            <a:r>
              <a:rPr lang="en-IE" baseline="0" dirty="0" smtClean="0"/>
              <a:t> ‘save’ your information. </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4260320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Before I</a:t>
            </a:r>
            <a:r>
              <a:rPr lang="en-IE" baseline="0" dirty="0" smtClean="0"/>
              <a:t> conclude, some general tips from past experience of common mistakes applicants make and potential pitfalls.</a:t>
            </a:r>
          </a:p>
          <a:p>
            <a:r>
              <a:rPr lang="en-IE" dirty="0" smtClean="0"/>
              <a:t>There</a:t>
            </a:r>
            <a:r>
              <a:rPr lang="en-IE" baseline="0" dirty="0" smtClean="0"/>
              <a:t> are two topics for this Call. Make sure you fill in the topic that is relevant for the region your partners are in.</a:t>
            </a:r>
          </a:p>
          <a:p>
            <a:r>
              <a:rPr lang="en-IE" baseline="0" dirty="0" smtClean="0"/>
              <a:t>IPA (which is an EU funding mechanism for the Western Balkans) is for projects with partner in the Western Balkans only.</a:t>
            </a:r>
          </a:p>
          <a:p>
            <a:r>
              <a:rPr lang="en-IE" baseline="0" dirty="0" smtClean="0"/>
              <a:t>NDICI (which is an EU funding mechanism for many other regions outside the EU) is for projects with partners between Erasmus+ Programme Countries and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smtClean="0"/>
              <a:t>Southern Mediterranean Region</a:t>
            </a:r>
          </a:p>
          <a:p>
            <a:r>
              <a:rPr lang="en-IE" dirty="0" smtClean="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smtClean="0"/>
              <a:t>Southern Mediterranean Region</a:t>
            </a:r>
          </a:p>
          <a:p>
            <a:r>
              <a:rPr lang="en-IE" dirty="0" smtClean="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smtClean="0"/>
              <a:t>Russia (Territory of Russia as recognised by International Law)</a:t>
            </a:r>
          </a:p>
          <a:p>
            <a:r>
              <a:rPr lang="en-IE" dirty="0" smtClean="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smtClean="0"/>
              <a:t>Sub-Saharan Africa</a:t>
            </a:r>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38</a:t>
            </a:fld>
            <a:endParaRPr lang="en-GB"/>
          </a:p>
        </p:txBody>
      </p:sp>
    </p:spTree>
    <p:extLst>
      <p:ext uri="{BB962C8B-B14F-4D97-AF65-F5344CB8AC3E}">
        <p14:creationId xmlns:p14="http://schemas.microsoft.com/office/powerpoint/2010/main" val="4099812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dirty="0" smtClean="0"/>
              <a:t>The </a:t>
            </a:r>
            <a:r>
              <a:rPr lang="en-IE" b="1" dirty="0" smtClean="0"/>
              <a:t>purpose </a:t>
            </a:r>
            <a:r>
              <a:rPr lang="en-IE" dirty="0" smtClean="0"/>
              <a:t>of a project is </a:t>
            </a:r>
            <a:r>
              <a:rPr lang="en-IE" b="1" dirty="0" smtClean="0"/>
              <a:t>to bring about change</a:t>
            </a:r>
            <a:r>
              <a:rPr lang="en-IE" dirty="0" smtClean="0"/>
              <a:t>. Your proposal needs to tell us </a:t>
            </a:r>
            <a:r>
              <a:rPr lang="en-IE" b="1" dirty="0" smtClean="0"/>
              <a:t>what change you intend to bring about</a:t>
            </a:r>
            <a:r>
              <a:rPr lang="en-IE" dirty="0" smtClean="0"/>
              <a:t>, </a:t>
            </a:r>
            <a:r>
              <a:rPr lang="en-IE" b="1" dirty="0" smtClean="0"/>
              <a:t>how you will measure the change (indicators) </a:t>
            </a:r>
            <a:r>
              <a:rPr lang="en-IE" dirty="0" smtClean="0"/>
              <a:t>and </a:t>
            </a:r>
            <a:r>
              <a:rPr lang="en-IE" b="1" dirty="0" smtClean="0"/>
              <a:t>how you will be able to demonstrate if you have achieved this change (means</a:t>
            </a:r>
            <a:r>
              <a:rPr lang="en-IE" b="1" baseline="0" dirty="0" smtClean="0"/>
              <a:t> of verification)</a:t>
            </a:r>
            <a:r>
              <a:rPr lang="en-IE" dirty="0" smtClean="0"/>
              <a:t>. </a:t>
            </a:r>
          </a:p>
          <a:p>
            <a:pPr marL="0" indent="0">
              <a:buNone/>
            </a:pPr>
            <a:r>
              <a:rPr lang="en-IE" dirty="0" smtClean="0"/>
              <a:t>It is not required to provide a logical framework matrix in annex but many of those</a:t>
            </a:r>
            <a:r>
              <a:rPr lang="en-IE" baseline="0" dirty="0" smtClean="0"/>
              <a:t> applying will be familiar with it from an international development context and </a:t>
            </a:r>
            <a:r>
              <a:rPr lang="en-IE" dirty="0" smtClean="0"/>
              <a:t>it’s a useful tool for you to synthesise your project objectives,</a:t>
            </a:r>
            <a:r>
              <a:rPr lang="en-IE" baseline="0" dirty="0" smtClean="0"/>
              <a:t> indicators and means of verification</a:t>
            </a:r>
            <a:r>
              <a:rPr lang="en-IE" dirty="0" smtClean="0"/>
              <a:t> before you start writing the proposal. It is also useful for your project management</a:t>
            </a:r>
            <a:r>
              <a:rPr lang="en-IE" baseline="0" dirty="0" smtClean="0"/>
              <a:t> afterwards. This cannot be uploaded and sent to us. </a:t>
            </a:r>
            <a:endParaRPr lang="en-IE" dirty="0" smtClean="0"/>
          </a:p>
          <a:p>
            <a:pPr marL="0" indent="0">
              <a:buNone/>
            </a:pPr>
            <a:r>
              <a:rPr lang="en-IE" dirty="0" smtClean="0"/>
              <a:t>All partners in Partner Countries </a:t>
            </a:r>
            <a:r>
              <a:rPr lang="en-IE" b="1" dirty="0" smtClean="0"/>
              <a:t>must be legally established entities </a:t>
            </a:r>
            <a:r>
              <a:rPr lang="en-IE" dirty="0" smtClean="0"/>
              <a:t>that </a:t>
            </a:r>
            <a:r>
              <a:rPr lang="en-IE" b="1" dirty="0" smtClean="0"/>
              <a:t>can receive funds via bank accounts</a:t>
            </a:r>
            <a:r>
              <a:rPr lang="en-IE" dirty="0" smtClean="0"/>
              <a:t>. Choose your partners wisely. </a:t>
            </a:r>
          </a:p>
          <a:p>
            <a:pPr marL="0" indent="0">
              <a:buNone/>
            </a:pPr>
            <a:r>
              <a:rPr lang="en-IE" dirty="0" smtClean="0"/>
              <a:t>Make sure you </a:t>
            </a:r>
            <a:r>
              <a:rPr lang="en-IE" b="1" dirty="0" smtClean="0"/>
              <a:t>meet the partnership composition requirements</a:t>
            </a:r>
            <a:r>
              <a:rPr lang="en-IE" dirty="0" smtClean="0"/>
              <a:t>. </a:t>
            </a:r>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39</a:t>
            </a:fld>
            <a:endParaRPr lang="en-GB"/>
          </a:p>
        </p:txBody>
      </p:sp>
    </p:spTree>
    <p:extLst>
      <p:ext uri="{BB962C8B-B14F-4D97-AF65-F5344CB8AC3E}">
        <p14:creationId xmlns:p14="http://schemas.microsoft.com/office/powerpoint/2010/main" val="421800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These</a:t>
            </a:r>
            <a:r>
              <a:rPr lang="fr-BE" dirty="0" smtClean="0"/>
              <a:t> </a:t>
            </a:r>
            <a:r>
              <a:rPr lang="fr-BE" dirty="0" err="1" smtClean="0"/>
              <a:t>criteria</a:t>
            </a:r>
            <a:r>
              <a:rPr lang="fr-BE" baseline="0" dirty="0" smtClean="0"/>
              <a:t> are the </a:t>
            </a:r>
            <a:r>
              <a:rPr lang="fr-BE" baseline="0" dirty="0" err="1" smtClean="0"/>
              <a:t>Eligiblity</a:t>
            </a:r>
            <a:r>
              <a:rPr lang="fr-BE" baseline="0" dirty="0" smtClean="0"/>
              <a:t>, Exclusion, </a:t>
            </a:r>
            <a:r>
              <a:rPr lang="fr-BE" baseline="0" dirty="0" err="1" smtClean="0"/>
              <a:t>Selection</a:t>
            </a:r>
            <a:r>
              <a:rPr lang="fr-BE" baseline="0" dirty="0" smtClean="0"/>
              <a:t> and </a:t>
            </a:r>
            <a:r>
              <a:rPr lang="fr-BE" baseline="0" dirty="0" err="1" smtClean="0"/>
              <a:t>Award</a:t>
            </a:r>
            <a:r>
              <a:rPr lang="fr-BE" baseline="0" dirty="0" smtClean="0"/>
              <a:t> </a:t>
            </a:r>
            <a:r>
              <a:rPr lang="fr-BE" baseline="0" dirty="0" err="1" smtClean="0"/>
              <a:t>Criteria</a:t>
            </a:r>
            <a:r>
              <a:rPr lang="fr-BE" baseline="0" dirty="0" smtClean="0"/>
              <a:t>. </a:t>
            </a:r>
          </a:p>
          <a:p>
            <a:r>
              <a:rPr lang="fr-BE" baseline="0" dirty="0" err="1" smtClean="0"/>
              <a:t>We’ll</a:t>
            </a:r>
            <a:r>
              <a:rPr lang="fr-BE" baseline="0" dirty="0" smtClean="0"/>
              <a:t> </a:t>
            </a:r>
            <a:r>
              <a:rPr lang="fr-BE" baseline="0" dirty="0" err="1" smtClean="0"/>
              <a:t>also</a:t>
            </a:r>
            <a:r>
              <a:rPr lang="fr-BE" baseline="0" dirty="0" smtClean="0"/>
              <a:t> go </a:t>
            </a:r>
            <a:r>
              <a:rPr lang="fr-BE" baseline="0" dirty="0" err="1" smtClean="0"/>
              <a:t>through</a:t>
            </a:r>
            <a:r>
              <a:rPr lang="fr-BE" baseline="0" dirty="0" smtClean="0"/>
              <a:t> the application </a:t>
            </a:r>
            <a:r>
              <a:rPr lang="fr-BE" baseline="0" dirty="0" err="1" smtClean="0"/>
              <a:t>forms</a:t>
            </a:r>
            <a:r>
              <a:rPr lang="fr-BE" baseline="0" dirty="0" smtClean="0"/>
              <a:t> and part A, B and C. </a:t>
            </a:r>
            <a:endParaRPr lang="fr-BE" dirty="0" smtClean="0"/>
          </a:p>
          <a:p>
            <a:endParaRPr lang="fr-BE" dirty="0" smtClean="0"/>
          </a:p>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466397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Virtual exchanges can draw participants from both sectors. Depending on the specific project, they can involve participants from either only one of them or from both.</a:t>
            </a:r>
          </a:p>
          <a:p>
            <a:r>
              <a:rPr lang="en-IE" dirty="0" smtClean="0"/>
              <a:t>The exchanges are virtual but participants must be based in the country of origin of the partner organisation.  </a:t>
            </a:r>
          </a:p>
          <a:p>
            <a:r>
              <a:rPr lang="en-IE" dirty="0" smtClean="0"/>
              <a:t>We have run a virtual exchange pilot project for the last three years. Have a read of the final impact report for inspiration but do not forget to innovate. </a:t>
            </a:r>
          </a:p>
          <a:p>
            <a:r>
              <a:rPr lang="en-IE" dirty="0" smtClean="0"/>
              <a:t>Word count is a maximum of 70 pages (FTOP limit) so please do not exceed this limit. </a:t>
            </a:r>
          </a:p>
          <a:p>
            <a:r>
              <a:rPr lang="en-IE" dirty="0" smtClean="0"/>
              <a:t>You will need 2 days to submit your application in </a:t>
            </a:r>
            <a:r>
              <a:rPr lang="en-IE" dirty="0" err="1" smtClean="0"/>
              <a:t>eGrants</a:t>
            </a:r>
            <a:r>
              <a:rPr lang="en-IE" dirty="0" smtClean="0"/>
              <a:t> so please do not wait until the last day to submit. </a:t>
            </a:r>
            <a:endParaRPr lang="en-US" dirty="0" smtClean="0"/>
          </a:p>
          <a:p>
            <a:endParaRPr lang="en-US" smtClean="0"/>
          </a:p>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40</a:t>
            </a:fld>
            <a:endParaRPr lang="en-GB"/>
          </a:p>
        </p:txBody>
      </p:sp>
    </p:spTree>
    <p:extLst>
      <p:ext uri="{BB962C8B-B14F-4D97-AF65-F5344CB8AC3E}">
        <p14:creationId xmlns:p14="http://schemas.microsoft.com/office/powerpoint/2010/main" val="2345003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56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First I’m going to start with a brief introduction of the basics;</a:t>
            </a:r>
            <a:r>
              <a:rPr lang="en-IE" baseline="0" dirty="0" smtClean="0"/>
              <a:t> the timeline, budget and what types of partners can participate. </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54984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So</a:t>
            </a:r>
            <a:r>
              <a:rPr lang="fr-BE" baseline="0" dirty="0" smtClean="0"/>
              <a:t> as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see</a:t>
            </a:r>
            <a:r>
              <a:rPr lang="fr-BE" baseline="0" dirty="0" smtClean="0"/>
              <a:t>, the Call deadline </a:t>
            </a:r>
            <a:r>
              <a:rPr lang="fr-BE" baseline="0" dirty="0" err="1" smtClean="0"/>
              <a:t>is</a:t>
            </a:r>
            <a:r>
              <a:rPr lang="fr-BE" baseline="0" dirty="0" smtClean="0"/>
              <a:t> on 22 </a:t>
            </a:r>
            <a:r>
              <a:rPr lang="fr-BE" baseline="0" dirty="0" err="1" smtClean="0"/>
              <a:t>February</a:t>
            </a:r>
            <a:r>
              <a:rPr lang="fr-BE" baseline="0" dirty="0" smtClean="0"/>
              <a:t> at 5pm Brussels-time. </a:t>
            </a:r>
          </a:p>
          <a:p>
            <a:pPr marL="0" indent="0">
              <a:buNone/>
            </a:pPr>
            <a:r>
              <a:rPr lang="fr-BE" baseline="0" dirty="0" smtClean="0"/>
              <a:t>The </a:t>
            </a:r>
            <a:r>
              <a:rPr lang="fr-BE" baseline="0" dirty="0" err="1" smtClean="0"/>
              <a:t>evaluation</a:t>
            </a:r>
            <a:r>
              <a:rPr lang="fr-BE" baseline="0" dirty="0" smtClean="0"/>
              <a:t> of </a:t>
            </a:r>
            <a:r>
              <a:rPr lang="fr-BE" baseline="0" dirty="0" err="1" smtClean="0"/>
              <a:t>proposals</a:t>
            </a:r>
            <a:r>
              <a:rPr lang="fr-BE" baseline="0" dirty="0" smtClean="0"/>
              <a:t> </a:t>
            </a:r>
            <a:r>
              <a:rPr lang="fr-BE" baseline="0" dirty="0" err="1" smtClean="0"/>
              <a:t>takes</a:t>
            </a:r>
            <a:r>
              <a:rPr lang="fr-BE" baseline="0" dirty="0" smtClean="0"/>
              <a:t> place </a:t>
            </a:r>
            <a:r>
              <a:rPr lang="fr-BE" baseline="0" dirty="0" err="1" smtClean="0"/>
              <a:t>from</a:t>
            </a:r>
            <a:r>
              <a:rPr lang="fr-BE" baseline="0" dirty="0" smtClean="0"/>
              <a:t> March to July by </a:t>
            </a:r>
            <a:r>
              <a:rPr lang="fr-BE" baseline="0" dirty="0" err="1" smtClean="0"/>
              <a:t>external</a:t>
            </a:r>
            <a:r>
              <a:rPr lang="fr-BE" baseline="0" dirty="0" smtClean="0"/>
              <a:t> experts. </a:t>
            </a:r>
          </a:p>
          <a:p>
            <a:pPr marL="0" indent="0">
              <a:buNone/>
            </a:pPr>
            <a:r>
              <a:rPr lang="fr-BE" baseline="0" dirty="0" err="1" smtClean="0"/>
              <a:t>Applicants</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informed</a:t>
            </a:r>
            <a:r>
              <a:rPr lang="fr-BE" baseline="0" dirty="0" smtClean="0"/>
              <a:t> in August. </a:t>
            </a:r>
          </a:p>
          <a:p>
            <a:pPr marL="0" indent="0">
              <a:buNone/>
            </a:pPr>
            <a:r>
              <a:rPr lang="fr-BE" baseline="0" dirty="0" smtClean="0"/>
              <a:t>Grant </a:t>
            </a:r>
            <a:r>
              <a:rPr lang="fr-BE" baseline="0" dirty="0" err="1" smtClean="0"/>
              <a:t>agreements</a:t>
            </a:r>
            <a:r>
              <a:rPr lang="fr-BE" baseline="0" dirty="0" smtClean="0"/>
              <a:t> </a:t>
            </a:r>
            <a:r>
              <a:rPr lang="fr-BE" baseline="0" dirty="0" err="1" smtClean="0"/>
              <a:t>signed</a:t>
            </a:r>
            <a:r>
              <a:rPr lang="fr-BE" baseline="0" dirty="0" smtClean="0"/>
              <a:t> </a:t>
            </a:r>
            <a:r>
              <a:rPr lang="fr-BE" baseline="0" dirty="0" err="1" smtClean="0"/>
              <a:t>between</a:t>
            </a:r>
            <a:r>
              <a:rPr lang="fr-BE" baseline="0" dirty="0" smtClean="0"/>
              <a:t> </a:t>
            </a:r>
            <a:r>
              <a:rPr lang="fr-BE" baseline="0" dirty="0" err="1" smtClean="0"/>
              <a:t>September</a:t>
            </a:r>
            <a:r>
              <a:rPr lang="fr-BE" baseline="0" dirty="0" smtClean="0"/>
              <a:t> and </a:t>
            </a:r>
            <a:r>
              <a:rPr lang="fr-BE" baseline="0" dirty="0" err="1" smtClean="0"/>
              <a:t>November</a:t>
            </a:r>
            <a:r>
              <a:rPr lang="fr-BE" baseline="0" dirty="0" smtClean="0"/>
              <a:t> </a:t>
            </a:r>
            <a:r>
              <a:rPr lang="fr-BE" baseline="0" dirty="0" err="1" smtClean="0"/>
              <a:t>which</a:t>
            </a:r>
            <a:r>
              <a:rPr lang="fr-BE" baseline="0" dirty="0" smtClean="0"/>
              <a:t> </a:t>
            </a:r>
            <a:r>
              <a:rPr lang="fr-BE" baseline="0" dirty="0" err="1" smtClean="0"/>
              <a:t>means</a:t>
            </a:r>
            <a:r>
              <a:rPr lang="fr-BE" baseline="0" dirty="0" smtClean="0"/>
              <a:t> </a:t>
            </a:r>
            <a:r>
              <a:rPr lang="fr-BE" baseline="0" dirty="0" err="1" smtClean="0"/>
              <a:t>your</a:t>
            </a:r>
            <a:r>
              <a:rPr lang="fr-BE" baseline="0" dirty="0" smtClean="0"/>
              <a:t> </a:t>
            </a:r>
            <a:r>
              <a:rPr lang="fr-BE" baseline="0" dirty="0" err="1" smtClean="0"/>
              <a:t>project</a:t>
            </a:r>
            <a:r>
              <a:rPr lang="fr-BE" baseline="0" dirty="0" smtClean="0"/>
              <a:t> if </a:t>
            </a:r>
            <a:r>
              <a:rPr lang="fr-BE" baseline="0" dirty="0" err="1" smtClean="0"/>
              <a:t>selected</a:t>
            </a:r>
            <a:r>
              <a:rPr lang="fr-BE" baseline="0" dirty="0" smtClean="0"/>
              <a:t>, </a:t>
            </a:r>
            <a:r>
              <a:rPr lang="fr-BE" baseline="0" dirty="0" err="1" smtClean="0"/>
              <a:t>can</a:t>
            </a:r>
            <a:r>
              <a:rPr lang="fr-BE" baseline="0" dirty="0" smtClean="0"/>
              <a:t> </a:t>
            </a:r>
            <a:r>
              <a:rPr lang="fr-BE" baseline="0" dirty="0" err="1" smtClean="0"/>
              <a:t>start</a:t>
            </a:r>
            <a:r>
              <a:rPr lang="fr-BE" baseline="0" dirty="0" smtClean="0"/>
              <a:t> in </a:t>
            </a:r>
            <a:r>
              <a:rPr lang="fr-BE" baseline="0" dirty="0" err="1" smtClean="0"/>
              <a:t>November</a:t>
            </a:r>
            <a:r>
              <a:rPr lang="fr-BE" baseline="0" dirty="0" smtClean="0"/>
              <a:t> 2022.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66972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BE" dirty="0" smtClean="0"/>
              <a:t>Budget</a:t>
            </a:r>
            <a:r>
              <a:rPr lang="fr-BE" baseline="0" dirty="0" smtClean="0"/>
              <a:t> </a:t>
            </a:r>
            <a:r>
              <a:rPr lang="fr-BE" baseline="0" dirty="0" err="1" smtClean="0"/>
              <a:t>based</a:t>
            </a:r>
            <a:r>
              <a:rPr lang="fr-BE" baseline="0" dirty="0" smtClean="0"/>
              <a:t> </a:t>
            </a:r>
            <a:r>
              <a:rPr lang="fr-BE" baseline="0" dirty="0" err="1" smtClean="0"/>
              <a:t>grant</a:t>
            </a:r>
            <a:r>
              <a:rPr lang="fr-BE" baseline="0" dirty="0" smtClean="0"/>
              <a:t> – </a:t>
            </a:r>
            <a:r>
              <a:rPr lang="fr-BE" baseline="0" dirty="0" err="1" smtClean="0"/>
              <a:t>based</a:t>
            </a:r>
            <a:r>
              <a:rPr lang="fr-BE" baseline="0" dirty="0" smtClean="0"/>
              <a:t> on the </a:t>
            </a:r>
            <a:r>
              <a:rPr lang="fr-BE" baseline="0" dirty="0" err="1" smtClean="0"/>
              <a:t>estimated</a:t>
            </a:r>
            <a:r>
              <a:rPr lang="fr-BE" baseline="0" dirty="0" smtClean="0"/>
              <a:t> real </a:t>
            </a:r>
            <a:r>
              <a:rPr lang="fr-BE" baseline="0" dirty="0" err="1" smtClean="0"/>
              <a:t>costs</a:t>
            </a:r>
            <a:r>
              <a:rPr lang="fr-BE" baseline="0" dirty="0" smtClean="0"/>
              <a:t> of the </a:t>
            </a:r>
            <a:r>
              <a:rPr lang="fr-BE" baseline="0" dirty="0" err="1" smtClean="0"/>
              <a:t>project</a:t>
            </a:r>
            <a:r>
              <a:rPr lang="fr-BE" baseline="0" dirty="0" smtClean="0"/>
              <a:t>. </a:t>
            </a:r>
            <a:r>
              <a:rPr lang="en-US" baseline="0" dirty="0" smtClean="0"/>
              <a:t>Grants are based on the reimbursement of the eligible costs which have actually been incurred by the beneficiaries for carrying out the activities in question.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342541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dirty="0" smtClean="0"/>
              <a:t>There are three different types</a:t>
            </a:r>
            <a:r>
              <a:rPr lang="en-IE" sz="1200" b="0" baseline="0" dirty="0" smtClean="0"/>
              <a:t> of roles an organisation can have in a project.</a:t>
            </a: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 The </a:t>
            </a:r>
            <a:r>
              <a:rPr lang="en-US" sz="1200" b="1" dirty="0" smtClean="0"/>
              <a:t>Coordinator</a:t>
            </a:r>
            <a:r>
              <a:rPr lang="en-US" sz="1200" b="0" dirty="0" smtClean="0"/>
              <a:t> is the </a:t>
            </a:r>
            <a:r>
              <a:rPr lang="en-US" sz="1200" dirty="0" smtClean="0"/>
              <a:t>participating </a:t>
            </a:r>
            <a:r>
              <a:rPr lang="en-US" sz="1200" dirty="0" err="1" smtClean="0"/>
              <a:t>organisation</a:t>
            </a:r>
            <a:r>
              <a:rPr lang="en-US" sz="1200" dirty="0" smtClean="0"/>
              <a:t> that submits the project proposal on behalf of all the partners.</a:t>
            </a:r>
            <a:endParaRPr lang="en-US" dirty="0" smtClean="0"/>
          </a:p>
          <a:p>
            <a:r>
              <a:rPr lang="en-US" b="1" dirty="0" smtClean="0"/>
              <a:t>- Full partners </a:t>
            </a:r>
            <a:r>
              <a:rPr lang="en-US" dirty="0" smtClean="0"/>
              <a:t>are participating </a:t>
            </a:r>
            <a:r>
              <a:rPr lang="en-US" dirty="0" err="1" smtClean="0"/>
              <a:t>organisations</a:t>
            </a:r>
            <a:r>
              <a:rPr lang="en-US" dirty="0" smtClean="0"/>
              <a:t> which contribute actively to the accomplishment of the Erasmus+ virtual exchanges. They appear in the financial budget table and can receive part of the grant. In Erasmus+2021</a:t>
            </a:r>
            <a:r>
              <a:rPr lang="en-US" baseline="0" dirty="0" smtClean="0"/>
              <a:t> jargon, they are called ‘applicants’ even though they are not the coordinator. </a:t>
            </a:r>
            <a:endParaRPr lang="en-US" dirty="0" smtClean="0"/>
          </a:p>
          <a:p>
            <a:r>
              <a:rPr lang="en-US" b="1" dirty="0" smtClean="0"/>
              <a:t>- Associated partners </a:t>
            </a:r>
            <a:r>
              <a:rPr lang="en-US" dirty="0" smtClean="0"/>
              <a:t>are  partners from the public or private sector that contribute to the activities or support the promotion and sustainability of the project, </a:t>
            </a:r>
            <a:r>
              <a:rPr lang="en-US" b="1" dirty="0" smtClean="0"/>
              <a:t>but do not receive any funding for their</a:t>
            </a:r>
            <a:r>
              <a:rPr lang="en-US" b="1" baseline="0" dirty="0" smtClean="0"/>
              <a:t> participation in </a:t>
            </a:r>
            <a:r>
              <a:rPr lang="en-US" b="1" dirty="0" smtClean="0"/>
              <a:t>the project </a:t>
            </a:r>
            <a:r>
              <a:rPr lang="en-US" dirty="0" smtClean="0"/>
              <a:t>(they do not have the right to charge costs or claim contributions.). They do not appear in the financial budget table. </a:t>
            </a:r>
            <a:endParaRPr lang="en-IE" dirty="0" smtClean="0"/>
          </a:p>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27922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baseline="0" dirty="0" smtClean="0"/>
              <a:t>Proposals must be submitted before the Call deadline. Given that it takes some time to fill in the forms, we recommend that you don’t leave it to the last day to do this. </a:t>
            </a:r>
          </a:p>
          <a:p>
            <a:pPr marL="0" indent="0">
              <a:buNone/>
            </a:pPr>
            <a:r>
              <a:rPr lang="en-IE" baseline="0" dirty="0" smtClean="0"/>
              <a:t>They must be submitted via the Funding and Tenders Portal, what we call FTOP. Erik is going to take you on a tour of that later. </a:t>
            </a:r>
          </a:p>
          <a:p>
            <a:pPr marL="0" indent="0">
              <a:buNone/>
            </a:pPr>
            <a:endParaRPr lang="en-IE" dirty="0" smtClean="0"/>
          </a:p>
          <a:p>
            <a:pPr marL="0" indent="0">
              <a:buNone/>
            </a:pPr>
            <a:r>
              <a:rPr lang="en-IE" dirty="0" smtClean="0"/>
              <a:t>Your</a:t>
            </a:r>
            <a:r>
              <a:rPr lang="en-IE" baseline="0" dirty="0" smtClean="0"/>
              <a:t> proposal must be complete. All of Part A, B and C must be filled in. </a:t>
            </a:r>
          </a:p>
          <a:p>
            <a:pPr marL="0" indent="0">
              <a:buNone/>
            </a:pPr>
            <a:endParaRPr lang="en-IE" baseline="0" dirty="0" smtClean="0"/>
          </a:p>
          <a:p>
            <a:pPr marL="0" indent="0">
              <a:buNone/>
            </a:pPr>
            <a:r>
              <a:rPr lang="en-IE" baseline="0" dirty="0" smtClean="0"/>
              <a:t>The proposal is limited to 70 pages. Additional pages appear blank in the system so we cannot read them. </a:t>
            </a:r>
            <a:endParaRPr lang="en-US" dirty="0" smtClean="0"/>
          </a:p>
          <a:p>
            <a:pPr marL="0" indent="0">
              <a:buNone/>
            </a:pPr>
            <a:endParaRPr lang="en-US" dirty="0" smtClean="0"/>
          </a:p>
          <a:p>
            <a:pPr marL="0" indent="0">
              <a:buNone/>
            </a:pP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127476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7226090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93530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421381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52247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033249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4260055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1496751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610273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305987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0309778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72245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210090097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7878105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92843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26101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3871044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2536099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5142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80458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8" name="Picture 7"/>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1112659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erasmus2027"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reference-documents"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search;callCode=null;programCode=null;programmePeriod=null;typeCodes=1;freeTextSearchKeyword=Erasmus%2B"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0" y="2707157"/>
            <a:ext cx="6096000" cy="2042990"/>
          </a:xfrm>
        </p:spPr>
        <p:txBody>
          <a:bodyPr/>
          <a:lstStyle/>
          <a:p>
            <a:pPr marL="0" indent="0" algn="ctr">
              <a:buNone/>
            </a:pPr>
            <a:r>
              <a:rPr lang="en-US" sz="4000" b="1" dirty="0">
                <a:solidFill>
                  <a:schemeClr val="tx2"/>
                </a:solidFill>
              </a:rPr>
              <a:t>How to Prepare an Application</a:t>
            </a:r>
            <a:endParaRPr lang="en-GB" sz="2800"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785" r="10785"/>
          <a:stretch>
            <a:fillRect/>
          </a:stretch>
        </p:blipFill>
        <p:spPr/>
      </p:pic>
      <p:sp>
        <p:nvSpPr>
          <p:cNvPr id="6" name="Title 2"/>
          <p:cNvSpPr>
            <a:spLocks noGrp="1"/>
          </p:cNvSpPr>
          <p:nvPr>
            <p:ph type="title"/>
          </p:nvPr>
        </p:nvSpPr>
        <p:spPr>
          <a:xfrm>
            <a:off x="6411730" y="392978"/>
            <a:ext cx="5464539" cy="1874818"/>
          </a:xfrm>
        </p:spPr>
        <p:txBody>
          <a:bodyPr/>
          <a:lstStyle/>
          <a:p>
            <a:pPr algn="ctr"/>
            <a:r>
              <a:rPr lang="fr-BE" sz="3200" dirty="0" smtClean="0"/>
              <a:t>Erasmus+ Virtual Exchanges</a:t>
            </a:r>
            <a:br>
              <a:rPr lang="fr-BE" sz="3200" dirty="0" smtClean="0"/>
            </a:br>
            <a:r>
              <a:rPr lang="fr-BE" sz="1000" dirty="0" smtClean="0"/>
              <a:t/>
            </a:r>
            <a:br>
              <a:rPr lang="fr-BE" sz="1000" dirty="0" smtClean="0"/>
            </a:br>
            <a:r>
              <a:rPr lang="en-GB" sz="2800" dirty="0"/>
              <a:t>InfoDay – 30 November 2021</a:t>
            </a:r>
            <a:br>
              <a:rPr lang="en-GB" sz="2800" dirty="0"/>
            </a:br>
            <a:endParaRPr lang="en-GB" sz="2800" dirty="0"/>
          </a:p>
        </p:txBody>
      </p:sp>
    </p:spTree>
    <p:extLst>
      <p:ext uri="{BB962C8B-B14F-4D97-AF65-F5344CB8AC3E}">
        <p14:creationId xmlns:p14="http://schemas.microsoft.com/office/powerpoint/2010/main" val="2318436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10" y="0"/>
            <a:ext cx="4279009" cy="6858000"/>
          </a:xfrm>
          <a:prstGeom prst="rect">
            <a:avLst/>
          </a:prstGeom>
        </p:spPr>
      </p:pic>
      <p:cxnSp>
        <p:nvCxnSpPr>
          <p:cNvPr id="8" name="Straight Connector 7"/>
          <p:cNvCxnSpPr/>
          <p:nvPr/>
        </p:nvCxnSpPr>
        <p:spPr>
          <a:xfrm>
            <a:off x="4270299" y="-34014"/>
            <a:ext cx="0" cy="701396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219609" y="1536417"/>
            <a:ext cx="8116389" cy="395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Content Placeholder 1"/>
          <p:cNvSpPr>
            <a:spLocks noGrp="1"/>
          </p:cNvSpPr>
          <p:nvPr>
            <p:ph idx="4294967295"/>
          </p:nvPr>
        </p:nvSpPr>
        <p:spPr>
          <a:xfrm>
            <a:off x="4359275" y="2354263"/>
            <a:ext cx="7832725" cy="2493962"/>
          </a:xfrm>
        </p:spPr>
        <p:txBody>
          <a:bodyPr/>
          <a:lstStyle/>
          <a:p>
            <a:r>
              <a:rPr lang="en-IE" sz="3200" dirty="0" smtClean="0">
                <a:latin typeface="Calibri" panose="020F0502020204030204" pitchFamily="34" charset="0"/>
                <a:cs typeface="Calibri" panose="020F0502020204030204" pitchFamily="34" charset="0"/>
              </a:rPr>
              <a:t>Eligibility criteria</a:t>
            </a:r>
          </a:p>
          <a:p>
            <a:r>
              <a:rPr lang="en-IE" sz="3200" dirty="0" smtClean="0">
                <a:latin typeface="Calibri" panose="020F0502020204030204" pitchFamily="34" charset="0"/>
                <a:cs typeface="Calibri" panose="020F0502020204030204" pitchFamily="34" charset="0"/>
              </a:rPr>
              <a:t>Exclusion criteria</a:t>
            </a:r>
          </a:p>
          <a:p>
            <a:r>
              <a:rPr lang="en-IE" sz="3200" dirty="0" smtClean="0">
                <a:latin typeface="Calibri" panose="020F0502020204030204" pitchFamily="34" charset="0"/>
                <a:cs typeface="Calibri" panose="020F0502020204030204" pitchFamily="34" charset="0"/>
              </a:rPr>
              <a:t>Selection criteria</a:t>
            </a:r>
          </a:p>
          <a:p>
            <a:r>
              <a:rPr lang="en-IE" sz="3200" dirty="0" smtClean="0">
                <a:latin typeface="Calibri" panose="020F0502020204030204" pitchFamily="34" charset="0"/>
                <a:cs typeface="Calibri" panose="020F0502020204030204" pitchFamily="34" charset="0"/>
              </a:rPr>
              <a:t>Award criteria</a:t>
            </a:r>
          </a:p>
        </p:txBody>
      </p:sp>
      <p:grpSp>
        <p:nvGrpSpPr>
          <p:cNvPr id="9" name="Group 8"/>
          <p:cNvGrpSpPr/>
          <p:nvPr/>
        </p:nvGrpSpPr>
        <p:grpSpPr>
          <a:xfrm>
            <a:off x="4621982" y="156409"/>
            <a:ext cx="1748032" cy="1752582"/>
            <a:chOff x="776973" y="1202746"/>
            <a:chExt cx="1074129" cy="1076925"/>
          </a:xfrm>
        </p:grpSpPr>
        <p:sp>
          <p:nvSpPr>
            <p:cNvPr id="12" name="Oval 11"/>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TextBox 12"/>
            <p:cNvSpPr txBox="1"/>
            <p:nvPr/>
          </p:nvSpPr>
          <p:spPr>
            <a:xfrm>
              <a:off x="1178500" y="1542630"/>
              <a:ext cx="271075" cy="397157"/>
            </a:xfrm>
            <a:prstGeom prst="rect">
              <a:avLst/>
            </a:prstGeom>
            <a:noFill/>
          </p:spPr>
          <p:txBody>
            <a:bodyPr wrap="none" rtlCol="0">
              <a:spAutoFit/>
            </a:bodyPr>
            <a:lstStyle/>
            <a:p>
              <a:r>
                <a:rPr lang="en-GB" sz="3600" b="0" dirty="0" smtClean="0">
                  <a:solidFill>
                    <a:srgbClr val="0088CE"/>
                  </a:solidFill>
                  <a:latin typeface="Arial" panose="020B0604020202020204" pitchFamily="34" charset="0"/>
                  <a:cs typeface="Arial" panose="020B0604020202020204" pitchFamily="34" charset="0"/>
                </a:rPr>
                <a:t>4</a:t>
              </a:r>
              <a:endParaRPr lang="en-GB" sz="3600" b="0" dirty="0">
                <a:solidFill>
                  <a:srgbClr val="0088CE"/>
                </a:solidFill>
                <a:latin typeface="Arial" panose="020B0604020202020204" pitchFamily="34" charset="0"/>
                <a:cs typeface="Arial" panose="020B0604020202020204" pitchFamily="34" charset="0"/>
              </a:endParaRPr>
            </a:p>
          </p:txBody>
        </p:sp>
      </p:grpSp>
      <p:sp>
        <p:nvSpPr>
          <p:cNvPr id="14" name="TextBox 13"/>
          <p:cNvSpPr txBox="1"/>
          <p:nvPr/>
        </p:nvSpPr>
        <p:spPr>
          <a:xfrm>
            <a:off x="5973589" y="541458"/>
            <a:ext cx="5577840"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Evaluation Criteria</a:t>
            </a:r>
            <a:endParaRPr lang="en-GB" sz="4800" dirty="0">
              <a:solidFill>
                <a:srgbClr val="0088C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624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E" dirty="0" smtClean="0"/>
              <a:t>Eligibility Criteria</a:t>
            </a:r>
            <a:endParaRPr lang="en-US" dirty="0"/>
          </a:p>
        </p:txBody>
      </p:sp>
    </p:spTree>
    <p:extLst>
      <p:ext uri="{BB962C8B-B14F-4D97-AF65-F5344CB8AC3E}">
        <p14:creationId xmlns:p14="http://schemas.microsoft.com/office/powerpoint/2010/main" val="83995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t"/>
            <a:r>
              <a:rPr lang="fr-BE" dirty="0" smtClean="0"/>
              <a:t>Duration</a:t>
            </a:r>
            <a:r>
              <a:rPr lang="en-US" dirty="0" smtClean="0"/>
              <a:t>: normally </a:t>
            </a:r>
            <a:r>
              <a:rPr lang="en-IE" b="1" dirty="0" smtClean="0"/>
              <a:t>3 </a:t>
            </a:r>
            <a:r>
              <a:rPr lang="en-IE" b="1" dirty="0"/>
              <a:t>years </a:t>
            </a:r>
            <a:r>
              <a:rPr lang="en-IE" b="1" dirty="0" smtClean="0"/>
              <a:t>- 36 months </a:t>
            </a:r>
            <a:r>
              <a:rPr lang="en-IE" dirty="0" smtClean="0"/>
              <a:t>when no extension is granted. </a:t>
            </a:r>
            <a:endParaRPr lang="en-US" dirty="0"/>
          </a:p>
          <a:p>
            <a:endParaRPr lang="en-US" dirty="0"/>
          </a:p>
        </p:txBody>
      </p:sp>
      <p:sp>
        <p:nvSpPr>
          <p:cNvPr id="3" name="Title 2"/>
          <p:cNvSpPr>
            <a:spLocks noGrp="1"/>
          </p:cNvSpPr>
          <p:nvPr>
            <p:ph type="title"/>
          </p:nvPr>
        </p:nvSpPr>
        <p:spPr/>
        <p:txBody>
          <a:bodyPr/>
          <a:lstStyle/>
          <a:p>
            <a:r>
              <a:rPr lang="en-IE" dirty="0" err="1" smtClean="0"/>
              <a:t>Eligiblity</a:t>
            </a:r>
            <a:r>
              <a:rPr lang="en-IE" dirty="0" smtClean="0"/>
              <a:t> Criteria: Duration</a:t>
            </a:r>
            <a:endParaRPr lang="en-US" dirty="0"/>
          </a:p>
        </p:txBody>
      </p:sp>
    </p:spTree>
    <p:extLst>
      <p:ext uri="{BB962C8B-B14F-4D97-AF65-F5344CB8AC3E}">
        <p14:creationId xmlns:p14="http://schemas.microsoft.com/office/powerpoint/2010/main" val="49372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773" y="1269754"/>
            <a:ext cx="11263607" cy="5368790"/>
          </a:xfrm>
        </p:spPr>
        <p:txBody>
          <a:bodyPr/>
          <a:lstStyle/>
          <a:p>
            <a:r>
              <a:rPr lang="en-IE" dirty="0" smtClean="0"/>
              <a:t>Erasmus+ Programme Countries (EU Member States + Iceland, Norway, Liechtenstein, North Macedonia, Serbia and Turkey) </a:t>
            </a:r>
          </a:p>
          <a:p>
            <a:r>
              <a:rPr lang="en-IE" dirty="0" smtClean="0"/>
              <a:t>Western Balkans</a:t>
            </a:r>
          </a:p>
          <a:p>
            <a:r>
              <a:rPr lang="en-IE" dirty="0" smtClean="0"/>
              <a:t>Eastern Neighbourhood</a:t>
            </a:r>
          </a:p>
          <a:p>
            <a:r>
              <a:rPr lang="en-IE" dirty="0" smtClean="0"/>
              <a:t>Southern Mediterranean</a:t>
            </a:r>
          </a:p>
          <a:p>
            <a:r>
              <a:rPr lang="en-IE" dirty="0" smtClean="0"/>
              <a:t>Russia (Territory of Russia as recognised by international law)</a:t>
            </a:r>
          </a:p>
          <a:p>
            <a:r>
              <a:rPr lang="en-IE" dirty="0" smtClean="0"/>
              <a:t>Sub-Saharan Africa</a:t>
            </a:r>
          </a:p>
          <a:p>
            <a:pPr marL="0" indent="0">
              <a:buNone/>
            </a:pPr>
            <a:r>
              <a:rPr lang="en-IE" dirty="0" smtClean="0"/>
              <a:t>Nb. A list of the countries in these regions can be found in the Call text. </a:t>
            </a:r>
          </a:p>
          <a:p>
            <a:pPr marL="0" indent="0">
              <a:buNone/>
            </a:pPr>
            <a:r>
              <a:rPr lang="en-US" b="1" dirty="0" smtClean="0"/>
              <a:t>Nb. Only </a:t>
            </a:r>
            <a:r>
              <a:rPr lang="en-US" b="1" dirty="0"/>
              <a:t>applicants from Erasmus+ </a:t>
            </a:r>
            <a:r>
              <a:rPr lang="en-US" b="1" dirty="0" err="1"/>
              <a:t>Programme</a:t>
            </a:r>
            <a:r>
              <a:rPr lang="en-US" b="1" dirty="0"/>
              <a:t> Countries can take the role of </a:t>
            </a:r>
            <a:r>
              <a:rPr lang="en-US" b="1" dirty="0" smtClean="0"/>
              <a:t>coordinator. </a:t>
            </a:r>
            <a:endParaRPr lang="en-US" b="1" dirty="0"/>
          </a:p>
        </p:txBody>
      </p:sp>
      <p:sp>
        <p:nvSpPr>
          <p:cNvPr id="3" name="Title 2"/>
          <p:cNvSpPr>
            <a:spLocks noGrp="1"/>
          </p:cNvSpPr>
          <p:nvPr>
            <p:ph type="title"/>
          </p:nvPr>
        </p:nvSpPr>
        <p:spPr>
          <a:xfrm>
            <a:off x="887564" y="-83557"/>
            <a:ext cx="11450740" cy="1397769"/>
          </a:xfrm>
        </p:spPr>
        <p:txBody>
          <a:bodyPr/>
          <a:lstStyle/>
          <a:p>
            <a:r>
              <a:rPr lang="en-GB" dirty="0" smtClean="0">
                <a:solidFill>
                  <a:srgbClr val="0088CE"/>
                </a:solidFill>
                <a:latin typeface="Arial" panose="020B0604020202020204" pitchFamily="34" charset="0"/>
                <a:cs typeface="Arial" panose="020B0604020202020204" pitchFamily="34" charset="0"/>
              </a:rPr>
              <a:t/>
            </a:r>
            <a:br>
              <a:rPr lang="en-GB" dirty="0" smtClean="0">
                <a:solidFill>
                  <a:srgbClr val="0088CE"/>
                </a:solidFill>
                <a:latin typeface="Arial" panose="020B0604020202020204" pitchFamily="34" charset="0"/>
                <a:cs typeface="Arial" panose="020B0604020202020204" pitchFamily="34" charset="0"/>
              </a:rPr>
            </a:br>
            <a:r>
              <a:rPr lang="en-GB" dirty="0" smtClean="0">
                <a:solidFill>
                  <a:srgbClr val="0088CE"/>
                </a:solidFill>
                <a:latin typeface="Arial" panose="020B0604020202020204" pitchFamily="34" charset="0"/>
                <a:cs typeface="Arial" panose="020B0604020202020204" pitchFamily="34" charset="0"/>
              </a:rPr>
              <a:t>Eligibility </a:t>
            </a:r>
            <a:r>
              <a:rPr lang="en-GB" dirty="0">
                <a:solidFill>
                  <a:srgbClr val="0088CE"/>
                </a:solidFill>
                <a:latin typeface="Arial" panose="020B0604020202020204" pitchFamily="34" charset="0"/>
                <a:cs typeface="Arial" panose="020B0604020202020204" pitchFamily="34" charset="0"/>
              </a:rPr>
              <a:t>Criteria: Which regions of the world can participate</a:t>
            </a:r>
            <a:r>
              <a:rPr lang="en-GB" dirty="0" smtClean="0">
                <a:solidFill>
                  <a:srgbClr val="0088CE"/>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242868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291" y="1364765"/>
            <a:ext cx="11263607" cy="5165344"/>
          </a:xfrm>
        </p:spPr>
        <p:txBody>
          <a:bodyPr/>
          <a:lstStyle/>
          <a:p>
            <a:pPr marL="0" indent="0">
              <a:buNone/>
            </a:pPr>
            <a:endParaRPr lang="en-IE" dirty="0"/>
          </a:p>
          <a:p>
            <a:r>
              <a:rPr lang="en-US" dirty="0" smtClean="0"/>
              <a:t>Public </a:t>
            </a:r>
            <a:r>
              <a:rPr lang="en-US" dirty="0"/>
              <a:t>or private </a:t>
            </a:r>
            <a:r>
              <a:rPr lang="en-US" dirty="0" err="1"/>
              <a:t>organisations</a:t>
            </a:r>
            <a:r>
              <a:rPr lang="en-US" dirty="0"/>
              <a:t> active in the field of higher education or youth (non-formal education) in </a:t>
            </a:r>
            <a:r>
              <a:rPr lang="en-US" dirty="0" err="1"/>
              <a:t>Programme</a:t>
            </a:r>
            <a:r>
              <a:rPr lang="en-US" dirty="0"/>
              <a:t> Countries </a:t>
            </a:r>
            <a:endParaRPr lang="en-US" dirty="0" smtClean="0"/>
          </a:p>
          <a:p>
            <a:r>
              <a:rPr lang="en-US" dirty="0" smtClean="0"/>
              <a:t>Higher </a:t>
            </a:r>
            <a:r>
              <a:rPr lang="en-US" dirty="0"/>
              <a:t>education institutions, associations or </a:t>
            </a:r>
            <a:r>
              <a:rPr lang="en-US" dirty="0" err="1"/>
              <a:t>organisations</a:t>
            </a:r>
            <a:r>
              <a:rPr lang="en-US" dirty="0"/>
              <a:t> of higher education institutions, as well as legally </a:t>
            </a:r>
            <a:r>
              <a:rPr lang="en-US" dirty="0" err="1"/>
              <a:t>recognised</a:t>
            </a:r>
            <a:r>
              <a:rPr lang="en-US" dirty="0"/>
              <a:t> national or international rector, teacher or student </a:t>
            </a:r>
            <a:r>
              <a:rPr lang="en-US" dirty="0" err="1"/>
              <a:t>organisations</a:t>
            </a:r>
            <a:r>
              <a:rPr lang="en-US" dirty="0"/>
              <a:t>, established in </a:t>
            </a:r>
            <a:r>
              <a:rPr lang="en-US" dirty="0" err="1"/>
              <a:t>Programme</a:t>
            </a:r>
            <a:r>
              <a:rPr lang="en-US" dirty="0"/>
              <a:t> Countries </a:t>
            </a:r>
            <a:endParaRPr lang="en-US" dirty="0" smtClean="0"/>
          </a:p>
          <a:p>
            <a:r>
              <a:rPr lang="en-US" b="1" dirty="0" smtClean="0"/>
              <a:t>Nb.</a:t>
            </a:r>
            <a:r>
              <a:rPr lang="en-US" dirty="0" smtClean="0"/>
              <a:t> Higher </a:t>
            </a:r>
            <a:r>
              <a:rPr lang="en-US" dirty="0"/>
              <a:t>education institutions (HEIs) established in Erasmus+ </a:t>
            </a:r>
            <a:r>
              <a:rPr lang="en-US" dirty="0" err="1"/>
              <a:t>Programme</a:t>
            </a:r>
            <a:r>
              <a:rPr lang="en-US" dirty="0"/>
              <a:t> </a:t>
            </a:r>
            <a:r>
              <a:rPr lang="en-US" dirty="0" smtClean="0"/>
              <a:t>Countries must be holders </a:t>
            </a:r>
            <a:r>
              <a:rPr lang="en-US" dirty="0"/>
              <a:t>of the ECHE certificate (Erasmus Charter for Higher Education)</a:t>
            </a:r>
            <a:r>
              <a:rPr lang="en-US" b="1" dirty="0" smtClean="0">
                <a:solidFill>
                  <a:schemeClr val="bg1"/>
                </a:solidFill>
              </a:rPr>
              <a:t>All </a:t>
            </a:r>
            <a:r>
              <a:rPr lang="en-US" b="1" dirty="0">
                <a:solidFill>
                  <a:schemeClr val="bg1"/>
                </a:solidFill>
              </a:rPr>
              <a:t>partners can be involved as full partners or associated </a:t>
            </a:r>
            <a:r>
              <a:rPr lang="en-US" b="1" dirty="0" err="1" smtClean="0">
                <a:solidFill>
                  <a:schemeClr val="bg1"/>
                </a:solidFill>
              </a:rPr>
              <a:t>partn</a:t>
            </a:r>
            <a:endParaRPr lang="en-US" b="1" dirty="0">
              <a:solidFill>
                <a:schemeClr val="bg1"/>
              </a:solidFill>
            </a:endParaRPr>
          </a:p>
        </p:txBody>
      </p:sp>
      <p:sp>
        <p:nvSpPr>
          <p:cNvPr id="3" name="Title 2"/>
          <p:cNvSpPr>
            <a:spLocks noGrp="1"/>
          </p:cNvSpPr>
          <p:nvPr>
            <p:ph type="title"/>
          </p:nvPr>
        </p:nvSpPr>
        <p:spPr>
          <a:xfrm>
            <a:off x="1005840" y="582408"/>
            <a:ext cx="10957514" cy="782357"/>
          </a:xfrm>
        </p:spPr>
        <p:txBody>
          <a:bodyPr/>
          <a:lstStyle/>
          <a:p>
            <a:r>
              <a:rPr lang="en-GB" dirty="0" smtClean="0">
                <a:solidFill>
                  <a:srgbClr val="0088CE"/>
                </a:solidFill>
                <a:latin typeface="Arial" panose="020B0604020202020204" pitchFamily="34" charset="0"/>
                <a:cs typeface="Arial" panose="020B0604020202020204" pitchFamily="34" charset="0"/>
              </a:rPr>
              <a:t/>
            </a:r>
            <a:br>
              <a:rPr lang="en-GB" dirty="0" smtClean="0">
                <a:solidFill>
                  <a:srgbClr val="0088CE"/>
                </a:solidFill>
                <a:latin typeface="Arial" panose="020B0604020202020204" pitchFamily="34" charset="0"/>
                <a:cs typeface="Arial" panose="020B0604020202020204" pitchFamily="34" charset="0"/>
              </a:rPr>
            </a:br>
            <a:r>
              <a:rPr lang="en-GB" dirty="0">
                <a:solidFill>
                  <a:srgbClr val="0088CE"/>
                </a:solidFill>
                <a:latin typeface="Arial" panose="020B0604020202020204" pitchFamily="34" charset="0"/>
                <a:cs typeface="Arial" panose="020B0604020202020204" pitchFamily="34" charset="0"/>
              </a:rPr>
              <a:t/>
            </a:r>
            <a:br>
              <a:rPr lang="en-GB" dirty="0">
                <a:solidFill>
                  <a:srgbClr val="0088CE"/>
                </a:solidFill>
                <a:latin typeface="Arial" panose="020B0604020202020204" pitchFamily="34" charset="0"/>
                <a:cs typeface="Arial" panose="020B0604020202020204" pitchFamily="34" charset="0"/>
              </a:rPr>
            </a:br>
            <a:r>
              <a:rPr lang="en-GB" dirty="0" smtClean="0">
                <a:solidFill>
                  <a:srgbClr val="0088CE"/>
                </a:solidFill>
                <a:latin typeface="Arial" panose="020B0604020202020204" pitchFamily="34" charset="0"/>
                <a:cs typeface="Arial" panose="020B0604020202020204" pitchFamily="34" charset="0"/>
              </a:rPr>
              <a:t>Eligibility </a:t>
            </a:r>
            <a:r>
              <a:rPr lang="en-GB" dirty="0">
                <a:solidFill>
                  <a:srgbClr val="0088CE"/>
                </a:solidFill>
                <a:latin typeface="Arial" panose="020B0604020202020204" pitchFamily="34" charset="0"/>
                <a:cs typeface="Arial" panose="020B0604020202020204" pitchFamily="34" charset="0"/>
              </a:rPr>
              <a:t>Criteria: Who can apply as Coordinator?</a:t>
            </a:r>
            <a:endParaRPr lang="en-US" dirty="0"/>
          </a:p>
        </p:txBody>
      </p:sp>
    </p:spTree>
    <p:extLst>
      <p:ext uri="{BB962C8B-B14F-4D97-AF65-F5344CB8AC3E}">
        <p14:creationId xmlns:p14="http://schemas.microsoft.com/office/powerpoint/2010/main" val="710569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291" y="1536487"/>
            <a:ext cx="11263607" cy="4993622"/>
          </a:xfrm>
        </p:spPr>
        <p:txBody>
          <a:bodyPr/>
          <a:lstStyle/>
          <a:p>
            <a:pPr marL="0" indent="0">
              <a:buNone/>
            </a:pPr>
            <a:endParaRPr lang="en-IE" dirty="0"/>
          </a:p>
          <a:p>
            <a:r>
              <a:rPr lang="en-US" dirty="0" smtClean="0"/>
              <a:t>Public </a:t>
            </a:r>
            <a:r>
              <a:rPr lang="en-US" dirty="0"/>
              <a:t>or private </a:t>
            </a:r>
            <a:r>
              <a:rPr lang="en-US" dirty="0" err="1"/>
              <a:t>organisations</a:t>
            </a:r>
            <a:r>
              <a:rPr lang="en-US" dirty="0"/>
              <a:t> active in the field of higher education or youth (non-formal education) in </a:t>
            </a:r>
            <a:r>
              <a:rPr lang="en-US" dirty="0" err="1"/>
              <a:t>Programme</a:t>
            </a:r>
            <a:r>
              <a:rPr lang="en-US" dirty="0"/>
              <a:t> Countries or the relevant Partner </a:t>
            </a:r>
            <a:r>
              <a:rPr lang="en-US" dirty="0" smtClean="0"/>
              <a:t>Countries </a:t>
            </a:r>
          </a:p>
          <a:p>
            <a:r>
              <a:rPr lang="en-US" dirty="0"/>
              <a:t>Higher education institutions, associations or </a:t>
            </a:r>
            <a:r>
              <a:rPr lang="en-US" dirty="0" err="1"/>
              <a:t>organisations</a:t>
            </a:r>
            <a:r>
              <a:rPr lang="en-US" dirty="0"/>
              <a:t> of higher education institutions, as well as legally </a:t>
            </a:r>
            <a:r>
              <a:rPr lang="en-US" dirty="0" err="1"/>
              <a:t>recognised</a:t>
            </a:r>
            <a:r>
              <a:rPr lang="en-US" dirty="0"/>
              <a:t> national or international rector, teacher or student </a:t>
            </a:r>
            <a:r>
              <a:rPr lang="en-US" dirty="0" err="1"/>
              <a:t>organisations</a:t>
            </a:r>
            <a:r>
              <a:rPr lang="en-US" dirty="0"/>
              <a:t>, established in </a:t>
            </a:r>
            <a:r>
              <a:rPr lang="en-US" dirty="0" err="1"/>
              <a:t>Programme</a:t>
            </a:r>
            <a:r>
              <a:rPr lang="en-US" dirty="0"/>
              <a:t> Countries or the relevant Partner Countries. </a:t>
            </a:r>
            <a:endParaRPr lang="en-US" dirty="0" smtClean="0"/>
          </a:p>
          <a:p>
            <a:pPr marL="0" indent="0">
              <a:buNone/>
            </a:pPr>
            <a:r>
              <a:rPr lang="en-US" dirty="0"/>
              <a:t> </a:t>
            </a:r>
            <a:r>
              <a:rPr lang="en-US" dirty="0" smtClean="0"/>
              <a:t> Nb. All partners can be full partners or associated partners. </a:t>
            </a:r>
          </a:p>
          <a:p>
            <a:pPr marL="0" indent="0">
              <a:buNone/>
            </a:pPr>
            <a:r>
              <a:rPr lang="en-US" dirty="0"/>
              <a:t> </a:t>
            </a:r>
            <a:r>
              <a:rPr lang="en-US" dirty="0" smtClean="0"/>
              <a:t> Nb. All </a:t>
            </a:r>
            <a:r>
              <a:rPr lang="en-US" dirty="0" err="1" smtClean="0"/>
              <a:t>organisations</a:t>
            </a:r>
            <a:r>
              <a:rPr lang="en-US" dirty="0" smtClean="0"/>
              <a:t> should be legal entities. </a:t>
            </a:r>
            <a:r>
              <a:rPr lang="en-US" b="1" dirty="0" smtClean="0">
                <a:solidFill>
                  <a:schemeClr val="bg1"/>
                </a:solidFill>
              </a:rPr>
              <a:t>All </a:t>
            </a:r>
            <a:r>
              <a:rPr lang="en-US" b="1" dirty="0">
                <a:solidFill>
                  <a:schemeClr val="bg1"/>
                </a:solidFill>
              </a:rPr>
              <a:t>partners can be involved as full partners </a:t>
            </a:r>
            <a:r>
              <a:rPr lang="en-US" b="1" dirty="0" smtClean="0">
                <a:solidFill>
                  <a:schemeClr val="bg1"/>
                </a:solidFill>
              </a:rPr>
              <a:t>or</a:t>
            </a:r>
            <a:endParaRPr lang="en-US" b="1" dirty="0">
              <a:solidFill>
                <a:schemeClr val="bg1"/>
              </a:solidFill>
            </a:endParaRPr>
          </a:p>
        </p:txBody>
      </p:sp>
      <p:sp>
        <p:nvSpPr>
          <p:cNvPr id="3" name="Title 2"/>
          <p:cNvSpPr>
            <a:spLocks noGrp="1"/>
          </p:cNvSpPr>
          <p:nvPr>
            <p:ph type="title"/>
          </p:nvPr>
        </p:nvSpPr>
        <p:spPr>
          <a:xfrm>
            <a:off x="898384" y="754130"/>
            <a:ext cx="10697297" cy="782357"/>
          </a:xfrm>
        </p:spPr>
        <p:txBody>
          <a:bodyPr/>
          <a:lstStyle/>
          <a:p>
            <a:r>
              <a:rPr lang="en-GB" dirty="0" smtClean="0">
                <a:solidFill>
                  <a:srgbClr val="0088CE"/>
                </a:solidFill>
                <a:latin typeface="Arial" panose="020B0604020202020204" pitchFamily="34" charset="0"/>
                <a:cs typeface="Arial" panose="020B0604020202020204" pitchFamily="34" charset="0"/>
              </a:rPr>
              <a:t/>
            </a:r>
            <a:br>
              <a:rPr lang="en-GB" dirty="0" smtClean="0">
                <a:solidFill>
                  <a:srgbClr val="0088CE"/>
                </a:solidFill>
                <a:latin typeface="Arial" panose="020B0604020202020204" pitchFamily="34" charset="0"/>
                <a:cs typeface="Arial" panose="020B0604020202020204" pitchFamily="34" charset="0"/>
              </a:rPr>
            </a:br>
            <a:r>
              <a:rPr lang="en-GB" dirty="0">
                <a:solidFill>
                  <a:srgbClr val="0088CE"/>
                </a:solidFill>
                <a:latin typeface="Arial" panose="020B0604020202020204" pitchFamily="34" charset="0"/>
                <a:cs typeface="Arial" panose="020B0604020202020204" pitchFamily="34" charset="0"/>
              </a:rPr>
              <a:t/>
            </a:r>
            <a:br>
              <a:rPr lang="en-GB" dirty="0">
                <a:solidFill>
                  <a:srgbClr val="0088CE"/>
                </a:solidFill>
                <a:latin typeface="Arial" panose="020B0604020202020204" pitchFamily="34" charset="0"/>
                <a:cs typeface="Arial" panose="020B0604020202020204" pitchFamily="34" charset="0"/>
              </a:rPr>
            </a:br>
            <a:r>
              <a:rPr lang="en-GB" dirty="0">
                <a:solidFill>
                  <a:srgbClr val="0088CE"/>
                </a:solidFill>
                <a:latin typeface="Arial" panose="020B0604020202020204" pitchFamily="34" charset="0"/>
                <a:cs typeface="Arial" panose="020B0604020202020204" pitchFamily="34" charset="0"/>
              </a:rPr>
              <a:t>Eligibility Criteria: Who can participate as partner?</a:t>
            </a:r>
            <a:endParaRPr lang="en-US" dirty="0"/>
          </a:p>
        </p:txBody>
      </p:sp>
    </p:spTree>
    <p:extLst>
      <p:ext uri="{BB962C8B-B14F-4D97-AF65-F5344CB8AC3E}">
        <p14:creationId xmlns:p14="http://schemas.microsoft.com/office/powerpoint/2010/main" val="283713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46401" y="355516"/>
            <a:ext cx="9555821" cy="830997"/>
          </a:xfrm>
          <a:prstGeom prst="rect">
            <a:avLst/>
          </a:prstGeom>
        </p:spPr>
        <p:txBody>
          <a:bodyPr wrap="none">
            <a:spAutoFit/>
          </a:bodyPr>
          <a:lstStyle/>
          <a:p>
            <a:r>
              <a:rPr lang="en-GB" sz="4800" dirty="0" smtClean="0">
                <a:solidFill>
                  <a:srgbClr val="0088CE"/>
                </a:solidFill>
                <a:latin typeface="Arial" panose="020B0604020202020204" pitchFamily="34" charset="0"/>
                <a:ea typeface="+mj-ea"/>
                <a:cs typeface="Arial" panose="020B0604020202020204" pitchFamily="34" charset="0"/>
              </a:rPr>
              <a:t>Eligibility Criteria: Eligible</a:t>
            </a:r>
            <a:r>
              <a:rPr lang="en-GB" sz="3733" dirty="0" smtClean="0">
                <a:solidFill>
                  <a:srgbClr val="404040"/>
                </a:solidFill>
                <a:latin typeface="Arial" panose="020B0604020202020204" pitchFamily="34" charset="0"/>
                <a:cs typeface="Arial" panose="020B0604020202020204" pitchFamily="34" charset="0"/>
              </a:rPr>
              <a:t> </a:t>
            </a:r>
            <a:r>
              <a:rPr lang="en-GB" sz="4800" dirty="0">
                <a:solidFill>
                  <a:srgbClr val="0088CE"/>
                </a:solidFill>
                <a:latin typeface="Arial" panose="020B0604020202020204" pitchFamily="34" charset="0"/>
                <a:ea typeface="+mj-ea"/>
                <a:cs typeface="Arial" panose="020B0604020202020204" pitchFamily="34" charset="0"/>
              </a:rPr>
              <a:t>activities</a:t>
            </a:r>
          </a:p>
        </p:txBody>
      </p:sp>
      <p:graphicFrame>
        <p:nvGraphicFramePr>
          <p:cNvPr id="14" name="Diagram 13"/>
          <p:cNvGraphicFramePr/>
          <p:nvPr>
            <p:extLst>
              <p:ext uri="{D42A27DB-BD31-4B8C-83A1-F6EECF244321}">
                <p14:modId xmlns:p14="http://schemas.microsoft.com/office/powerpoint/2010/main" val="3246928173"/>
              </p:ext>
            </p:extLst>
          </p:nvPr>
        </p:nvGraphicFramePr>
        <p:xfrm>
          <a:off x="687341" y="1671084"/>
          <a:ext cx="10402417" cy="4889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35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06786" y="-179614"/>
            <a:ext cx="17441201" cy="1384995"/>
          </a:xfrm>
          <a:prstGeom prst="rect">
            <a:avLst/>
          </a:prstGeom>
        </p:spPr>
        <p:txBody>
          <a:bodyPr wrap="square">
            <a:spAutoFit/>
          </a:bodyPr>
          <a:lstStyle/>
          <a:p>
            <a:pPr algn="ctr"/>
            <a:r>
              <a:rPr lang="fr-BE" sz="4800" dirty="0">
                <a:solidFill>
                  <a:schemeClr val="accent1"/>
                </a:solidFill>
                <a:latin typeface="Arial" panose="020B0604020202020204" pitchFamily="34" charset="0"/>
                <a:cs typeface="Arial" panose="020B0604020202020204" pitchFamily="34" charset="0"/>
              </a:rPr>
              <a:t/>
            </a:r>
            <a:br>
              <a:rPr lang="fr-BE" sz="4800" dirty="0">
                <a:solidFill>
                  <a:schemeClr val="accent1"/>
                </a:solidFill>
                <a:latin typeface="Arial" panose="020B0604020202020204" pitchFamily="34" charset="0"/>
                <a:cs typeface="Arial" panose="020B0604020202020204" pitchFamily="34" charset="0"/>
              </a:rPr>
            </a:br>
            <a:endParaRPr lang="en-US" sz="3600" dirty="0">
              <a:solidFill>
                <a:srgbClr val="0088CE"/>
              </a:solidFill>
            </a:endParaRPr>
          </a:p>
        </p:txBody>
      </p:sp>
      <p:sp>
        <p:nvSpPr>
          <p:cNvPr id="9" name="TextBox 8"/>
          <p:cNvSpPr txBox="1"/>
          <p:nvPr/>
        </p:nvSpPr>
        <p:spPr>
          <a:xfrm>
            <a:off x="988264" y="123309"/>
            <a:ext cx="10777421" cy="1446550"/>
          </a:xfrm>
          <a:prstGeom prst="rect">
            <a:avLst/>
          </a:prstGeom>
          <a:solidFill>
            <a:schemeClr val="bg1"/>
          </a:solidFill>
        </p:spPr>
        <p:txBody>
          <a:bodyPr wrap="square" rtlCol="0">
            <a:spAutoFit/>
          </a:bodyPr>
          <a:lstStyle/>
          <a:p>
            <a:r>
              <a:rPr lang="en-US" sz="4400" dirty="0" smtClean="0">
                <a:solidFill>
                  <a:srgbClr val="0088CE"/>
                </a:solidFill>
                <a:latin typeface="Arial" panose="020B0604020202020204" pitchFamily="34" charset="0"/>
                <a:cs typeface="Arial" panose="020B0604020202020204" pitchFamily="34" charset="0"/>
              </a:rPr>
              <a:t>Eligibility Criteria: What must </a:t>
            </a:r>
            <a:r>
              <a:rPr lang="en-US" sz="4400" dirty="0">
                <a:solidFill>
                  <a:srgbClr val="0088CE"/>
                </a:solidFill>
                <a:latin typeface="Arial" panose="020B0604020202020204" pitchFamily="34" charset="0"/>
                <a:cs typeface="Arial" panose="020B0604020202020204" pitchFamily="34" charset="0"/>
              </a:rPr>
              <a:t>the partnership look like?</a:t>
            </a:r>
          </a:p>
        </p:txBody>
      </p:sp>
      <p:sp>
        <p:nvSpPr>
          <p:cNvPr id="10" name="Rectangle 9"/>
          <p:cNvSpPr/>
          <p:nvPr/>
        </p:nvSpPr>
        <p:spPr>
          <a:xfrm>
            <a:off x="2402972" y="1168492"/>
            <a:ext cx="9275446" cy="666786"/>
          </a:xfrm>
          <a:prstGeom prst="rect">
            <a:avLst/>
          </a:prstGeom>
        </p:spPr>
        <p:txBody>
          <a:bodyPr wrap="square">
            <a:spAutoFit/>
          </a:bodyPr>
          <a:lstStyle/>
          <a:p>
            <a:r>
              <a:rPr lang="en-IE" sz="3733" i="1" dirty="0" smtClean="0">
                <a:solidFill>
                  <a:srgbClr val="404040"/>
                </a:solidFill>
                <a:latin typeface="Arial" panose="020B0604020202020204" pitchFamily="34" charset="0"/>
                <a:cs typeface="Arial" panose="020B0604020202020204" pitchFamily="34" charset="0"/>
              </a:rPr>
              <a:t> </a:t>
            </a:r>
            <a:endParaRPr lang="en-IE" sz="3200" dirty="0">
              <a:solidFill>
                <a:srgbClr val="404040"/>
              </a:solidFill>
            </a:endParaRPr>
          </a:p>
        </p:txBody>
      </p:sp>
      <p:sp>
        <p:nvSpPr>
          <p:cNvPr id="5" name="Rectangle 4"/>
          <p:cNvSpPr/>
          <p:nvPr/>
        </p:nvSpPr>
        <p:spPr>
          <a:xfrm>
            <a:off x="890358" y="3802079"/>
            <a:ext cx="4258625" cy="1015663"/>
          </a:xfrm>
          <a:prstGeom prst="rect">
            <a:avLst/>
          </a:prstGeom>
          <a:ln w="76200">
            <a:solidFill>
              <a:schemeClr val="tx2"/>
            </a:solidFill>
          </a:ln>
        </p:spPr>
        <p:txBody>
          <a:bodyPr wrap="square">
            <a:spAutoFit/>
          </a:bodyPr>
          <a:lstStyle/>
          <a:p>
            <a:pPr lvl="0" algn="ctr"/>
            <a:r>
              <a:rPr lang="en-IE" sz="2000" dirty="0" smtClean="0">
                <a:latin typeface="Calibri" panose="020F0502020204030204" pitchFamily="34" charset="0"/>
                <a:cs typeface="Calibri" panose="020F0502020204030204" pitchFamily="34" charset="0"/>
              </a:rPr>
              <a:t>A minimum of 2 youth organisations from 2 or more different Erasmus+ Programme Countries</a:t>
            </a:r>
            <a:endParaRPr lang="en-IE" sz="2000" dirty="0">
              <a:latin typeface="Calibri" panose="020F0502020204030204" pitchFamily="34" charset="0"/>
              <a:cs typeface="Calibri" panose="020F0502020204030204" pitchFamily="34" charset="0"/>
            </a:endParaRPr>
          </a:p>
        </p:txBody>
      </p:sp>
      <p:sp>
        <p:nvSpPr>
          <p:cNvPr id="12" name="Rectangle 11"/>
          <p:cNvSpPr/>
          <p:nvPr/>
        </p:nvSpPr>
        <p:spPr>
          <a:xfrm>
            <a:off x="435788" y="5362260"/>
            <a:ext cx="11415836" cy="707886"/>
          </a:xfrm>
          <a:prstGeom prst="rect">
            <a:avLst/>
          </a:prstGeom>
          <a:ln>
            <a:solidFill>
              <a:schemeClr val="tx1"/>
            </a:solidFill>
          </a:ln>
        </p:spPr>
        <p:txBody>
          <a:bodyPr wrap="square">
            <a:spAutoFit/>
          </a:bodyPr>
          <a:lstStyle/>
          <a:p>
            <a:pPr lvl="0" algn="ctr"/>
            <a:r>
              <a:rPr lang="en-US" sz="2000" dirty="0" smtClean="0">
                <a:latin typeface="Calibri" panose="020F0502020204030204" pitchFamily="34" charset="0"/>
                <a:cs typeface="Calibri" panose="020F0502020204030204" pitchFamily="34" charset="0"/>
              </a:rPr>
              <a:t>The number of </a:t>
            </a:r>
            <a:r>
              <a:rPr lang="en-US" sz="2000" dirty="0" err="1" smtClean="0">
                <a:latin typeface="Calibri" panose="020F0502020204030204" pitchFamily="34" charset="0"/>
                <a:cs typeface="Calibri" panose="020F0502020204030204" pitchFamily="34" charset="0"/>
              </a:rPr>
              <a:t>organisations</a:t>
            </a:r>
            <a:r>
              <a:rPr lang="en-US" sz="2000" dirty="0" smtClean="0">
                <a:latin typeface="Calibri" panose="020F0502020204030204" pitchFamily="34" charset="0"/>
                <a:cs typeface="Calibri" panose="020F0502020204030204" pitchFamily="34" charset="0"/>
              </a:rPr>
              <a:t> from the </a:t>
            </a:r>
            <a:r>
              <a:rPr lang="en-US" sz="2000" dirty="0" err="1" smtClean="0">
                <a:latin typeface="Calibri" panose="020F0502020204030204" pitchFamily="34" charset="0"/>
                <a:cs typeface="Calibri" panose="020F0502020204030204" pitchFamily="34" charset="0"/>
              </a:rPr>
              <a:t>Programme</a:t>
            </a:r>
            <a:r>
              <a:rPr lang="en-US" sz="2000" dirty="0" smtClean="0">
                <a:latin typeface="Calibri" panose="020F0502020204030204" pitchFamily="34" charset="0"/>
                <a:cs typeface="Calibri" panose="020F0502020204030204" pitchFamily="34" charset="0"/>
              </a:rPr>
              <a:t> Countries may not be higher than the number of </a:t>
            </a:r>
            <a:r>
              <a:rPr lang="en-US" sz="2000" dirty="0" err="1" smtClean="0">
                <a:latin typeface="Calibri" panose="020F0502020204030204" pitchFamily="34" charset="0"/>
                <a:cs typeface="Calibri" panose="020F0502020204030204" pitchFamily="34" charset="0"/>
              </a:rPr>
              <a:t>organisations</a:t>
            </a:r>
            <a:r>
              <a:rPr lang="en-US" sz="2000" dirty="0" smtClean="0">
                <a:latin typeface="Calibri" panose="020F0502020204030204" pitchFamily="34" charset="0"/>
                <a:cs typeface="Calibri" panose="020F0502020204030204" pitchFamily="34" charset="0"/>
              </a:rPr>
              <a:t> from the Partner Countries. </a:t>
            </a:r>
            <a:endParaRPr lang="en-IE" sz="2000" dirty="0">
              <a:solidFill>
                <a:schemeClr val="tx2"/>
              </a:solidFill>
              <a:latin typeface="Calibri" panose="020F0502020204030204" pitchFamily="34" charset="0"/>
              <a:cs typeface="Calibri" panose="020F0502020204030204" pitchFamily="34" charset="0"/>
            </a:endParaRPr>
          </a:p>
        </p:txBody>
      </p:sp>
      <p:sp>
        <p:nvSpPr>
          <p:cNvPr id="2" name="TextBox 1"/>
          <p:cNvSpPr txBox="1"/>
          <p:nvPr/>
        </p:nvSpPr>
        <p:spPr>
          <a:xfrm>
            <a:off x="6430707" y="3663517"/>
            <a:ext cx="4656642" cy="1231106"/>
          </a:xfrm>
          <a:prstGeom prst="rect">
            <a:avLst/>
          </a:prstGeom>
          <a:noFill/>
          <a:ln w="76200">
            <a:solidFill>
              <a:schemeClr val="tx2"/>
            </a:solidFill>
          </a:ln>
        </p:spPr>
        <p:txBody>
          <a:bodyPr wrap="square" rtlCol="0">
            <a:spAutoFit/>
          </a:bodyPr>
          <a:lstStyle/>
          <a:p>
            <a:pPr algn="ctr"/>
            <a:r>
              <a:rPr lang="en-US" sz="2000" dirty="0" smtClean="0">
                <a:latin typeface="Calibri" panose="020F0502020204030204" pitchFamily="34" charset="0"/>
                <a:cs typeface="Calibri" panose="020F0502020204030204" pitchFamily="34" charset="0"/>
              </a:rPr>
              <a:t>A minimum of 2 youth </a:t>
            </a:r>
            <a:r>
              <a:rPr lang="en-US" sz="2000" dirty="0" err="1" smtClean="0">
                <a:latin typeface="Calibri" panose="020F0502020204030204" pitchFamily="34" charset="0"/>
                <a:cs typeface="Calibri" panose="020F0502020204030204" pitchFamily="34" charset="0"/>
              </a:rPr>
              <a:t>organisations</a:t>
            </a:r>
            <a:r>
              <a:rPr lang="en-US" sz="2000" dirty="0" smtClean="0">
                <a:latin typeface="Calibri" panose="020F0502020204030204" pitchFamily="34" charset="0"/>
                <a:cs typeface="Calibri" panose="020F0502020204030204" pitchFamily="34" charset="0"/>
              </a:rPr>
              <a:t> from 2 or more Partner Countries </a:t>
            </a:r>
            <a:r>
              <a:rPr lang="en-US" sz="2000" i="1" dirty="0" smtClean="0">
                <a:latin typeface="Calibri" panose="020F0502020204030204" pitchFamily="34" charset="0"/>
                <a:cs typeface="Calibri" panose="020F0502020204030204" pitchFamily="34" charset="0"/>
              </a:rPr>
              <a:t>within the same Erasmus+ region </a:t>
            </a:r>
            <a:r>
              <a:rPr lang="en-US" sz="1400" i="1" dirty="0" smtClean="0">
                <a:latin typeface="Calibri" panose="020F0502020204030204" pitchFamily="34" charset="0"/>
                <a:cs typeface="Calibri" panose="020F0502020204030204" pitchFamily="34" charset="0"/>
              </a:rPr>
              <a:t>(except for the Russia region which only comprises of one country)  </a:t>
            </a:r>
            <a:r>
              <a:rPr lang="en-US" sz="1400" dirty="0" smtClean="0">
                <a:latin typeface="Calibri" panose="020F0502020204030204" pitchFamily="34" charset="0"/>
                <a:cs typeface="Calibri" panose="020F0502020204030204" pitchFamily="34" charset="0"/>
              </a:rPr>
              <a:t> </a:t>
            </a:r>
            <a:endParaRPr lang="fr-BE" sz="1400" dirty="0">
              <a:solidFill>
                <a:schemeClr val="tx2"/>
              </a:solidFill>
              <a:latin typeface="Calibri" panose="020F0502020204030204" pitchFamily="34" charset="0"/>
              <a:cs typeface="Calibri" panose="020F0502020204030204" pitchFamily="34" charset="0"/>
            </a:endParaRPr>
          </a:p>
        </p:txBody>
      </p:sp>
      <p:sp>
        <p:nvSpPr>
          <p:cNvPr id="21" name="TextBox 20"/>
          <p:cNvSpPr txBox="1"/>
          <p:nvPr/>
        </p:nvSpPr>
        <p:spPr>
          <a:xfrm>
            <a:off x="5431803" y="2250564"/>
            <a:ext cx="631904" cy="430887"/>
          </a:xfrm>
          <a:prstGeom prst="rect">
            <a:avLst/>
          </a:prstGeom>
          <a:noFill/>
        </p:spPr>
        <p:txBody>
          <a:bodyPr wrap="none" rtlCol="0">
            <a:spAutoFit/>
          </a:bodyPr>
          <a:lstStyle/>
          <a:p>
            <a:r>
              <a:rPr lang="en-IE" sz="2200" b="1" i="1" dirty="0">
                <a:latin typeface="Calibri" panose="020F0502020204030204" pitchFamily="34" charset="0"/>
                <a:cs typeface="Calibri" panose="020F0502020204030204" pitchFamily="34" charset="0"/>
              </a:rPr>
              <a:t>and</a:t>
            </a:r>
            <a:endParaRPr lang="en-US" sz="2200" b="1" i="1" dirty="0">
              <a:latin typeface="Calibri" panose="020F0502020204030204" pitchFamily="34" charset="0"/>
              <a:cs typeface="Calibri" panose="020F0502020204030204" pitchFamily="34" charset="0"/>
            </a:endParaRPr>
          </a:p>
        </p:txBody>
      </p:sp>
      <p:sp>
        <p:nvSpPr>
          <p:cNvPr id="11" name="Rectangle 10"/>
          <p:cNvSpPr/>
          <p:nvPr/>
        </p:nvSpPr>
        <p:spPr>
          <a:xfrm>
            <a:off x="890358" y="1778142"/>
            <a:ext cx="4258625" cy="1015663"/>
          </a:xfrm>
          <a:prstGeom prst="rect">
            <a:avLst/>
          </a:prstGeom>
          <a:ln w="76200">
            <a:solidFill>
              <a:schemeClr val="tx2"/>
            </a:solidFill>
          </a:ln>
        </p:spPr>
        <p:txBody>
          <a:bodyPr wrap="square">
            <a:spAutoFit/>
          </a:bodyPr>
          <a:lstStyle/>
          <a:p>
            <a:pPr lvl="0" algn="ctr"/>
            <a:r>
              <a:rPr lang="en-IE" sz="2000" dirty="0" smtClean="0">
                <a:latin typeface="Calibri" panose="020F0502020204030204" pitchFamily="34" charset="0"/>
                <a:cs typeface="Calibri" panose="020F0502020204030204" pitchFamily="34" charset="0"/>
              </a:rPr>
              <a:t>A minimum of 2 higher education institution from 2 or more different Erasmus+ Programme Countries</a:t>
            </a:r>
            <a:endParaRPr lang="en-IE" sz="2000" dirty="0">
              <a:latin typeface="Calibri" panose="020F0502020204030204" pitchFamily="34" charset="0"/>
              <a:cs typeface="Calibri" panose="020F0502020204030204" pitchFamily="34" charset="0"/>
            </a:endParaRPr>
          </a:p>
        </p:txBody>
      </p:sp>
      <p:sp>
        <p:nvSpPr>
          <p:cNvPr id="13" name="TextBox 12"/>
          <p:cNvSpPr txBox="1"/>
          <p:nvPr/>
        </p:nvSpPr>
        <p:spPr>
          <a:xfrm>
            <a:off x="6346527" y="1668927"/>
            <a:ext cx="4656642" cy="1538883"/>
          </a:xfrm>
          <a:prstGeom prst="rect">
            <a:avLst/>
          </a:prstGeom>
          <a:noFill/>
          <a:ln w="76200">
            <a:solidFill>
              <a:schemeClr val="tx2"/>
            </a:solidFill>
          </a:ln>
        </p:spPr>
        <p:txBody>
          <a:bodyPr wrap="square" rtlCol="0">
            <a:spAutoFit/>
          </a:bodyPr>
          <a:lstStyle/>
          <a:p>
            <a:pPr algn="ctr"/>
            <a:r>
              <a:rPr lang="en-US" sz="2000" dirty="0" smtClean="0">
                <a:latin typeface="Calibri" panose="020F0502020204030204" pitchFamily="34" charset="0"/>
                <a:cs typeface="Calibri" panose="020F0502020204030204" pitchFamily="34" charset="0"/>
              </a:rPr>
              <a:t>  A minimum of 2 higher education institutions from 2 or more different Partner Countries </a:t>
            </a:r>
            <a:r>
              <a:rPr lang="en-US" sz="2000" i="1" dirty="0" smtClean="0">
                <a:latin typeface="Calibri" panose="020F0502020204030204" pitchFamily="34" charset="0"/>
                <a:cs typeface="Calibri" panose="020F0502020204030204" pitchFamily="34" charset="0"/>
              </a:rPr>
              <a:t>within the same Erasmus+ region </a:t>
            </a:r>
            <a:r>
              <a:rPr lang="en-US" sz="1400" i="1" dirty="0" smtClean="0">
                <a:latin typeface="Calibri" panose="020F0502020204030204" pitchFamily="34" charset="0"/>
                <a:cs typeface="Calibri" panose="020F0502020204030204" pitchFamily="34" charset="0"/>
              </a:rPr>
              <a:t>(except for the Russia region which only comprises of one country)  </a:t>
            </a:r>
            <a:r>
              <a:rPr lang="en-US" sz="1400" dirty="0" smtClean="0">
                <a:latin typeface="Calibri" panose="020F0502020204030204" pitchFamily="34" charset="0"/>
                <a:cs typeface="Calibri" panose="020F0502020204030204" pitchFamily="34" charset="0"/>
              </a:rPr>
              <a:t> </a:t>
            </a:r>
            <a:endParaRPr lang="fr-BE" sz="1400" dirty="0">
              <a:solidFill>
                <a:schemeClr val="tx2"/>
              </a:solidFill>
              <a:latin typeface="Calibri" panose="020F0502020204030204" pitchFamily="34" charset="0"/>
              <a:cs typeface="Calibri" panose="020F0502020204030204" pitchFamily="34" charset="0"/>
            </a:endParaRPr>
          </a:p>
        </p:txBody>
      </p:sp>
      <p:sp>
        <p:nvSpPr>
          <p:cNvPr id="15" name="TextBox 14"/>
          <p:cNvSpPr txBox="1"/>
          <p:nvPr/>
        </p:nvSpPr>
        <p:spPr>
          <a:xfrm>
            <a:off x="5431803" y="4171348"/>
            <a:ext cx="631904" cy="430887"/>
          </a:xfrm>
          <a:prstGeom prst="rect">
            <a:avLst/>
          </a:prstGeom>
          <a:noFill/>
        </p:spPr>
        <p:txBody>
          <a:bodyPr wrap="none" rtlCol="0">
            <a:spAutoFit/>
          </a:bodyPr>
          <a:lstStyle/>
          <a:p>
            <a:r>
              <a:rPr lang="en-IE" sz="2200" b="1" i="1" dirty="0">
                <a:latin typeface="Calibri" panose="020F0502020204030204" pitchFamily="34" charset="0"/>
                <a:cs typeface="Calibri" panose="020F0502020204030204" pitchFamily="34" charset="0"/>
              </a:rPr>
              <a:t>and</a:t>
            </a:r>
            <a:endParaRPr lang="en-US" sz="2200" b="1" i="1" dirty="0">
              <a:latin typeface="Calibri" panose="020F0502020204030204" pitchFamily="34" charset="0"/>
              <a:cs typeface="Calibri" panose="020F0502020204030204" pitchFamily="34" charset="0"/>
            </a:endParaRPr>
          </a:p>
        </p:txBody>
      </p:sp>
      <p:sp>
        <p:nvSpPr>
          <p:cNvPr id="16" name="TextBox 15"/>
          <p:cNvSpPr txBox="1"/>
          <p:nvPr/>
        </p:nvSpPr>
        <p:spPr>
          <a:xfrm>
            <a:off x="5284893" y="2903721"/>
            <a:ext cx="878134" cy="769441"/>
          </a:xfrm>
          <a:prstGeom prst="rect">
            <a:avLst/>
          </a:prstGeom>
          <a:noFill/>
        </p:spPr>
        <p:txBody>
          <a:bodyPr wrap="square" rtlCol="0">
            <a:spAutoFit/>
          </a:bodyPr>
          <a:lstStyle/>
          <a:p>
            <a:r>
              <a:rPr lang="en-IE" sz="4400" b="1" i="1" dirty="0" smtClean="0">
                <a:latin typeface="Calibri" panose="020F0502020204030204" pitchFamily="34" charset="0"/>
                <a:cs typeface="Calibri" panose="020F0502020204030204" pitchFamily="34" charset="0"/>
              </a:rPr>
              <a:t>OR</a:t>
            </a:r>
            <a:endParaRPr lang="en-US" sz="44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7343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E" dirty="0" smtClean="0"/>
              <a:t>Exclusion Criteria</a:t>
            </a:r>
            <a:endParaRPr lang="en-US" dirty="0"/>
          </a:p>
        </p:txBody>
      </p:sp>
    </p:spTree>
    <p:extLst>
      <p:ext uri="{BB962C8B-B14F-4D97-AF65-F5344CB8AC3E}">
        <p14:creationId xmlns:p14="http://schemas.microsoft.com/office/powerpoint/2010/main" val="1794825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576" y="3082241"/>
            <a:ext cx="3352800" cy="2514600"/>
          </a:xfrm>
          <a:prstGeom prst="rect">
            <a:avLst/>
          </a:prstGeom>
        </p:spPr>
      </p:pic>
      <p:sp>
        <p:nvSpPr>
          <p:cNvPr id="3" name="Content Placeholder 2"/>
          <p:cNvSpPr>
            <a:spLocks noGrp="1"/>
          </p:cNvSpPr>
          <p:nvPr>
            <p:ph idx="1"/>
          </p:nvPr>
        </p:nvSpPr>
        <p:spPr>
          <a:xfrm>
            <a:off x="902722" y="1638384"/>
            <a:ext cx="8267860" cy="1813190"/>
          </a:xfrm>
          <a:ln/>
        </p:spPr>
        <p:style>
          <a:lnRef idx="2">
            <a:schemeClr val="accent1"/>
          </a:lnRef>
          <a:fillRef idx="1">
            <a:schemeClr val="lt1"/>
          </a:fillRef>
          <a:effectRef idx="0">
            <a:schemeClr val="accent1"/>
          </a:effectRef>
          <a:fontRef idx="minor">
            <a:schemeClr val="dk1"/>
          </a:fontRef>
        </p:style>
        <p:txBody>
          <a:bodyPr anchor="ctr">
            <a:normAutofit/>
          </a:bodyPr>
          <a:lstStyle/>
          <a:p>
            <a:pPr algn="ctr">
              <a:lnSpc>
                <a:spcPct val="150000"/>
              </a:lnSpc>
              <a:spcBef>
                <a:spcPts val="1600"/>
              </a:spcBef>
            </a:pPr>
            <a:r>
              <a:rPr lang="en-GB" sz="3600" dirty="0" smtClean="0">
                <a:solidFill>
                  <a:srgbClr val="404040"/>
                </a:solidFill>
                <a:latin typeface="Calibri" panose="020F0502020204030204" pitchFamily="34" charset="0"/>
              </a:rPr>
              <a:t>Exclusion situations linked to legal issues</a:t>
            </a:r>
            <a:br>
              <a:rPr lang="en-GB" sz="3600" dirty="0" smtClean="0">
                <a:solidFill>
                  <a:srgbClr val="404040"/>
                </a:solidFill>
                <a:latin typeface="Calibri" panose="020F0502020204030204" pitchFamily="34" charset="0"/>
              </a:rPr>
            </a:br>
            <a:endParaRPr lang="en-GB" sz="3600" dirty="0">
              <a:solidFill>
                <a:schemeClr val="tx2"/>
              </a:solidFill>
              <a:latin typeface="Calibri" panose="020F0502020204030204" pitchFamily="34" charset="0"/>
            </a:endParaRPr>
          </a:p>
        </p:txBody>
      </p:sp>
      <p:sp>
        <p:nvSpPr>
          <p:cNvPr id="5" name="Rectangle 4"/>
          <p:cNvSpPr/>
          <p:nvPr/>
        </p:nvSpPr>
        <p:spPr>
          <a:xfrm>
            <a:off x="2815439" y="4124870"/>
            <a:ext cx="4442427" cy="18662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smtClean="0">
                <a:solidFill>
                  <a:srgbClr val="404040"/>
                </a:solidFill>
                <a:latin typeface="Calibri" panose="020F0502020204030204" pitchFamily="34" charset="0"/>
              </a:rPr>
              <a:t>Fields to </a:t>
            </a:r>
            <a:r>
              <a:rPr lang="en-GB" sz="2400" b="1" dirty="0" smtClean="0">
                <a:solidFill>
                  <a:schemeClr val="tx2"/>
                </a:solidFill>
                <a:latin typeface="Calibri" panose="020F0502020204030204" pitchFamily="34" charset="0"/>
              </a:rPr>
              <a:t>tick in application form + declaration on honour </a:t>
            </a:r>
            <a:r>
              <a:rPr lang="en-GB" sz="2400" dirty="0" smtClean="0">
                <a:solidFill>
                  <a:srgbClr val="404040"/>
                </a:solidFill>
                <a:latin typeface="Calibri" panose="020F0502020204030204" pitchFamily="34" charset="0"/>
              </a:rPr>
              <a:t>if selected</a:t>
            </a:r>
            <a:endParaRPr lang="en-US" sz="2400" dirty="0">
              <a:solidFill>
                <a:srgbClr val="404040"/>
              </a:solidFill>
            </a:endParaRPr>
          </a:p>
        </p:txBody>
      </p:sp>
      <p:sp>
        <p:nvSpPr>
          <p:cNvPr id="11" name="TextBox 10"/>
          <p:cNvSpPr txBox="1"/>
          <p:nvPr/>
        </p:nvSpPr>
        <p:spPr>
          <a:xfrm>
            <a:off x="1190764" y="596400"/>
            <a:ext cx="5577840"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Exclusion criteria</a:t>
            </a:r>
            <a:endParaRPr lang="en-GB" sz="4800" dirty="0">
              <a:solidFill>
                <a:srgbClr val="0088C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06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0" y="2707157"/>
            <a:ext cx="6096000" cy="2042990"/>
          </a:xfrm>
        </p:spPr>
        <p:txBody>
          <a:bodyPr/>
          <a:lstStyle/>
          <a:p>
            <a:pPr marL="0" indent="0" algn="ctr">
              <a:buNone/>
            </a:pPr>
            <a:r>
              <a:rPr lang="fr-BE" sz="2800" b="1" dirty="0">
                <a:solidFill>
                  <a:schemeClr val="tx2"/>
                </a:solidFill>
              </a:rPr>
              <a:t>Róisín Mc </a:t>
            </a:r>
            <a:r>
              <a:rPr lang="fr-BE" sz="2800" b="1" dirty="0" err="1">
                <a:solidFill>
                  <a:schemeClr val="tx2"/>
                </a:solidFill>
              </a:rPr>
              <a:t>Cabe</a:t>
            </a:r>
            <a:r>
              <a:rPr lang="fr-BE" sz="2800" b="1" dirty="0" smtClean="0">
                <a:solidFill>
                  <a:schemeClr val="tx2"/>
                </a:solidFill>
              </a:rPr>
              <a:t/>
            </a:r>
            <a:br>
              <a:rPr lang="fr-BE" sz="2800" b="1" dirty="0" smtClean="0">
                <a:solidFill>
                  <a:schemeClr val="tx2"/>
                </a:solidFill>
              </a:rPr>
            </a:br>
            <a:endParaRPr lang="en-GB" sz="500" b="1" dirty="0">
              <a:solidFill>
                <a:schemeClr val="tx2"/>
              </a:solidFill>
            </a:endParaRPr>
          </a:p>
          <a:p>
            <a:pPr marL="0" indent="0" algn="ctr">
              <a:buNone/>
            </a:pPr>
            <a:r>
              <a:rPr lang="en-GB" sz="2000" dirty="0" smtClean="0">
                <a:solidFill>
                  <a:schemeClr val="tx2"/>
                </a:solidFill>
                <a:latin typeface="+mj-lt"/>
                <a:ea typeface="+mj-ea"/>
                <a:cs typeface="+mj-cs"/>
              </a:rPr>
              <a:t>European </a:t>
            </a:r>
            <a:r>
              <a:rPr lang="en-GB" sz="2000" dirty="0">
                <a:solidFill>
                  <a:schemeClr val="tx2"/>
                </a:solidFill>
                <a:latin typeface="+mj-lt"/>
                <a:ea typeface="+mj-ea"/>
                <a:cs typeface="+mj-cs"/>
              </a:rPr>
              <a:t>Education </a:t>
            </a:r>
            <a:r>
              <a:rPr lang="en-GB" sz="2000" dirty="0" smtClean="0">
                <a:solidFill>
                  <a:schemeClr val="tx2"/>
                </a:solidFill>
                <a:latin typeface="+mj-lt"/>
                <a:ea typeface="+mj-ea"/>
                <a:cs typeface="+mj-cs"/>
              </a:rPr>
              <a:t>&amp; </a:t>
            </a:r>
            <a:r>
              <a:rPr lang="en-GB" sz="2000" dirty="0">
                <a:solidFill>
                  <a:schemeClr val="tx2"/>
                </a:solidFill>
                <a:latin typeface="+mj-lt"/>
                <a:ea typeface="+mj-ea"/>
                <a:cs typeface="+mj-cs"/>
              </a:rPr>
              <a:t>Culture </a:t>
            </a:r>
            <a:r>
              <a:rPr lang="en-GB" sz="2000" dirty="0" smtClean="0">
                <a:solidFill>
                  <a:schemeClr val="tx2"/>
                </a:solidFill>
                <a:latin typeface="+mj-lt"/>
                <a:ea typeface="+mj-ea"/>
                <a:cs typeface="+mj-cs"/>
              </a:rPr>
              <a:t>Executive Agency </a:t>
            </a:r>
            <a:endParaRPr lang="fr-BE" dirty="0">
              <a:solidFill>
                <a:schemeClr val="tx2"/>
              </a:solidFill>
              <a:latin typeface="+mj-lt"/>
              <a:ea typeface="+mj-ea"/>
              <a:cs typeface="+mj-cs"/>
            </a:endParaRPr>
          </a:p>
          <a:p>
            <a:pPr marL="0" indent="0" algn="ctr">
              <a:buNone/>
            </a:pPr>
            <a:endParaRPr lang="en-GB" sz="2800"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0785" r="10785"/>
          <a:stretch>
            <a:fillRect/>
          </a:stretch>
        </p:blipFill>
        <p:spPr/>
      </p:pic>
      <p:sp>
        <p:nvSpPr>
          <p:cNvPr id="6" name="Title 2"/>
          <p:cNvSpPr>
            <a:spLocks noGrp="1"/>
          </p:cNvSpPr>
          <p:nvPr>
            <p:ph type="title"/>
          </p:nvPr>
        </p:nvSpPr>
        <p:spPr>
          <a:xfrm>
            <a:off x="6411730" y="392978"/>
            <a:ext cx="5464539" cy="1874818"/>
          </a:xfrm>
        </p:spPr>
        <p:txBody>
          <a:bodyPr/>
          <a:lstStyle/>
          <a:p>
            <a:pPr algn="ctr"/>
            <a:r>
              <a:rPr lang="fr-BE" sz="3200" dirty="0" smtClean="0"/>
              <a:t>Erasmus+ Virtual Exchanges</a:t>
            </a:r>
            <a:br>
              <a:rPr lang="fr-BE" sz="3200" dirty="0" smtClean="0"/>
            </a:br>
            <a:r>
              <a:rPr lang="fr-BE" sz="1000" dirty="0" smtClean="0"/>
              <a:t/>
            </a:r>
            <a:br>
              <a:rPr lang="fr-BE" sz="1000" dirty="0" smtClean="0"/>
            </a:br>
            <a:r>
              <a:rPr lang="en-GB" sz="2800" dirty="0"/>
              <a:t>InfoDay – 30 November 2021</a:t>
            </a:r>
            <a:br>
              <a:rPr lang="en-GB" sz="2800" dirty="0"/>
            </a:br>
            <a:endParaRPr lang="en-GB" sz="2800" dirty="0"/>
          </a:p>
        </p:txBody>
      </p:sp>
    </p:spTree>
    <p:extLst>
      <p:ext uri="{BB962C8B-B14F-4D97-AF65-F5344CB8AC3E}">
        <p14:creationId xmlns:p14="http://schemas.microsoft.com/office/powerpoint/2010/main" val="910394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E" dirty="0" smtClean="0"/>
              <a:t>Selection Criteria</a:t>
            </a:r>
            <a:endParaRPr lang="en-US" dirty="0"/>
          </a:p>
        </p:txBody>
      </p:sp>
    </p:spTree>
    <p:extLst>
      <p:ext uri="{BB962C8B-B14F-4D97-AF65-F5344CB8AC3E}">
        <p14:creationId xmlns:p14="http://schemas.microsoft.com/office/powerpoint/2010/main" val="2816385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965" y="251166"/>
            <a:ext cx="5275283" cy="782357"/>
          </a:xfrm>
          <a:ln>
            <a:noFill/>
          </a:ln>
        </p:spPr>
        <p:txBody>
          <a:bodyPr>
            <a:normAutofit/>
          </a:bodyPr>
          <a:lstStyle/>
          <a:p>
            <a:r>
              <a:rPr lang="en-GB" sz="4800" dirty="0">
                <a:latin typeface="Arial" panose="020B0604020202020204" pitchFamily="34" charset="0"/>
                <a:cs typeface="Arial" panose="020B0604020202020204" pitchFamily="34" charset="0"/>
              </a:rPr>
              <a:t>Selection criteria </a:t>
            </a:r>
            <a:endParaRPr lang="en-GB" sz="4800" dirty="0"/>
          </a:p>
        </p:txBody>
      </p:sp>
      <p:graphicFrame>
        <p:nvGraphicFramePr>
          <p:cNvPr id="5" name="Table 4"/>
          <p:cNvGraphicFramePr>
            <a:graphicFrameLocks noGrp="1"/>
          </p:cNvGraphicFramePr>
          <p:nvPr>
            <p:extLst/>
          </p:nvPr>
        </p:nvGraphicFramePr>
        <p:xfrm>
          <a:off x="646127" y="1719072"/>
          <a:ext cx="9485424" cy="4371761"/>
        </p:xfrm>
        <a:graphic>
          <a:graphicData uri="http://schemas.openxmlformats.org/drawingml/2006/table">
            <a:tbl>
              <a:tblPr firstRow="1" bandRow="1">
                <a:tableStyleId>{BDBED569-4797-4DF1-A0F4-6AAB3CD982D8}</a:tableStyleId>
              </a:tblPr>
              <a:tblGrid>
                <a:gridCol w="4742712">
                  <a:extLst>
                    <a:ext uri="{9D8B030D-6E8A-4147-A177-3AD203B41FA5}">
                      <a16:colId xmlns:a16="http://schemas.microsoft.com/office/drawing/2014/main" val="1892245520"/>
                    </a:ext>
                  </a:extLst>
                </a:gridCol>
                <a:gridCol w="4742712">
                  <a:extLst>
                    <a:ext uri="{9D8B030D-6E8A-4147-A177-3AD203B41FA5}">
                      <a16:colId xmlns:a16="http://schemas.microsoft.com/office/drawing/2014/main" val="1004956764"/>
                    </a:ext>
                  </a:extLst>
                </a:gridCol>
              </a:tblGrid>
              <a:tr h="1293281">
                <a:tc>
                  <a:txBody>
                    <a:bodyPr/>
                    <a:lstStyle/>
                    <a:p>
                      <a:pPr algn="ctr"/>
                      <a:r>
                        <a:rPr lang="en-GB" sz="2400" b="1" dirty="0" smtClean="0">
                          <a:solidFill>
                            <a:schemeClr val="bg1"/>
                          </a:solidFill>
                          <a:latin typeface="Calibri" panose="020F0502020204030204" pitchFamily="34" charset="0"/>
                          <a:cs typeface="Calibri" panose="020F0502020204030204" pitchFamily="34" charset="0"/>
                        </a:rPr>
                        <a:t>OPERATIONAL</a:t>
                      </a:r>
                      <a:r>
                        <a:rPr lang="en-GB" sz="2400" b="1" baseline="0" dirty="0" smtClean="0">
                          <a:solidFill>
                            <a:schemeClr val="bg1"/>
                          </a:solidFill>
                          <a:latin typeface="Calibri" panose="020F0502020204030204" pitchFamily="34" charset="0"/>
                          <a:cs typeface="Calibri" panose="020F0502020204030204" pitchFamily="34" charset="0"/>
                        </a:rPr>
                        <a:t> CAPACITY </a:t>
                      </a:r>
                      <a:endParaRPr lang="en-GB" sz="2400" b="0" baseline="0" dirty="0" smtClean="0">
                        <a:solidFill>
                          <a:schemeClr val="bg1"/>
                        </a:solidFill>
                        <a:latin typeface="Calibri" panose="020F0502020204030204" pitchFamily="34" charset="0"/>
                        <a:cs typeface="Calibri" panose="020F0502020204030204" pitchFamily="34" charset="0"/>
                      </a:endParaRPr>
                    </a:p>
                    <a:p>
                      <a:pPr algn="ctr"/>
                      <a:r>
                        <a:rPr lang="en-GB" sz="2100" b="0" i="1" baseline="0" dirty="0" smtClean="0">
                          <a:solidFill>
                            <a:schemeClr val="bg1"/>
                          </a:solidFill>
                          <a:latin typeface="Calibri" panose="020F0502020204030204" pitchFamily="34" charset="0"/>
                          <a:cs typeface="Calibri" panose="020F0502020204030204" pitchFamily="34" charset="0"/>
                        </a:rPr>
                        <a:t>Appropriate professional competencies and qualifications</a:t>
                      </a:r>
                      <a:endParaRPr lang="en-US" sz="2100" b="0" i="1" dirty="0">
                        <a:solidFill>
                          <a:schemeClr val="bg1"/>
                        </a:solidFill>
                        <a:latin typeface="Calibri" panose="020F0502020204030204" pitchFamily="34" charset="0"/>
                        <a:cs typeface="Calibri" panose="020F0502020204030204" pitchFamily="34" charset="0"/>
                      </a:endParaRPr>
                    </a:p>
                  </a:txBody>
                  <a:tcPr marL="121920" marR="121920" marT="60960" marB="6096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GB" sz="2400" b="1" dirty="0" smtClean="0">
                          <a:solidFill>
                            <a:schemeClr val="bg1"/>
                          </a:solidFill>
                          <a:latin typeface="Calibri" panose="020F0502020204030204" pitchFamily="34" charset="0"/>
                          <a:cs typeface="Calibri" panose="020F0502020204030204" pitchFamily="34" charset="0"/>
                        </a:rPr>
                        <a:t>FINANCIAL CAPACITY </a:t>
                      </a:r>
                      <a:endParaRPr lang="en-GB" sz="2400" b="0" dirty="0" smtClean="0">
                        <a:solidFill>
                          <a:schemeClr val="bg1"/>
                        </a:solidFill>
                        <a:latin typeface="Calibri" panose="020F0502020204030204" pitchFamily="34" charset="0"/>
                        <a:cs typeface="Calibri" panose="020F0502020204030204" pitchFamily="34" charset="0"/>
                      </a:endParaRPr>
                    </a:p>
                    <a:p>
                      <a:pPr algn="ctr"/>
                      <a:r>
                        <a:rPr lang="en-GB" sz="2100" b="0" i="1" dirty="0" smtClean="0">
                          <a:solidFill>
                            <a:schemeClr val="bg1"/>
                          </a:solidFill>
                          <a:latin typeface="Calibri" panose="020F0502020204030204" pitchFamily="34" charset="0"/>
                          <a:cs typeface="Calibri" panose="020F0502020204030204" pitchFamily="34" charset="0"/>
                        </a:rPr>
                        <a:t>Stable and sufficient sources of funding</a:t>
                      </a:r>
                      <a:endParaRPr lang="en-US" sz="2100" b="0" i="1" dirty="0">
                        <a:solidFill>
                          <a:schemeClr val="bg1"/>
                        </a:solidFill>
                        <a:latin typeface="Calibri" panose="020F0502020204030204" pitchFamily="34" charset="0"/>
                        <a:cs typeface="Calibri" panose="020F0502020204030204" pitchFamily="34" charset="0"/>
                      </a:endParaRPr>
                    </a:p>
                  </a:txBody>
                  <a:tcPr marL="121920" marR="121920" marT="60960" marB="6096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476711026"/>
                  </a:ext>
                </a:extLst>
              </a:tr>
              <a:tr h="964232">
                <a:tc>
                  <a:txBody>
                    <a:bodyPr/>
                    <a:lstStyle/>
                    <a:p>
                      <a:pPr marL="0" indent="0" algn="l">
                        <a:lnSpc>
                          <a:spcPct val="100000"/>
                        </a:lnSpc>
                        <a:spcBef>
                          <a:spcPts val="1800"/>
                        </a:spcBef>
                        <a:buFont typeface="Arial" panose="020B0604020202020204" pitchFamily="34" charset="0"/>
                        <a:buNone/>
                      </a:pPr>
                      <a:r>
                        <a:rPr lang="en-GB" sz="2000" dirty="0" smtClean="0">
                          <a:solidFill>
                            <a:srgbClr val="404040"/>
                          </a:solidFill>
                          <a:latin typeface="Calibri" panose="020F0502020204030204" pitchFamily="34" charset="0"/>
                          <a:cs typeface="Calibri" panose="020F0502020204030204" pitchFamily="34" charset="0"/>
                        </a:rPr>
                        <a:t>Insert in </a:t>
                      </a:r>
                      <a:r>
                        <a:rPr lang="en-GB" sz="2000" b="1" dirty="0" smtClean="0">
                          <a:solidFill>
                            <a:schemeClr val="tx2"/>
                          </a:solidFill>
                          <a:latin typeface="Calibri" panose="020F0502020204030204" pitchFamily="34" charset="0"/>
                          <a:cs typeface="Calibri" panose="020F0502020204030204" pitchFamily="34" charset="0"/>
                        </a:rPr>
                        <a:t>Part B of application form</a:t>
                      </a:r>
                      <a:r>
                        <a:rPr lang="en-GB" sz="2000" dirty="0" smtClean="0">
                          <a:solidFill>
                            <a:srgbClr val="404040"/>
                          </a:solidFill>
                          <a:latin typeface="Calibri" panose="020F0502020204030204" pitchFamily="34" charset="0"/>
                          <a:cs typeface="Calibri" panose="020F0502020204030204" pitchFamily="34" charset="0"/>
                        </a:rPr>
                        <a:t>:</a:t>
                      </a:r>
                    </a:p>
                    <a:p>
                      <a:pPr marL="342900" indent="-342900" algn="l">
                        <a:lnSpc>
                          <a:spcPct val="100000"/>
                        </a:lnSpc>
                        <a:spcBef>
                          <a:spcPts val="1800"/>
                        </a:spcBef>
                        <a:buFont typeface="Arial" panose="020B0604020202020204" pitchFamily="34" charset="0"/>
                        <a:buChar char="•"/>
                      </a:pPr>
                      <a:r>
                        <a:rPr lang="en-GB" sz="2400" dirty="0" smtClean="0">
                          <a:solidFill>
                            <a:srgbClr val="404040"/>
                          </a:solidFill>
                          <a:latin typeface="Calibri" panose="020F0502020204030204" pitchFamily="34" charset="0"/>
                          <a:cs typeface="Calibri" panose="020F0502020204030204" pitchFamily="34" charset="0"/>
                        </a:rPr>
                        <a:t>Description of relevant skills and experience of project</a:t>
                      </a:r>
                      <a:r>
                        <a:rPr lang="en-GB" sz="2400" baseline="0" dirty="0" smtClean="0">
                          <a:solidFill>
                            <a:srgbClr val="404040"/>
                          </a:solidFill>
                          <a:latin typeface="Calibri" panose="020F0502020204030204" pitchFamily="34" charset="0"/>
                          <a:cs typeface="Calibri" panose="020F0502020204030204" pitchFamily="34" charset="0"/>
                        </a:rPr>
                        <a:t> staff (no CVs)</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GB" sz="2400" dirty="0" smtClean="0">
                          <a:solidFill>
                            <a:srgbClr val="404040"/>
                          </a:solidFill>
                          <a:latin typeface="Calibri" panose="020F0502020204030204" pitchFamily="34" charset="0"/>
                          <a:cs typeface="Calibri" panose="020F0502020204030204" pitchFamily="34" charset="0"/>
                        </a:rPr>
                        <a:t>List of previous and running projects</a:t>
                      </a:r>
                      <a:endParaRPr lang="en-US" sz="2400" dirty="0" smtClean="0">
                        <a:solidFill>
                          <a:srgbClr val="404040"/>
                        </a:solidFill>
                        <a:latin typeface="Calibri" panose="020F0502020204030204" pitchFamily="34" charset="0"/>
                        <a:cs typeface="Calibri" panose="020F0502020204030204" pitchFamily="34" charset="0"/>
                      </a:endParaRPr>
                    </a:p>
                    <a:p>
                      <a:pPr marL="342900" indent="-342900" algn="l">
                        <a:lnSpc>
                          <a:spcPct val="100000"/>
                        </a:lnSpc>
                        <a:buFont typeface="Arial" panose="020B0604020202020204" pitchFamily="34" charset="0"/>
                        <a:buChar char="•"/>
                      </a:pPr>
                      <a:endParaRPr lang="en-US" sz="2400" dirty="0">
                        <a:solidFill>
                          <a:srgbClr val="404040"/>
                        </a:solidFill>
                        <a:latin typeface="Calibri" panose="020F0502020204030204" pitchFamily="34" charset="0"/>
                        <a:cs typeface="Calibri" panose="020F050202020403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tc>
                  <a:txBody>
                    <a:bodyPr/>
                    <a:lstStyle/>
                    <a:p>
                      <a:pPr marL="0" indent="0" algn="l">
                        <a:lnSpc>
                          <a:spcPct val="100000"/>
                        </a:lnSpc>
                        <a:spcBef>
                          <a:spcPts val="1800"/>
                        </a:spcBef>
                        <a:buFont typeface="Arial" panose="020B0604020202020204" pitchFamily="34" charset="0"/>
                        <a:buNone/>
                      </a:pPr>
                      <a:r>
                        <a:rPr lang="en-GB" sz="2000" dirty="0" smtClean="0">
                          <a:solidFill>
                            <a:srgbClr val="404040"/>
                          </a:solidFill>
                          <a:latin typeface="Calibri" panose="020F0502020204030204" pitchFamily="34" charset="0"/>
                          <a:cs typeface="Calibri" panose="020F0502020204030204" pitchFamily="34" charset="0"/>
                        </a:rPr>
                        <a:t>Provide </a:t>
                      </a:r>
                      <a:r>
                        <a:rPr lang="en-GB" sz="2000" b="1" dirty="0" smtClean="0">
                          <a:solidFill>
                            <a:schemeClr val="tx2"/>
                          </a:solidFill>
                          <a:latin typeface="Calibri" panose="020F0502020204030204" pitchFamily="34" charset="0"/>
                          <a:cs typeface="Calibri" panose="020F0502020204030204" pitchFamily="34" charset="0"/>
                        </a:rPr>
                        <a:t>upon request </a:t>
                      </a:r>
                      <a:r>
                        <a:rPr lang="en-GB" sz="2000" dirty="0" smtClean="0">
                          <a:solidFill>
                            <a:srgbClr val="404040"/>
                          </a:solidFill>
                          <a:latin typeface="Calibri" panose="020F0502020204030204" pitchFamily="34" charset="0"/>
                          <a:cs typeface="Calibri" panose="020F0502020204030204" pitchFamily="34" charset="0"/>
                        </a:rPr>
                        <a:t>and upload in Funding and Tender Opportunities portal:</a:t>
                      </a:r>
                      <a:r>
                        <a:rPr lang="en-GB" sz="2400" baseline="0" dirty="0" smtClean="0">
                          <a:solidFill>
                            <a:srgbClr val="404040"/>
                          </a:solidFill>
                          <a:latin typeface="Calibri" panose="020F0502020204030204" pitchFamily="34" charset="0"/>
                          <a:cs typeface="Calibri" panose="020F0502020204030204" pitchFamily="34" charset="0"/>
                        </a:rPr>
                        <a:t> </a:t>
                      </a:r>
                    </a:p>
                    <a:p>
                      <a:pPr marL="342900" indent="-342900" algn="l">
                        <a:lnSpc>
                          <a:spcPct val="100000"/>
                        </a:lnSpc>
                        <a:spcBef>
                          <a:spcPts val="1800"/>
                        </a:spcBef>
                        <a:buFont typeface="Arial" panose="020B0604020202020204" pitchFamily="34" charset="0"/>
                        <a:buChar char="•"/>
                      </a:pPr>
                      <a:r>
                        <a:rPr lang="en-GB" sz="2400" dirty="0" smtClean="0">
                          <a:solidFill>
                            <a:srgbClr val="404040"/>
                          </a:solidFill>
                          <a:latin typeface="Calibri" panose="020F0502020204030204" pitchFamily="34" charset="0"/>
                          <a:cs typeface="Calibri" panose="020F0502020204030204" pitchFamily="34" charset="0"/>
                        </a:rPr>
                        <a:t>Profit and loss account</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GB" sz="2400" dirty="0" smtClean="0">
                          <a:solidFill>
                            <a:srgbClr val="404040"/>
                          </a:solidFill>
                          <a:latin typeface="Calibri" panose="020F0502020204030204" pitchFamily="34" charset="0"/>
                          <a:cs typeface="Calibri" panose="020F0502020204030204" pitchFamily="34" charset="0"/>
                        </a:rPr>
                        <a:t>Balance sheet</a:t>
                      </a: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GB" sz="2400" dirty="0" smtClean="0">
                          <a:solidFill>
                            <a:srgbClr val="404040"/>
                          </a:solidFill>
                          <a:latin typeface="Calibri" panose="020F0502020204030204" pitchFamily="34" charset="0"/>
                          <a:cs typeface="Calibri" panose="020F0502020204030204" pitchFamily="34" charset="0"/>
                        </a:rPr>
                        <a:t>Other documents if requested</a:t>
                      </a:r>
                      <a:endParaRPr lang="en-US" sz="2400" dirty="0" smtClean="0">
                        <a:solidFill>
                          <a:srgbClr val="404040"/>
                        </a:solidFill>
                        <a:latin typeface="Calibri" panose="020F0502020204030204" pitchFamily="34" charset="0"/>
                        <a:cs typeface="Calibri" panose="020F0502020204030204" pitchFamily="34" charset="0"/>
                      </a:endParaRPr>
                    </a:p>
                    <a:p>
                      <a:pPr marL="342900" indent="-342900" algn="ctr">
                        <a:lnSpc>
                          <a:spcPct val="100000"/>
                        </a:lnSpc>
                        <a:buFont typeface="Arial" panose="020B0604020202020204" pitchFamily="34" charset="0"/>
                        <a:buChar char="•"/>
                      </a:pPr>
                      <a:endParaRPr lang="en-US" sz="2400" dirty="0">
                        <a:solidFill>
                          <a:srgbClr val="404040"/>
                        </a:solidFill>
                        <a:latin typeface="Calibri" panose="020F0502020204030204" pitchFamily="34" charset="0"/>
                        <a:cs typeface="Calibri" panose="020F0502020204030204" pitchFamily="34" charset="0"/>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alpha val="20000"/>
                      </a:schemeClr>
                    </a:solidFill>
                  </a:tcPr>
                </a:tc>
                <a:extLst>
                  <a:ext uri="{0D108BD9-81ED-4DB2-BD59-A6C34878D82A}">
                    <a16:rowId xmlns:a16="http://schemas.microsoft.com/office/drawing/2014/main" val="254224512"/>
                  </a:ext>
                </a:extLst>
              </a:tr>
            </a:tbl>
          </a:graphicData>
        </a:graphic>
      </p:graphicFrame>
      <p:sp>
        <p:nvSpPr>
          <p:cNvPr id="4" name="TextBox 3"/>
          <p:cNvSpPr txBox="1"/>
          <p:nvPr/>
        </p:nvSpPr>
        <p:spPr>
          <a:xfrm>
            <a:off x="10305288" y="2606040"/>
            <a:ext cx="1773936" cy="830997"/>
          </a:xfrm>
          <a:prstGeom prst="rect">
            <a:avLst/>
          </a:prstGeom>
          <a:solidFill>
            <a:schemeClr val="accent4"/>
          </a:solidFill>
        </p:spPr>
        <p:txBody>
          <a:bodyPr wrap="square" rtlCol="0">
            <a:spAutoFit/>
          </a:bodyPr>
          <a:lstStyle/>
          <a:p>
            <a:pPr algn="ctr"/>
            <a:r>
              <a:rPr lang="fr-BE" sz="1600" dirty="0" err="1" smtClean="0">
                <a:solidFill>
                  <a:schemeClr val="bg1"/>
                </a:solidFill>
              </a:rPr>
              <a:t>Does</a:t>
            </a:r>
            <a:r>
              <a:rPr lang="fr-BE" sz="1600" dirty="0" smtClean="0">
                <a:solidFill>
                  <a:schemeClr val="bg1"/>
                </a:solidFill>
              </a:rPr>
              <a:t> not </a:t>
            </a:r>
            <a:r>
              <a:rPr lang="fr-BE" sz="1600" dirty="0" err="1" smtClean="0">
                <a:solidFill>
                  <a:schemeClr val="bg1"/>
                </a:solidFill>
              </a:rPr>
              <a:t>apply</a:t>
            </a:r>
            <a:r>
              <a:rPr lang="fr-BE" sz="1600" dirty="0" smtClean="0">
                <a:solidFill>
                  <a:schemeClr val="bg1"/>
                </a:solidFill>
              </a:rPr>
              <a:t> to public organisations</a:t>
            </a:r>
            <a:endParaRPr lang="fr-BE" sz="1600" dirty="0">
              <a:solidFill>
                <a:schemeClr val="bg1"/>
              </a:solidFill>
            </a:endParaRPr>
          </a:p>
        </p:txBody>
      </p:sp>
      <p:cxnSp>
        <p:nvCxnSpPr>
          <p:cNvPr id="7" name="Straight Arrow Connector 6"/>
          <p:cNvCxnSpPr/>
          <p:nvPr/>
        </p:nvCxnSpPr>
        <p:spPr>
          <a:xfrm>
            <a:off x="10222992" y="2048256"/>
            <a:ext cx="612648" cy="420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251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E" dirty="0" smtClean="0"/>
              <a:t>Award Criteria</a:t>
            </a:r>
            <a:endParaRPr lang="en-US" dirty="0"/>
          </a:p>
        </p:txBody>
      </p:sp>
    </p:spTree>
    <p:extLst>
      <p:ext uri="{BB962C8B-B14F-4D97-AF65-F5344CB8AC3E}">
        <p14:creationId xmlns:p14="http://schemas.microsoft.com/office/powerpoint/2010/main" val="230568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41757" y="1867124"/>
          <a:ext cx="10623939" cy="3940501"/>
        </p:xfrm>
        <a:graphic>
          <a:graphicData uri="http://schemas.openxmlformats.org/drawingml/2006/table">
            <a:tbl>
              <a:tblPr firstRow="1" bandRow="1">
                <a:tableStyleId>{BC89EF96-8CEA-46FF-86C4-4CE0E7609802}</a:tableStyleId>
              </a:tblPr>
              <a:tblGrid>
                <a:gridCol w="6073368">
                  <a:extLst>
                    <a:ext uri="{9D8B030D-6E8A-4147-A177-3AD203B41FA5}">
                      <a16:colId xmlns:a16="http://schemas.microsoft.com/office/drawing/2014/main" val="20000"/>
                    </a:ext>
                  </a:extLst>
                </a:gridCol>
                <a:gridCol w="2257425">
                  <a:extLst>
                    <a:ext uri="{9D8B030D-6E8A-4147-A177-3AD203B41FA5}">
                      <a16:colId xmlns:a16="http://schemas.microsoft.com/office/drawing/2014/main" val="20001"/>
                    </a:ext>
                  </a:extLst>
                </a:gridCol>
                <a:gridCol w="2293146">
                  <a:extLst>
                    <a:ext uri="{9D8B030D-6E8A-4147-A177-3AD203B41FA5}">
                      <a16:colId xmlns:a16="http://schemas.microsoft.com/office/drawing/2014/main" val="20002"/>
                    </a:ext>
                  </a:extLst>
                </a:gridCol>
              </a:tblGrid>
              <a:tr h="947331">
                <a:tc>
                  <a:txBody>
                    <a:bodyPr/>
                    <a:lstStyle/>
                    <a:p>
                      <a:pPr algn="ctr"/>
                      <a:r>
                        <a:rPr lang="en-GB" sz="2400" noProof="0" dirty="0" smtClean="0">
                          <a:solidFill>
                            <a:schemeClr val="bg1"/>
                          </a:solidFill>
                        </a:rPr>
                        <a:t>Criteria</a:t>
                      </a:r>
                      <a:endParaRPr lang="en-GB" sz="2400" noProof="0" dirty="0">
                        <a:solidFill>
                          <a:schemeClr val="bg1"/>
                        </a:solidFill>
                      </a:endParaRPr>
                    </a:p>
                  </a:txBody>
                  <a:tcPr marL="121920" marR="121920" marT="60960" marB="60960" anchor="ctr">
                    <a:lnB w="57150" cap="flat" cmpd="sng" algn="ctr">
                      <a:solidFill>
                        <a:srgbClr val="FFFFFF"/>
                      </a:solidFill>
                      <a:prstDash val="solid"/>
                      <a:round/>
                      <a:headEnd type="none" w="med" len="med"/>
                      <a:tailEnd type="none" w="med" len="med"/>
                    </a:lnB>
                    <a:solidFill>
                      <a:srgbClr val="0088CE"/>
                    </a:solidFill>
                  </a:tcPr>
                </a:tc>
                <a:tc>
                  <a:txBody>
                    <a:bodyPr/>
                    <a:lstStyle/>
                    <a:p>
                      <a:pPr algn="ctr"/>
                      <a:r>
                        <a:rPr lang="fr-BE" sz="2400" dirty="0" smtClean="0">
                          <a:solidFill>
                            <a:schemeClr val="bg1"/>
                          </a:solidFill>
                        </a:rPr>
                        <a:t>Maximum points</a:t>
                      </a:r>
                      <a:endParaRPr lang="en-GB" sz="2400" dirty="0">
                        <a:solidFill>
                          <a:schemeClr val="bg1"/>
                        </a:solidFill>
                      </a:endParaRPr>
                    </a:p>
                  </a:txBody>
                  <a:tcPr marL="121920" marR="121920" marT="60960" marB="60960" anchor="ctr">
                    <a:lnB w="57150" cap="flat" cmpd="sng" algn="ctr">
                      <a:solidFill>
                        <a:srgbClr val="FFFFFF"/>
                      </a:solidFill>
                      <a:prstDash val="solid"/>
                      <a:round/>
                      <a:headEnd type="none" w="med" len="med"/>
                      <a:tailEnd type="none" w="med" len="med"/>
                    </a:lnB>
                    <a:solidFill>
                      <a:srgbClr val="0088CE"/>
                    </a:solidFill>
                  </a:tcPr>
                </a:tc>
                <a:tc>
                  <a:txBody>
                    <a:bodyPr/>
                    <a:lstStyle/>
                    <a:p>
                      <a:pPr algn="ctr"/>
                      <a:r>
                        <a:rPr lang="en-GB" sz="2400" noProof="0" dirty="0" smtClean="0">
                          <a:solidFill>
                            <a:schemeClr val="bg1"/>
                          </a:solidFill>
                        </a:rPr>
                        <a:t>Threshold</a:t>
                      </a:r>
                      <a:endParaRPr lang="en-GB" sz="2400" noProof="0" dirty="0">
                        <a:solidFill>
                          <a:schemeClr val="bg1"/>
                        </a:solidFill>
                      </a:endParaRPr>
                    </a:p>
                  </a:txBody>
                  <a:tcPr marL="121920" marR="121920" marT="60960" marB="60960" anchor="ctr">
                    <a:lnB w="57150" cap="flat" cmpd="sng" algn="ctr">
                      <a:solidFill>
                        <a:srgbClr val="FFFFFF"/>
                      </a:solidFill>
                      <a:prstDash val="solid"/>
                      <a:round/>
                      <a:headEnd type="none" w="med" len="med"/>
                      <a:tailEnd type="none" w="med" len="med"/>
                    </a:lnB>
                    <a:solidFill>
                      <a:srgbClr val="0088CE"/>
                    </a:solidFill>
                  </a:tcPr>
                </a:tc>
                <a:extLst>
                  <a:ext uri="{0D108BD9-81ED-4DB2-BD59-A6C34878D82A}">
                    <a16:rowId xmlns:a16="http://schemas.microsoft.com/office/drawing/2014/main" val="10000"/>
                  </a:ext>
                </a:extLst>
              </a:tr>
              <a:tr h="531453">
                <a:tc>
                  <a:txBody>
                    <a:bodyPr/>
                    <a:lstStyle/>
                    <a:p>
                      <a:pPr algn="l"/>
                      <a:r>
                        <a:rPr lang="fr-BE" sz="2300" dirty="0" smtClean="0">
                          <a:solidFill>
                            <a:srgbClr val="404040"/>
                          </a:solidFill>
                        </a:rPr>
                        <a:t>Relevance of the project</a:t>
                      </a:r>
                      <a:endParaRPr lang="en-GB" sz="2300" dirty="0">
                        <a:solidFill>
                          <a:srgbClr val="404040"/>
                        </a:solidFill>
                      </a:endParaRPr>
                    </a:p>
                  </a:txBody>
                  <a:tcPr marL="121920" marR="121920" marT="60960" marB="60960" anchor="ctr">
                    <a:lnT w="57150" cap="flat" cmpd="sng" algn="ctr">
                      <a:solidFill>
                        <a:srgbClr val="FFFFFF"/>
                      </a:solidFill>
                      <a:prstDash val="solid"/>
                      <a:round/>
                      <a:headEnd type="none" w="med" len="med"/>
                      <a:tailEnd type="none" w="med" len="med"/>
                    </a:lnT>
                  </a:tcPr>
                </a:tc>
                <a:tc>
                  <a:txBody>
                    <a:bodyPr/>
                    <a:lstStyle/>
                    <a:p>
                      <a:pPr marL="0" algn="ctr" defTabSz="914400" rtl="0" eaLnBrk="1" latinLnBrk="0" hangingPunct="1"/>
                      <a:r>
                        <a:rPr lang="fr-BE" sz="2300" kern="1200" dirty="0" smtClean="0">
                          <a:solidFill>
                            <a:srgbClr val="404040"/>
                          </a:solidFill>
                          <a:latin typeface="+mn-lt"/>
                          <a:ea typeface="+mn-ea"/>
                          <a:cs typeface="+mn-cs"/>
                        </a:rPr>
                        <a:t>15</a:t>
                      </a:r>
                      <a:endParaRPr lang="en-GB" sz="2300" kern="1200" dirty="0">
                        <a:solidFill>
                          <a:srgbClr val="404040"/>
                        </a:solidFill>
                        <a:latin typeface="+mn-lt"/>
                        <a:ea typeface="+mn-ea"/>
                        <a:cs typeface="+mn-cs"/>
                      </a:endParaRPr>
                    </a:p>
                  </a:txBody>
                  <a:tcPr marL="121920" marR="121920" marT="60960" marB="60960" anchor="ctr">
                    <a:lnT w="57150" cap="flat" cmpd="sng" algn="ctr">
                      <a:solidFill>
                        <a:srgbClr val="FFFFFF"/>
                      </a:solidFill>
                      <a:prstDash val="solid"/>
                      <a:round/>
                      <a:headEnd type="none" w="med" len="med"/>
                      <a:tailEnd type="none" w="med" len="med"/>
                    </a:lnT>
                  </a:tcPr>
                </a:tc>
                <a:tc>
                  <a:txBody>
                    <a:bodyPr/>
                    <a:lstStyle/>
                    <a:p>
                      <a:pPr algn="ctr"/>
                      <a:r>
                        <a:rPr lang="fr-BE" sz="2300" b="0" dirty="0" smtClean="0"/>
                        <a:t>30</a:t>
                      </a:r>
                      <a:endParaRPr lang="en-GB" sz="2300" b="0" dirty="0">
                        <a:solidFill>
                          <a:srgbClr val="003880"/>
                        </a:solidFill>
                      </a:endParaRPr>
                    </a:p>
                  </a:txBody>
                  <a:tcPr marL="121920" marR="121920" marT="60960" marB="60960" anchor="ct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571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300" kern="1200" dirty="0" smtClean="0">
                          <a:solidFill>
                            <a:srgbClr val="404040"/>
                          </a:solidFill>
                          <a:latin typeface="+mn-lt"/>
                          <a:ea typeface="+mn-ea"/>
                          <a:cs typeface="+mn-cs"/>
                        </a:rPr>
                        <a:t>Quality of project design and implementation</a:t>
                      </a:r>
                      <a:endParaRPr lang="en-GB" sz="2300" kern="120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10</a:t>
                      </a:r>
                      <a:endParaRPr lang="en-GB" sz="2300" kern="120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20</a:t>
                      </a:r>
                      <a:endParaRPr lang="en-GB" sz="2300" kern="1200" dirty="0">
                        <a:solidFill>
                          <a:srgbClr val="404040"/>
                        </a:solidFill>
                        <a:latin typeface="+mn-lt"/>
                        <a:ea typeface="+mn-ea"/>
                        <a:cs typeface="+mn-cs"/>
                      </a:endParaRPr>
                    </a:p>
                  </a:txBody>
                  <a:tcPr marL="121920" marR="121920" marT="60960" marB="60960" anchor="ctr"/>
                </a:tc>
                <a:extLst>
                  <a:ext uri="{0D108BD9-81ED-4DB2-BD59-A6C34878D82A}">
                    <a16:rowId xmlns:a16="http://schemas.microsoft.com/office/drawing/2014/main" val="10002"/>
                  </a:ext>
                </a:extLst>
              </a:tr>
              <a:tr h="812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300" kern="1200" dirty="0" smtClean="0">
                          <a:solidFill>
                            <a:srgbClr val="404040"/>
                          </a:solidFill>
                          <a:latin typeface="+mn-lt"/>
                          <a:ea typeface="+mn-ea"/>
                          <a:cs typeface="+mn-cs"/>
                        </a:rPr>
                        <a:t>Quality of project consortium and cooperation arrangements </a:t>
                      </a:r>
                      <a:endParaRPr lang="en-GB" sz="2300" kern="120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10</a:t>
                      </a:r>
                      <a:endParaRPr lang="en-GB" sz="2300" kern="120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20</a:t>
                      </a:r>
                      <a:endParaRPr lang="en-GB" sz="2300" kern="1200" dirty="0">
                        <a:solidFill>
                          <a:srgbClr val="404040"/>
                        </a:solidFill>
                        <a:latin typeface="+mn-lt"/>
                        <a:ea typeface="+mn-ea"/>
                        <a:cs typeface="+mn-cs"/>
                      </a:endParaRPr>
                    </a:p>
                  </a:txBody>
                  <a:tcPr marL="121920" marR="121920" marT="60960" marB="60960" anchor="ctr"/>
                </a:tc>
                <a:extLst>
                  <a:ext uri="{0D108BD9-81ED-4DB2-BD59-A6C34878D82A}">
                    <a16:rowId xmlns:a16="http://schemas.microsoft.com/office/drawing/2014/main" val="10003"/>
                  </a:ext>
                </a:extLst>
              </a:tr>
              <a:tr h="531453">
                <a:tc>
                  <a:txBody>
                    <a:bodyPr/>
                    <a:lstStyle/>
                    <a:p>
                      <a:pPr marL="0" algn="l" defTabSz="914400" rtl="0" eaLnBrk="1" latinLnBrk="0" hangingPunct="1"/>
                      <a:r>
                        <a:rPr lang="en-GB" sz="2300" kern="1200" noProof="0" dirty="0" smtClean="0">
                          <a:solidFill>
                            <a:srgbClr val="404040"/>
                          </a:solidFill>
                          <a:latin typeface="+mn-lt"/>
                          <a:ea typeface="+mn-ea"/>
                          <a:cs typeface="+mn-cs"/>
                        </a:rPr>
                        <a:t>Impact</a:t>
                      </a:r>
                      <a:endParaRPr lang="en-GB" sz="2300" kern="1200" noProof="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15</a:t>
                      </a:r>
                      <a:endParaRPr lang="en-GB" sz="2300" kern="1200" dirty="0">
                        <a:solidFill>
                          <a:srgbClr val="404040"/>
                        </a:solidFill>
                        <a:latin typeface="+mn-lt"/>
                        <a:ea typeface="+mn-ea"/>
                        <a:cs typeface="+mn-cs"/>
                      </a:endParaRPr>
                    </a:p>
                  </a:txBody>
                  <a:tcPr marL="121920" marR="121920" marT="60960" marB="60960" anchor="ctr"/>
                </a:tc>
                <a:tc>
                  <a:txBody>
                    <a:bodyPr/>
                    <a:lstStyle/>
                    <a:p>
                      <a:pPr marL="0" algn="ctr" defTabSz="914400" rtl="0" eaLnBrk="1" latinLnBrk="0" hangingPunct="1"/>
                      <a:r>
                        <a:rPr lang="fr-BE" sz="2300" kern="1200" dirty="0" smtClean="0">
                          <a:solidFill>
                            <a:srgbClr val="404040"/>
                          </a:solidFill>
                          <a:latin typeface="+mn-lt"/>
                          <a:ea typeface="+mn-ea"/>
                          <a:cs typeface="+mn-cs"/>
                        </a:rPr>
                        <a:t>30</a:t>
                      </a:r>
                      <a:endParaRPr lang="en-GB" sz="2300" kern="1200" dirty="0">
                        <a:solidFill>
                          <a:srgbClr val="404040"/>
                        </a:solidFill>
                        <a:latin typeface="+mn-lt"/>
                        <a:ea typeface="+mn-ea"/>
                        <a:cs typeface="+mn-cs"/>
                      </a:endParaRPr>
                    </a:p>
                  </a:txBody>
                  <a:tcPr marL="121920" marR="121920" marT="60960" marB="60960" anchor="ctr"/>
                </a:tc>
                <a:extLst>
                  <a:ext uri="{0D108BD9-81ED-4DB2-BD59-A6C34878D82A}">
                    <a16:rowId xmlns:a16="http://schemas.microsoft.com/office/drawing/2014/main" val="10004"/>
                  </a:ext>
                </a:extLst>
              </a:tr>
              <a:tr h="535447">
                <a:tc gridSpan="3">
                  <a:txBody>
                    <a:bodyPr/>
                    <a:lstStyle/>
                    <a:p>
                      <a:pPr algn="ctr"/>
                      <a:r>
                        <a:rPr lang="en-GB" sz="2000" b="1" noProof="0" dirty="0" smtClean="0"/>
                        <a:t>Minimum</a:t>
                      </a:r>
                      <a:r>
                        <a:rPr lang="en-GB" sz="2000" b="1" baseline="0" noProof="0" dirty="0" smtClean="0"/>
                        <a:t> total score 60 points </a:t>
                      </a:r>
                      <a:r>
                        <a:rPr lang="en-US" sz="2000" b="1" baseline="0" noProof="0" dirty="0" smtClean="0"/>
                        <a:t>(out of 100 points in total)</a:t>
                      </a:r>
                      <a:endParaRPr lang="en-GB" sz="2000" b="1" noProof="0" dirty="0">
                        <a:solidFill>
                          <a:srgbClr val="003880"/>
                        </a:solidFill>
                      </a:endParaRPr>
                    </a:p>
                  </a:txBody>
                  <a:tcPr marL="121920" marR="121920" marT="60960" marB="60960" anchor="ctr"/>
                </a:tc>
                <a:tc hMerge="1">
                  <a:txBody>
                    <a:bodyPr/>
                    <a:lstStyle/>
                    <a:p>
                      <a:pPr algn="ctr"/>
                      <a:endParaRPr lang="en-GB" dirty="0">
                        <a:solidFill>
                          <a:srgbClr val="003880"/>
                        </a:solidFill>
                      </a:endParaRPr>
                    </a:p>
                  </a:txBody>
                  <a:tcPr/>
                </a:tc>
                <a:tc hMerge="1">
                  <a:txBody>
                    <a:bodyPr/>
                    <a:lstStyle/>
                    <a:p>
                      <a:pPr algn="ctr"/>
                      <a:endParaRPr lang="en-GB" dirty="0">
                        <a:solidFill>
                          <a:srgbClr val="003880"/>
                        </a:solidFill>
                      </a:endParaRPr>
                    </a:p>
                  </a:txBody>
                  <a:tcPr/>
                </a:tc>
                <a:extLst>
                  <a:ext uri="{0D108BD9-81ED-4DB2-BD59-A6C34878D82A}">
                    <a16:rowId xmlns:a16="http://schemas.microsoft.com/office/drawing/2014/main" val="10005"/>
                  </a:ext>
                </a:extLst>
              </a:tr>
            </a:tbl>
          </a:graphicData>
        </a:graphic>
      </p:graphicFrame>
      <p:sp>
        <p:nvSpPr>
          <p:cNvPr id="5" name="Title 1"/>
          <p:cNvSpPr>
            <a:spLocks noGrp="1"/>
          </p:cNvSpPr>
          <p:nvPr>
            <p:ph type="title"/>
          </p:nvPr>
        </p:nvSpPr>
        <p:spPr>
          <a:ln>
            <a:noFill/>
          </a:ln>
        </p:spPr>
        <p:txBody>
          <a:bodyPr>
            <a:normAutofit/>
          </a:bodyPr>
          <a:lstStyle/>
          <a:p>
            <a:r>
              <a:rPr lang="en-GB" sz="4800" dirty="0" smtClean="0">
                <a:latin typeface="Arial" panose="020B0604020202020204" pitchFamily="34" charset="0"/>
                <a:cs typeface="Arial" panose="020B0604020202020204" pitchFamily="34" charset="0"/>
              </a:rPr>
              <a:t>Award </a:t>
            </a:r>
            <a:r>
              <a:rPr lang="en-GB" sz="4800" dirty="0">
                <a:latin typeface="Arial" panose="020B0604020202020204" pitchFamily="34" charset="0"/>
                <a:cs typeface="Arial" panose="020B0604020202020204" pitchFamily="34" charset="0"/>
              </a:rPr>
              <a:t>criteria </a:t>
            </a:r>
            <a:endParaRPr lang="en-GB" sz="4800" dirty="0"/>
          </a:p>
        </p:txBody>
      </p:sp>
    </p:spTree>
    <p:extLst>
      <p:ext uri="{BB962C8B-B14F-4D97-AF65-F5344CB8AC3E}">
        <p14:creationId xmlns:p14="http://schemas.microsoft.com/office/powerpoint/2010/main" val="3701428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756863" y="326258"/>
            <a:ext cx="10515600" cy="782357"/>
          </a:xfrm>
          <a:prstGeom prst="rect">
            <a:avLst/>
          </a:prstGeom>
        </p:spPr>
        <p:txBody>
          <a:bodyPr>
            <a:normAutofit/>
          </a:bodyPr>
          <a:lstStyle>
            <a:lvl1pPr algn="l" defTabSz="914400" rtl="0" eaLnBrk="1" latinLnBrk="0" hangingPunct="1">
              <a:lnSpc>
                <a:spcPct val="90000"/>
              </a:lnSpc>
              <a:spcBef>
                <a:spcPct val="0"/>
              </a:spcBef>
              <a:buNone/>
              <a:defRPr sz="4000" kern="1200">
                <a:solidFill>
                  <a:srgbClr val="0088CE"/>
                </a:solidFill>
                <a:latin typeface="+mj-lt"/>
                <a:ea typeface="+mj-ea"/>
                <a:cs typeface="+mj-cs"/>
              </a:defRPr>
            </a:lvl1pPr>
          </a:lstStyle>
          <a:p>
            <a:r>
              <a:rPr lang="en-GB" dirty="0" smtClean="0">
                <a:latin typeface="Arial" panose="020B0604020202020204" pitchFamily="34" charset="0"/>
                <a:cs typeface="Arial" panose="020B0604020202020204" pitchFamily="34" charset="0"/>
              </a:rPr>
              <a:t>Award criteria: </a:t>
            </a:r>
            <a:r>
              <a:rPr lang="en-GB" b="1" dirty="0" smtClean="0">
                <a:latin typeface="Arial" panose="020B0604020202020204" pitchFamily="34" charset="0"/>
                <a:cs typeface="Arial" panose="020B0604020202020204" pitchFamily="34" charset="0"/>
              </a:rPr>
              <a:t>Relevance </a:t>
            </a:r>
            <a:endParaRPr lang="en-GB" b="1" dirty="0"/>
          </a:p>
        </p:txBody>
      </p:sp>
      <p:cxnSp>
        <p:nvCxnSpPr>
          <p:cNvPr id="16" name="Straight Connector 15"/>
          <p:cNvCxnSpPr/>
          <p:nvPr/>
        </p:nvCxnSpPr>
        <p:spPr>
          <a:xfrm>
            <a:off x="1487634" y="0"/>
            <a:ext cx="0" cy="1306286"/>
          </a:xfrm>
          <a:prstGeom prst="line">
            <a:avLst/>
          </a:prstGeom>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idx="1"/>
          </p:nvPr>
        </p:nvSpPr>
        <p:spPr>
          <a:xfrm>
            <a:off x="705286" y="1574779"/>
            <a:ext cx="11122061" cy="4879809"/>
          </a:xfrm>
        </p:spPr>
        <p:txBody>
          <a:bodyPr/>
          <a:lstStyle/>
          <a:p>
            <a:pPr>
              <a:spcAft>
                <a:spcPts val="600"/>
              </a:spcAft>
            </a:pPr>
            <a:r>
              <a:rPr lang="en-IE" sz="2800" b="1" dirty="0" smtClean="0">
                <a:latin typeface="+mj-lt"/>
                <a:cs typeface="Calibri" panose="020F0502020204030204" pitchFamily="34" charset="0"/>
              </a:rPr>
              <a:t>Relevance</a:t>
            </a:r>
            <a:r>
              <a:rPr lang="en-IE" sz="2800" dirty="0" smtClean="0">
                <a:latin typeface="+mj-lt"/>
                <a:cs typeface="Calibri" panose="020F0502020204030204" pitchFamily="34" charset="0"/>
              </a:rPr>
              <a:t>: relevant to the objectives of the Call</a:t>
            </a:r>
          </a:p>
          <a:p>
            <a:pPr>
              <a:spcAft>
                <a:spcPts val="600"/>
              </a:spcAft>
            </a:pPr>
            <a:endParaRPr lang="en-IE" sz="1600" dirty="0" smtClean="0">
              <a:latin typeface="+mj-lt"/>
              <a:cs typeface="Calibri" panose="020F0502020204030204" pitchFamily="34" charset="0"/>
            </a:endParaRPr>
          </a:p>
          <a:p>
            <a:pPr>
              <a:spcAft>
                <a:spcPts val="600"/>
              </a:spcAft>
            </a:pPr>
            <a:r>
              <a:rPr lang="en-IE" sz="2800" b="1" dirty="0" smtClean="0">
                <a:latin typeface="+mj-lt"/>
                <a:cs typeface="Calibri" panose="020F0502020204030204" pitchFamily="34" charset="0"/>
              </a:rPr>
              <a:t>Consistency</a:t>
            </a:r>
            <a:r>
              <a:rPr lang="en-IE" sz="2800" dirty="0" smtClean="0">
                <a:latin typeface="+mj-lt"/>
                <a:cs typeface="Calibri" panose="020F0502020204030204" pitchFamily="34" charset="0"/>
              </a:rPr>
              <a:t>: different parts of the application consistent with each other. </a:t>
            </a:r>
          </a:p>
          <a:p>
            <a:pPr>
              <a:spcAft>
                <a:spcPts val="600"/>
              </a:spcAft>
            </a:pPr>
            <a:endParaRPr lang="en-IE" sz="1400" dirty="0" smtClean="0">
              <a:latin typeface="+mj-lt"/>
              <a:cs typeface="Calibri" panose="020F0502020204030204" pitchFamily="34" charset="0"/>
            </a:endParaRPr>
          </a:p>
          <a:p>
            <a:pPr>
              <a:spcAft>
                <a:spcPts val="600"/>
              </a:spcAft>
            </a:pPr>
            <a:r>
              <a:rPr lang="en-IE" sz="2800" b="1" dirty="0" smtClean="0">
                <a:latin typeface="+mj-lt"/>
                <a:cs typeface="Calibri" panose="020F0502020204030204" pitchFamily="34" charset="0"/>
              </a:rPr>
              <a:t>Scaling up</a:t>
            </a:r>
            <a:r>
              <a:rPr lang="en-IE" sz="2800" dirty="0" smtClean="0">
                <a:latin typeface="+mj-lt"/>
                <a:cs typeface="Calibri" panose="020F0502020204030204" pitchFamily="34" charset="0"/>
              </a:rPr>
              <a:t>: </a:t>
            </a:r>
            <a:r>
              <a:rPr lang="en-US" sz="2800" dirty="0" smtClean="0">
                <a:latin typeface="+mj-lt"/>
              </a:rPr>
              <a:t>potential for scaling up its practice(s) at different levels (e.g. local, regional, national, EU) and its transferability to different sectors</a:t>
            </a:r>
          </a:p>
          <a:p>
            <a:pPr>
              <a:spcAft>
                <a:spcPts val="600"/>
              </a:spcAft>
            </a:pPr>
            <a:endParaRPr lang="en-IE" sz="1400" dirty="0" smtClean="0">
              <a:latin typeface="+mj-lt"/>
              <a:cs typeface="Calibri" panose="020F0502020204030204" pitchFamily="34" charset="0"/>
            </a:endParaRPr>
          </a:p>
          <a:p>
            <a:pPr>
              <a:spcAft>
                <a:spcPts val="600"/>
              </a:spcAft>
            </a:pPr>
            <a:r>
              <a:rPr lang="en-IE" sz="2800" b="1" dirty="0" smtClean="0">
                <a:latin typeface="+mj-lt"/>
                <a:cs typeface="Calibri" panose="020F0502020204030204" pitchFamily="34" charset="0"/>
              </a:rPr>
              <a:t>European added value</a:t>
            </a:r>
            <a:r>
              <a:rPr lang="en-IE" sz="2800" dirty="0" smtClean="0">
                <a:latin typeface="+mj-lt"/>
                <a:cs typeface="Calibri" panose="020F0502020204030204" pitchFamily="34" charset="0"/>
              </a:rPr>
              <a:t>: the project </a:t>
            </a:r>
            <a:r>
              <a:rPr lang="en-US" sz="2800" dirty="0" smtClean="0">
                <a:latin typeface="+mj-lt"/>
              </a:rPr>
              <a:t>brings added value at EU level, through results that would not be achieved at country level alone</a:t>
            </a:r>
            <a:endParaRPr lang="en-IE" sz="2800" dirty="0" smtClean="0">
              <a:latin typeface="+mj-lt"/>
              <a:cs typeface="Calibri" panose="020F0502020204030204" pitchFamily="34" charset="0"/>
            </a:endParaRPr>
          </a:p>
        </p:txBody>
      </p:sp>
    </p:spTree>
    <p:extLst>
      <p:ext uri="{BB962C8B-B14F-4D97-AF65-F5344CB8AC3E}">
        <p14:creationId xmlns:p14="http://schemas.microsoft.com/office/powerpoint/2010/main" val="4082604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316" y="1581613"/>
            <a:ext cx="11026907" cy="4689331"/>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lvl="1"/>
            <a:r>
              <a:rPr lang="en-US" b="1" dirty="0" smtClean="0"/>
              <a:t>Strategic </a:t>
            </a:r>
            <a:r>
              <a:rPr lang="en-US" b="1" dirty="0"/>
              <a:t>plan</a:t>
            </a:r>
            <a:r>
              <a:rPr lang="en-US" dirty="0"/>
              <a:t>: </a:t>
            </a:r>
            <a:r>
              <a:rPr lang="en-US" dirty="0" smtClean="0"/>
              <a:t>A clear </a:t>
            </a:r>
            <a:r>
              <a:rPr lang="en-US" dirty="0"/>
              <a:t>strategy </a:t>
            </a:r>
            <a:r>
              <a:rPr lang="en-US" dirty="0" smtClean="0"/>
              <a:t>based on feasibility </a:t>
            </a:r>
            <a:r>
              <a:rPr lang="en-US" dirty="0"/>
              <a:t>analysis </a:t>
            </a:r>
            <a:r>
              <a:rPr lang="en-US" dirty="0" smtClean="0"/>
              <a:t>&amp; </a:t>
            </a:r>
            <a:r>
              <a:rPr lang="en-US" dirty="0"/>
              <a:t>identifies the necessary activities for testing, adapting, and/or scaling up the virtual exchange practice(s) </a:t>
            </a:r>
            <a:endParaRPr lang="en-GB" dirty="0" smtClean="0">
              <a:solidFill>
                <a:schemeClr val="tx1"/>
              </a:solidFill>
              <a:latin typeface="Calibri" panose="020F0502020204030204" pitchFamily="34" charset="0"/>
              <a:cs typeface="Calibri" panose="020F0502020204030204" pitchFamily="34" charset="0"/>
            </a:endParaRPr>
          </a:p>
          <a:p>
            <a:pPr lvl="1"/>
            <a:r>
              <a:rPr lang="en-US" b="1" dirty="0"/>
              <a:t>Needs</a:t>
            </a:r>
            <a:r>
              <a:rPr lang="en-US" dirty="0"/>
              <a:t>: </a:t>
            </a:r>
            <a:r>
              <a:rPr lang="en-US" dirty="0" smtClean="0"/>
              <a:t>Needs </a:t>
            </a:r>
            <a:r>
              <a:rPr lang="en-US" dirty="0"/>
              <a:t>of </a:t>
            </a:r>
            <a:r>
              <a:rPr lang="en-US" dirty="0" smtClean="0"/>
              <a:t>different </a:t>
            </a:r>
            <a:r>
              <a:rPr lang="en-US" dirty="0"/>
              <a:t>partners </a:t>
            </a:r>
            <a:r>
              <a:rPr lang="en-US" dirty="0" smtClean="0"/>
              <a:t>identified </a:t>
            </a:r>
            <a:r>
              <a:rPr lang="en-US" dirty="0"/>
              <a:t>and </a:t>
            </a:r>
            <a:r>
              <a:rPr lang="en-US" dirty="0" smtClean="0"/>
              <a:t>taken </a:t>
            </a:r>
            <a:r>
              <a:rPr lang="en-US" dirty="0"/>
              <a:t>into </a:t>
            </a:r>
            <a:r>
              <a:rPr lang="en-US" dirty="0" smtClean="0"/>
              <a:t>account &amp; how </a:t>
            </a:r>
            <a:r>
              <a:rPr lang="en-US" dirty="0"/>
              <a:t>these different needs will be </a:t>
            </a:r>
            <a:r>
              <a:rPr lang="en-US" dirty="0" smtClean="0"/>
              <a:t>managed. </a:t>
            </a:r>
          </a:p>
          <a:p>
            <a:pPr lvl="1"/>
            <a:r>
              <a:rPr lang="en-IE" b="1" dirty="0" smtClean="0"/>
              <a:t>Structure</a:t>
            </a:r>
            <a:r>
              <a:rPr lang="en-IE" dirty="0" smtClean="0"/>
              <a:t>: </a:t>
            </a:r>
            <a:r>
              <a:rPr lang="en-US" dirty="0"/>
              <a:t>The work </a:t>
            </a:r>
            <a:r>
              <a:rPr lang="en-US" dirty="0" err="1"/>
              <a:t>programme</a:t>
            </a:r>
            <a:r>
              <a:rPr lang="en-US" dirty="0"/>
              <a:t> is clear and intelligible and covers all project phases. Indicators of achievement and means of verification have been clearly defined for each outcome</a:t>
            </a:r>
            <a:r>
              <a:rPr lang="en-US" dirty="0" smtClean="0"/>
              <a:t>. </a:t>
            </a:r>
            <a:endParaRPr lang="en-US" dirty="0"/>
          </a:p>
          <a:p>
            <a:pPr lvl="1"/>
            <a:r>
              <a:rPr lang="en-US" b="1" dirty="0" smtClean="0"/>
              <a:t>Management</a:t>
            </a:r>
            <a:r>
              <a:rPr lang="en-US" dirty="0"/>
              <a:t>: The project management plan is sound, with adequate resources allocated to the different </a:t>
            </a:r>
            <a:r>
              <a:rPr lang="en-US" dirty="0" smtClean="0"/>
              <a:t>tasks. Budget </a:t>
            </a:r>
            <a:r>
              <a:rPr lang="en-US" dirty="0"/>
              <a:t>shows cost effectiveness and value for </a:t>
            </a:r>
            <a:r>
              <a:rPr lang="en-US" dirty="0" smtClean="0"/>
              <a:t>money.</a:t>
            </a:r>
          </a:p>
          <a:p>
            <a:pPr lvl="1"/>
            <a:r>
              <a:rPr lang="en-US" b="1" dirty="0"/>
              <a:t>Evaluation</a:t>
            </a:r>
            <a:r>
              <a:rPr lang="en-US" dirty="0"/>
              <a:t>: </a:t>
            </a:r>
            <a:r>
              <a:rPr lang="en-US" dirty="0" smtClean="0"/>
              <a:t>Measures </a:t>
            </a:r>
            <a:r>
              <a:rPr lang="en-US" dirty="0"/>
              <a:t>for monitoring </a:t>
            </a:r>
            <a:r>
              <a:rPr lang="en-US" dirty="0" smtClean="0"/>
              <a:t>deliverables </a:t>
            </a:r>
            <a:r>
              <a:rPr lang="en-US" dirty="0"/>
              <a:t>(i.e. Indicators of achievement and means of verification) </a:t>
            </a:r>
            <a:r>
              <a:rPr lang="en-US" dirty="0" smtClean="0"/>
              <a:t>Learning </a:t>
            </a:r>
            <a:r>
              <a:rPr lang="en-US" dirty="0"/>
              <a:t>outcomes are evaluated and </a:t>
            </a:r>
            <a:r>
              <a:rPr lang="en-US" dirty="0" err="1"/>
              <a:t>recognised</a:t>
            </a:r>
            <a:r>
              <a:rPr lang="en-US" dirty="0"/>
              <a:t>. </a:t>
            </a:r>
            <a:endParaRPr lang="en-GB" dirty="0" smtClean="0">
              <a:solidFill>
                <a:schemeClr val="tx1"/>
              </a:solidFill>
              <a:latin typeface="Calibri" panose="020F0502020204030204" pitchFamily="34" charset="0"/>
              <a:cs typeface="Calibri" panose="020F0502020204030204" pitchFamily="34" charset="0"/>
            </a:endParaRPr>
          </a:p>
        </p:txBody>
      </p:sp>
      <p:sp>
        <p:nvSpPr>
          <p:cNvPr id="6" name="Title 5"/>
          <p:cNvSpPr>
            <a:spLocks noGrp="1"/>
          </p:cNvSpPr>
          <p:nvPr>
            <p:ph type="title"/>
          </p:nvPr>
        </p:nvSpPr>
        <p:spPr>
          <a:xfrm>
            <a:off x="1266701" y="219198"/>
            <a:ext cx="10287000" cy="1232560"/>
          </a:xfrm>
        </p:spPr>
        <p:txBody>
          <a:bodyPr/>
          <a:lstStyle/>
          <a:p>
            <a:pPr algn="ctr"/>
            <a:r>
              <a:rPr lang="en-IE" dirty="0" smtClean="0"/>
              <a:t>Award criteria - </a:t>
            </a:r>
            <a:r>
              <a:rPr lang="en-IE" b="1" dirty="0" smtClean="0"/>
              <a:t>Quality of project design and implementation</a:t>
            </a:r>
            <a:endParaRPr lang="en-IE" b="1" dirty="0"/>
          </a:p>
        </p:txBody>
      </p:sp>
      <p:cxnSp>
        <p:nvCxnSpPr>
          <p:cNvPr id="7" name="Straight Connector 6"/>
          <p:cNvCxnSpPr/>
          <p:nvPr/>
        </p:nvCxnSpPr>
        <p:spPr>
          <a:xfrm>
            <a:off x="756114" y="0"/>
            <a:ext cx="0" cy="13062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510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3512" y="1663132"/>
            <a:ext cx="8874992" cy="5012871"/>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lvl="1"/>
            <a:r>
              <a:rPr lang="en-GB" sz="4000" b="1" dirty="0" smtClean="0">
                <a:solidFill>
                  <a:schemeClr val="tx1"/>
                </a:solidFill>
                <a:latin typeface="Calibri" panose="020F0502020204030204" pitchFamily="34" charset="0"/>
                <a:cs typeface="Calibri" panose="020F0502020204030204" pitchFamily="34" charset="0"/>
              </a:rPr>
              <a:t>Configuration</a:t>
            </a:r>
            <a:r>
              <a:rPr lang="en-GB" sz="4000" dirty="0" smtClean="0">
                <a:solidFill>
                  <a:schemeClr val="tx1"/>
                </a:solidFill>
                <a:latin typeface="Calibri" panose="020F0502020204030204" pitchFamily="34" charset="0"/>
                <a:cs typeface="Calibri" panose="020F0502020204030204" pitchFamily="34" charset="0"/>
              </a:rPr>
              <a:t>:</a:t>
            </a:r>
            <a:r>
              <a:rPr lang="en-US" sz="4000" dirty="0"/>
              <a:t>consortium has all the necessary skills, expertise and experience in the areas covered by the project. Adequate allocation of time and input among the partners is ensured.</a:t>
            </a:r>
            <a:endParaRPr lang="en-GB" sz="4000" dirty="0" smtClean="0">
              <a:solidFill>
                <a:schemeClr val="tx1"/>
              </a:solidFill>
              <a:latin typeface="Calibri" panose="020F0502020204030204" pitchFamily="34" charset="0"/>
              <a:cs typeface="Calibri" panose="020F0502020204030204" pitchFamily="34" charset="0"/>
            </a:endParaRPr>
          </a:p>
          <a:p>
            <a:pPr lvl="1"/>
            <a:r>
              <a:rPr lang="en-GB" sz="4000" b="1" dirty="0" smtClean="0">
                <a:solidFill>
                  <a:schemeClr val="tx1"/>
                </a:solidFill>
                <a:latin typeface="Calibri" panose="020F0502020204030204" pitchFamily="34" charset="0"/>
                <a:cs typeface="Calibri" panose="020F0502020204030204" pitchFamily="34" charset="0"/>
              </a:rPr>
              <a:t>Commitment</a:t>
            </a:r>
            <a:r>
              <a:rPr lang="en-GB" sz="4000" dirty="0" smtClean="0">
                <a:solidFill>
                  <a:schemeClr val="tx1"/>
                </a:solidFill>
                <a:latin typeface="Calibri" panose="020F0502020204030204" pitchFamily="34" charset="0"/>
                <a:cs typeface="Calibri" panose="020F0502020204030204" pitchFamily="34" charset="0"/>
              </a:rPr>
              <a:t>: </a:t>
            </a:r>
            <a:r>
              <a:rPr lang="en-US" sz="4000" dirty="0"/>
              <a:t>Each participating </a:t>
            </a:r>
            <a:r>
              <a:rPr lang="en-US" sz="4000" dirty="0" err="1"/>
              <a:t>organisation</a:t>
            </a:r>
            <a:r>
              <a:rPr lang="en-US" sz="4000" dirty="0"/>
              <a:t> demonstrates full involvement </a:t>
            </a:r>
            <a:endParaRPr lang="en-GB" sz="4000" dirty="0" smtClean="0">
              <a:solidFill>
                <a:schemeClr val="tx1"/>
              </a:solidFill>
              <a:latin typeface="Calibri" panose="020F0502020204030204" pitchFamily="34" charset="0"/>
              <a:cs typeface="Calibri" panose="020F0502020204030204" pitchFamily="34" charset="0"/>
            </a:endParaRPr>
          </a:p>
          <a:p>
            <a:pPr lvl="1"/>
            <a:r>
              <a:rPr lang="en-GB" sz="4000" b="1" dirty="0" smtClean="0">
                <a:solidFill>
                  <a:schemeClr val="tx1"/>
                </a:solidFill>
                <a:latin typeface="Calibri" panose="020F0502020204030204" pitchFamily="34" charset="0"/>
                <a:cs typeface="Calibri" panose="020F0502020204030204" pitchFamily="34" charset="0"/>
              </a:rPr>
              <a:t>Cooperation</a:t>
            </a:r>
            <a:r>
              <a:rPr lang="en-GB" sz="4000" dirty="0" smtClean="0">
                <a:solidFill>
                  <a:schemeClr val="tx1"/>
                </a:solidFill>
                <a:latin typeface="Calibri" panose="020F0502020204030204" pitchFamily="34" charset="0"/>
                <a:cs typeface="Calibri" panose="020F0502020204030204" pitchFamily="34" charset="0"/>
              </a:rPr>
              <a:t>: </a:t>
            </a:r>
            <a:r>
              <a:rPr lang="en-US" sz="4000" dirty="0"/>
              <a:t>Effective mechanisms are proposed to ensure coordination, decision-making and communication between the participating </a:t>
            </a:r>
            <a:r>
              <a:rPr lang="en-US" sz="4000" dirty="0" err="1"/>
              <a:t>organisations</a:t>
            </a:r>
            <a:r>
              <a:rPr lang="en-US" sz="4000" dirty="0"/>
              <a:t>, stakeholders and any other relevant party.</a:t>
            </a:r>
            <a:endParaRPr lang="en-GB" sz="4000" dirty="0" smtClean="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ü"/>
            </a:pPr>
            <a:endParaRPr lang="en-GB" sz="4533" dirty="0">
              <a:solidFill>
                <a:srgbClr val="002060"/>
              </a:solidFill>
            </a:endParaRPr>
          </a:p>
          <a:p>
            <a:endParaRPr lang="en-GB" dirty="0"/>
          </a:p>
        </p:txBody>
      </p:sp>
      <p:sp>
        <p:nvSpPr>
          <p:cNvPr id="6" name="Title 5"/>
          <p:cNvSpPr>
            <a:spLocks noGrp="1"/>
          </p:cNvSpPr>
          <p:nvPr>
            <p:ph type="title"/>
          </p:nvPr>
        </p:nvSpPr>
        <p:spPr>
          <a:xfrm>
            <a:off x="1004083" y="591671"/>
            <a:ext cx="10442245" cy="711043"/>
          </a:xfrm>
        </p:spPr>
        <p:txBody>
          <a:bodyPr/>
          <a:lstStyle/>
          <a:p>
            <a:pPr algn="ctr"/>
            <a:r>
              <a:rPr lang="en-IE" dirty="0" smtClean="0"/>
              <a:t>Award criteria - </a:t>
            </a:r>
            <a:r>
              <a:rPr lang="en-IE" b="1" dirty="0" smtClean="0"/>
              <a:t>Quality of the partnership and the cooperation arrangements</a:t>
            </a:r>
            <a:endParaRPr lang="en-IE" b="1" dirty="0"/>
          </a:p>
        </p:txBody>
      </p:sp>
      <p:pic>
        <p:nvPicPr>
          <p:cNvPr id="2052" name="Picture 4" descr="people sitting down near table with assorted laptop compute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5560" r="15560"/>
          <a:stretch>
            <a:fillRect/>
          </a:stretch>
        </p:blipFill>
        <p:spPr bwMode="auto">
          <a:xfrm>
            <a:off x="181656" y="1663131"/>
            <a:ext cx="2507756" cy="501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02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3" y="1639874"/>
            <a:ext cx="11731430" cy="4492917"/>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lvl="1">
              <a:buFont typeface="Wingdings" panose="05000000000000000000" pitchFamily="2" charset="2"/>
              <a:buChar char="ü"/>
            </a:pPr>
            <a:endParaRPr lang="en-GB" sz="2267" dirty="0">
              <a:solidFill>
                <a:schemeClr val="accent1"/>
              </a:solidFill>
            </a:endParaRPr>
          </a:p>
          <a:p>
            <a:pPr lvl="1"/>
            <a:r>
              <a:rPr lang="en-GB" sz="4000" b="1" dirty="0"/>
              <a:t>Dissemination</a:t>
            </a:r>
            <a:r>
              <a:rPr lang="en-GB" sz="4000" dirty="0"/>
              <a:t>: </a:t>
            </a:r>
            <a:r>
              <a:rPr lang="en-US" sz="4000" dirty="0"/>
              <a:t>A clear awareness raising, dissemination and communication strategy, plans for making any produced materials accessible through open license. </a:t>
            </a:r>
          </a:p>
          <a:p>
            <a:pPr lvl="1"/>
            <a:r>
              <a:rPr lang="en-IE" sz="4000" b="1" dirty="0" smtClean="0"/>
              <a:t>Exploitation</a:t>
            </a:r>
            <a:r>
              <a:rPr lang="en-IE" sz="4000" dirty="0"/>
              <a:t>: </a:t>
            </a:r>
            <a:r>
              <a:rPr lang="en-US" sz="4000" dirty="0"/>
              <a:t>the selected virtual exchange approach(</a:t>
            </a:r>
            <a:r>
              <a:rPr lang="en-US" sz="4000" dirty="0" err="1"/>
              <a:t>es</a:t>
            </a:r>
            <a:r>
              <a:rPr lang="en-US" sz="4000" dirty="0"/>
              <a:t>) can be successfully disseminated and/or scaled up, that it creates a wider impact and influences systemic change.</a:t>
            </a:r>
            <a:endParaRPr lang="en-GB" sz="4000" dirty="0"/>
          </a:p>
          <a:p>
            <a:pPr lvl="1"/>
            <a:r>
              <a:rPr lang="en-GB" sz="4000" b="1" dirty="0"/>
              <a:t>Impact</a:t>
            </a:r>
            <a:r>
              <a:rPr lang="en-GB" sz="4000" dirty="0"/>
              <a:t>: </a:t>
            </a:r>
            <a:r>
              <a:rPr lang="en-US" sz="4000" dirty="0"/>
              <a:t>measures are in place to ensure that the impact can be achieved and evaluated.</a:t>
            </a:r>
          </a:p>
          <a:p>
            <a:pPr lvl="1"/>
            <a:r>
              <a:rPr lang="en-GB" sz="4000" b="1" dirty="0"/>
              <a:t>Sustainability</a:t>
            </a:r>
            <a:r>
              <a:rPr lang="en-GB" sz="4000" dirty="0"/>
              <a:t>: </a:t>
            </a:r>
            <a:r>
              <a:rPr lang="en-US" sz="4000" dirty="0"/>
              <a:t>appropriate measures and resources to ensure that the results and benefits can be sustained </a:t>
            </a:r>
            <a:endParaRPr lang="en-GB" sz="4000" dirty="0"/>
          </a:p>
        </p:txBody>
      </p:sp>
      <p:sp>
        <p:nvSpPr>
          <p:cNvPr id="2" name="Title 1"/>
          <p:cNvSpPr>
            <a:spLocks noGrp="1"/>
          </p:cNvSpPr>
          <p:nvPr>
            <p:ph type="title"/>
          </p:nvPr>
        </p:nvSpPr>
        <p:spPr>
          <a:xfrm>
            <a:off x="1033248" y="433242"/>
            <a:ext cx="10515600" cy="782357"/>
          </a:xfrm>
        </p:spPr>
        <p:txBody>
          <a:bodyPr>
            <a:normAutofit/>
          </a:bodyPr>
          <a:lstStyle/>
          <a:p>
            <a:r>
              <a:rPr lang="en-IE" dirty="0" smtClean="0"/>
              <a:t>Award criteria - </a:t>
            </a:r>
            <a:r>
              <a:rPr lang="en-IE" b="1" dirty="0" smtClean="0"/>
              <a:t>Impact</a:t>
            </a:r>
            <a:endParaRPr lang="en-IE" b="1" dirty="0">
              <a:solidFill>
                <a:schemeClr val="accent1"/>
              </a:solidFill>
            </a:endParaRPr>
          </a:p>
        </p:txBody>
      </p:sp>
    </p:spTree>
    <p:extLst>
      <p:ext uri="{BB962C8B-B14F-4D97-AF65-F5344CB8AC3E}">
        <p14:creationId xmlns:p14="http://schemas.microsoft.com/office/powerpoint/2010/main" val="2375982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845" y="1482282"/>
            <a:ext cx="10905699" cy="4550594"/>
          </a:xfrm>
        </p:spPr>
        <p:txBody>
          <a:bodyPr/>
          <a:lstStyle/>
          <a:p>
            <a:pPr algn="just"/>
            <a:r>
              <a:rPr lang="en-IE" sz="2800" dirty="0" smtClean="0">
                <a:latin typeface="Calibri" panose="020F0502020204030204" pitchFamily="34" charset="0"/>
                <a:cs typeface="Calibri" panose="020F0502020204030204" pitchFamily="34" charset="0"/>
              </a:rPr>
              <a:t>Be </a:t>
            </a:r>
            <a:r>
              <a:rPr lang="en-IE" sz="2800" dirty="0" smtClean="0">
                <a:solidFill>
                  <a:schemeClr val="bg2">
                    <a:lumMod val="50000"/>
                  </a:schemeClr>
                </a:solidFill>
                <a:latin typeface="Calibri" panose="020F0502020204030204" pitchFamily="34" charset="0"/>
                <a:cs typeface="Calibri" panose="020F0502020204030204" pitchFamily="34" charset="0"/>
              </a:rPr>
              <a:t>concrete</a:t>
            </a:r>
            <a:r>
              <a:rPr lang="en-IE" sz="2800" dirty="0" smtClean="0">
                <a:latin typeface="Calibri" panose="020F0502020204030204" pitchFamily="34" charset="0"/>
                <a:cs typeface="Calibri" panose="020F0502020204030204" pitchFamily="34" charset="0"/>
              </a:rPr>
              <a:t> in the description of your objectives and activities</a:t>
            </a:r>
          </a:p>
          <a:p>
            <a:pPr algn="just"/>
            <a:r>
              <a:rPr lang="en-IE" sz="2800" dirty="0" smtClean="0">
                <a:latin typeface="Calibri" panose="020F0502020204030204" pitchFamily="34" charset="0"/>
                <a:cs typeface="Calibri" panose="020F0502020204030204" pitchFamily="34" charset="0"/>
              </a:rPr>
              <a:t>Pay attention to the </a:t>
            </a:r>
            <a:r>
              <a:rPr lang="en-IE" sz="2800" dirty="0" smtClean="0">
                <a:solidFill>
                  <a:schemeClr val="bg2">
                    <a:lumMod val="50000"/>
                  </a:schemeClr>
                </a:solidFill>
                <a:latin typeface="Calibri" panose="020F0502020204030204" pitchFamily="34" charset="0"/>
                <a:cs typeface="Calibri" panose="020F0502020204030204" pitchFamily="34" charset="0"/>
              </a:rPr>
              <a:t>integration of activities </a:t>
            </a:r>
            <a:r>
              <a:rPr lang="en-IE" sz="2800" dirty="0" smtClean="0">
                <a:latin typeface="Calibri" panose="020F0502020204030204" pitchFamily="34" charset="0"/>
                <a:cs typeface="Calibri" panose="020F0502020204030204" pitchFamily="34" charset="0"/>
              </a:rPr>
              <a:t>and consistency with the objectives</a:t>
            </a:r>
          </a:p>
          <a:p>
            <a:pPr algn="just"/>
            <a:r>
              <a:rPr lang="en-IE" sz="2800" dirty="0" smtClean="0">
                <a:latin typeface="Calibri" panose="020F0502020204030204" pitchFamily="34" charset="0"/>
                <a:cs typeface="Calibri" panose="020F0502020204030204" pitchFamily="34" charset="0"/>
              </a:rPr>
              <a:t>Pay equal attention to </a:t>
            </a:r>
            <a:r>
              <a:rPr lang="en-IE" sz="2800" dirty="0" smtClean="0">
                <a:solidFill>
                  <a:schemeClr val="bg2">
                    <a:lumMod val="50000"/>
                  </a:schemeClr>
                </a:solidFill>
                <a:latin typeface="Calibri" panose="020F0502020204030204" pitchFamily="34" charset="0"/>
                <a:cs typeface="Calibri" panose="020F0502020204030204" pitchFamily="34" charset="0"/>
              </a:rPr>
              <a:t>all award criteria. </a:t>
            </a:r>
            <a:r>
              <a:rPr lang="en-IE" sz="2800" dirty="0" smtClean="0">
                <a:latin typeface="Calibri" panose="020F0502020204030204" pitchFamily="34" charset="0"/>
                <a:cs typeface="Calibri" panose="020F0502020204030204" pitchFamily="34" charset="0"/>
              </a:rPr>
              <a:t>Scoring below the threshold in one award criteria makes the project automatically ineligible</a:t>
            </a:r>
          </a:p>
          <a:p>
            <a:pPr algn="just"/>
            <a:r>
              <a:rPr lang="en-IE" sz="2800" dirty="0">
                <a:solidFill>
                  <a:schemeClr val="bg2">
                    <a:lumMod val="50000"/>
                  </a:schemeClr>
                </a:solidFill>
                <a:latin typeface="Calibri" panose="020F0502020204030204" pitchFamily="34" charset="0"/>
                <a:cs typeface="Calibri" panose="020F0502020204030204" pitchFamily="34" charset="0"/>
              </a:rPr>
              <a:t>Quality indicators </a:t>
            </a:r>
            <a:r>
              <a:rPr lang="en-IE" sz="2800" dirty="0">
                <a:latin typeface="Calibri" panose="020F0502020204030204" pitchFamily="34" charset="0"/>
                <a:cs typeface="Calibri" panose="020F0502020204030204" pitchFamily="34" charset="0"/>
              </a:rPr>
              <a:t>not considered</a:t>
            </a:r>
          </a:p>
          <a:p>
            <a:pPr algn="just"/>
            <a:r>
              <a:rPr lang="en-IE" sz="2800" dirty="0">
                <a:solidFill>
                  <a:schemeClr val="bg2">
                    <a:lumMod val="50000"/>
                  </a:schemeClr>
                </a:solidFill>
                <a:latin typeface="Calibri" panose="020F0502020204030204" pitchFamily="34" charset="0"/>
                <a:cs typeface="Calibri" panose="020F0502020204030204" pitchFamily="34" charset="0"/>
              </a:rPr>
              <a:t>Impact</a:t>
            </a:r>
            <a:r>
              <a:rPr lang="en-IE" sz="2800" dirty="0">
                <a:latin typeface="Calibri" panose="020F0502020204030204" pitchFamily="34" charset="0"/>
                <a:cs typeface="Calibri" panose="020F0502020204030204" pitchFamily="34" charset="0"/>
              </a:rPr>
              <a:t> often described in terms of participation in events rather than in terms of changes in knowledge, behaviour or skills </a:t>
            </a:r>
          </a:p>
          <a:p>
            <a:pPr algn="just"/>
            <a:endParaRPr lang="en-IE" dirty="0">
              <a:solidFill>
                <a:schemeClr val="bg2">
                  <a:lumMod val="50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990149" y="514757"/>
            <a:ext cx="10626518"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Award </a:t>
            </a:r>
            <a:r>
              <a:rPr lang="en-GB" sz="4800" dirty="0" err="1" smtClean="0">
                <a:solidFill>
                  <a:srgbClr val="0088CE"/>
                </a:solidFill>
                <a:latin typeface="Arial" panose="020B0604020202020204" pitchFamily="34" charset="0"/>
                <a:cs typeface="Arial" panose="020B0604020202020204" pitchFamily="34" charset="0"/>
              </a:rPr>
              <a:t>Critieria</a:t>
            </a:r>
            <a:r>
              <a:rPr lang="en-GB" sz="4800" dirty="0" smtClean="0">
                <a:solidFill>
                  <a:srgbClr val="0088CE"/>
                </a:solidFill>
                <a:latin typeface="Arial" panose="020B0604020202020204" pitchFamily="34" charset="0"/>
                <a:cs typeface="Arial" panose="020B0604020202020204" pitchFamily="34" charset="0"/>
              </a:rPr>
              <a:t>: Tips</a:t>
            </a:r>
            <a:endParaRPr lang="en-GB" sz="4800" dirty="0">
              <a:solidFill>
                <a:srgbClr val="0088C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154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3"/>
          </p:nvPr>
        </p:nvSpPr>
        <p:spPr>
          <a:xfrm>
            <a:off x="4577547" y="1986189"/>
            <a:ext cx="3358489" cy="3763134"/>
          </a:xfrm>
        </p:spPr>
        <p:txBody>
          <a:bodyPr/>
          <a:lstStyle/>
          <a:p>
            <a:r>
              <a:rPr lang="en-IE" dirty="0" smtClean="0">
                <a:solidFill>
                  <a:srgbClr val="0088CE"/>
                </a:solidFill>
              </a:rPr>
              <a:t>Part B -</a:t>
            </a:r>
            <a:r>
              <a:rPr lang="en-IE" dirty="0" smtClean="0"/>
              <a:t> </a:t>
            </a:r>
            <a:r>
              <a:rPr lang="en-IE" sz="2000" dirty="0" smtClean="0"/>
              <a:t>Technical description and estimated budget of the proposal</a:t>
            </a:r>
            <a:endParaRPr lang="en-IE" dirty="0"/>
          </a:p>
        </p:txBody>
      </p:sp>
      <p:sp>
        <p:nvSpPr>
          <p:cNvPr id="10" name="Content Placeholder 9"/>
          <p:cNvSpPr>
            <a:spLocks noGrp="1"/>
          </p:cNvSpPr>
          <p:nvPr>
            <p:ph sz="half" idx="14"/>
          </p:nvPr>
        </p:nvSpPr>
        <p:spPr>
          <a:xfrm>
            <a:off x="8344329" y="1954793"/>
            <a:ext cx="3358489" cy="3763134"/>
          </a:xfrm>
        </p:spPr>
        <p:txBody>
          <a:bodyPr/>
          <a:lstStyle/>
          <a:p>
            <a:r>
              <a:rPr lang="en-IE" dirty="0" smtClean="0">
                <a:solidFill>
                  <a:srgbClr val="0088CE"/>
                </a:solidFill>
              </a:rPr>
              <a:t>Part C - </a:t>
            </a:r>
            <a:r>
              <a:rPr lang="en-IE" sz="2000" dirty="0" smtClean="0"/>
              <a:t>Short annex on type of organisation</a:t>
            </a:r>
          </a:p>
          <a:p>
            <a:pPr marL="0" indent="0">
              <a:buNone/>
            </a:pPr>
            <a:endParaRPr lang="fr-BE" dirty="0"/>
          </a:p>
        </p:txBody>
      </p:sp>
      <p:grpSp>
        <p:nvGrpSpPr>
          <p:cNvPr id="4" name="Group 3"/>
          <p:cNvGrpSpPr/>
          <p:nvPr/>
        </p:nvGrpSpPr>
        <p:grpSpPr>
          <a:xfrm>
            <a:off x="1105028" y="53966"/>
            <a:ext cx="1748032" cy="1752582"/>
            <a:chOff x="776973" y="1202746"/>
            <a:chExt cx="1074129" cy="1076925"/>
          </a:xfrm>
        </p:grpSpPr>
        <p:sp>
          <p:nvSpPr>
            <p:cNvPr id="5" name="Oval 4"/>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 name="TextBox 5"/>
            <p:cNvSpPr txBox="1"/>
            <p:nvPr/>
          </p:nvSpPr>
          <p:spPr>
            <a:xfrm>
              <a:off x="1178500" y="1542630"/>
              <a:ext cx="271075" cy="397157"/>
            </a:xfrm>
            <a:prstGeom prst="rect">
              <a:avLst/>
            </a:prstGeom>
            <a:noFill/>
          </p:spPr>
          <p:txBody>
            <a:bodyPr wrap="none" rtlCol="0">
              <a:spAutoFit/>
            </a:bodyPr>
            <a:lstStyle/>
            <a:p>
              <a:r>
                <a:rPr lang="en-GB" sz="3600" b="0" dirty="0" smtClean="0">
                  <a:solidFill>
                    <a:srgbClr val="0088CE"/>
                  </a:solidFill>
                  <a:latin typeface="Arial" panose="020B0604020202020204" pitchFamily="34" charset="0"/>
                  <a:cs typeface="Arial" panose="020B0604020202020204" pitchFamily="34" charset="0"/>
                </a:rPr>
                <a:t>5</a:t>
              </a:r>
              <a:endParaRPr lang="en-GB" sz="3600" b="0" dirty="0">
                <a:solidFill>
                  <a:srgbClr val="0088CE"/>
                </a:solidFill>
                <a:latin typeface="Arial" panose="020B0604020202020204" pitchFamily="34" charset="0"/>
                <a:cs typeface="Arial" panose="020B0604020202020204" pitchFamily="34" charset="0"/>
              </a:endParaRPr>
            </a:p>
          </p:txBody>
        </p:sp>
      </p:grpSp>
      <p:sp>
        <p:nvSpPr>
          <p:cNvPr id="7" name="TextBox 6"/>
          <p:cNvSpPr txBox="1"/>
          <p:nvPr/>
        </p:nvSpPr>
        <p:spPr>
          <a:xfrm>
            <a:off x="2499704" y="514757"/>
            <a:ext cx="6987196"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Application forms</a:t>
            </a:r>
            <a:endParaRPr lang="en-GB" sz="2800" dirty="0">
              <a:solidFill>
                <a:srgbClr val="0088CE"/>
              </a:solidFill>
              <a:latin typeface="Arial" panose="020B0604020202020204" pitchFamily="34" charset="0"/>
              <a:cs typeface="Arial" panose="020B0604020202020204" pitchFamily="34" charset="0"/>
            </a:endParaRPr>
          </a:p>
        </p:txBody>
      </p:sp>
      <p:sp>
        <p:nvSpPr>
          <p:cNvPr id="8" name="TextBox 7"/>
          <p:cNvSpPr txBox="1"/>
          <p:nvPr/>
        </p:nvSpPr>
        <p:spPr>
          <a:xfrm>
            <a:off x="7423426" y="335116"/>
            <a:ext cx="4591790" cy="369332"/>
          </a:xfrm>
          <a:prstGeom prst="rect">
            <a:avLst/>
          </a:prstGeom>
          <a:solidFill>
            <a:schemeClr val="accent4">
              <a:lumMod val="60000"/>
              <a:lumOff val="40000"/>
            </a:schemeClr>
          </a:solidFill>
          <a:ln>
            <a:noFill/>
          </a:ln>
        </p:spPr>
        <p:txBody>
          <a:bodyPr wrap="square" rtlCol="0">
            <a:spAutoFit/>
          </a:bodyPr>
          <a:lstStyle/>
          <a:p>
            <a:r>
              <a:rPr lang="fr-BE" dirty="0" smtClean="0"/>
              <a:t>In </a:t>
            </a:r>
            <a:r>
              <a:rPr lang="fr-BE" dirty="0" err="1" smtClean="0">
                <a:hlinkClick r:id="rId3"/>
              </a:rPr>
              <a:t>Funding</a:t>
            </a:r>
            <a:r>
              <a:rPr lang="fr-BE" dirty="0" smtClean="0">
                <a:hlinkClick r:id="rId3"/>
              </a:rPr>
              <a:t> and tenders </a:t>
            </a:r>
            <a:r>
              <a:rPr lang="fr-BE" dirty="0" err="1" smtClean="0">
                <a:hlinkClick r:id="rId3"/>
              </a:rPr>
              <a:t>opportunities</a:t>
            </a:r>
            <a:r>
              <a:rPr lang="fr-BE" dirty="0" smtClean="0">
                <a:hlinkClick r:id="rId3"/>
              </a:rPr>
              <a:t> portal </a:t>
            </a:r>
            <a:endParaRPr lang="fr-BE" dirty="0"/>
          </a:p>
        </p:txBody>
      </p:sp>
      <p:sp>
        <p:nvSpPr>
          <p:cNvPr id="12" name="Content Placeholder 8"/>
          <p:cNvSpPr txBox="1">
            <a:spLocks/>
          </p:cNvSpPr>
          <p:nvPr/>
        </p:nvSpPr>
        <p:spPr>
          <a:xfrm>
            <a:off x="539328" y="1986189"/>
            <a:ext cx="3358489" cy="16558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rgbClr val="0088CE"/>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0088CE"/>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0088CE"/>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0088CE"/>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0088CE"/>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IE" dirty="0" smtClean="0">
                <a:solidFill>
                  <a:srgbClr val="0088CE"/>
                </a:solidFill>
              </a:rPr>
              <a:t>eForm (Part A) – </a:t>
            </a:r>
            <a:r>
              <a:rPr lang="en-IE" dirty="0" smtClean="0">
                <a:solidFill>
                  <a:srgbClr val="404040"/>
                </a:solidFill>
              </a:rPr>
              <a:t>General</a:t>
            </a:r>
            <a:r>
              <a:rPr lang="en-IE" dirty="0" smtClean="0">
                <a:solidFill>
                  <a:srgbClr val="0088CE"/>
                </a:solidFill>
              </a:rPr>
              <a:t> </a:t>
            </a:r>
            <a:r>
              <a:rPr lang="en-IE" dirty="0" smtClean="0"/>
              <a:t>information entered by the participants – generated by the IT system</a:t>
            </a:r>
            <a:endParaRPr lang="en-IE" dirty="0"/>
          </a:p>
        </p:txBody>
      </p:sp>
      <p:pic>
        <p:nvPicPr>
          <p:cNvPr id="13" name="Picture 12"/>
          <p:cNvPicPr>
            <a:picLocks noChangeAspect="1"/>
          </p:cNvPicPr>
          <p:nvPr/>
        </p:nvPicPr>
        <p:blipFill>
          <a:blip r:embed="rId4"/>
          <a:stretch>
            <a:fillRect/>
          </a:stretch>
        </p:blipFill>
        <p:spPr>
          <a:xfrm>
            <a:off x="4749782" y="3468815"/>
            <a:ext cx="3186254" cy="3082480"/>
          </a:xfrm>
          <a:prstGeom prst="rect">
            <a:avLst/>
          </a:prstGeom>
        </p:spPr>
      </p:pic>
      <p:pic>
        <p:nvPicPr>
          <p:cNvPr id="15" name="Picture 14"/>
          <p:cNvPicPr/>
          <p:nvPr/>
        </p:nvPicPr>
        <p:blipFill>
          <a:blip r:embed="rId5"/>
          <a:stretch>
            <a:fillRect/>
          </a:stretch>
        </p:blipFill>
        <p:spPr>
          <a:xfrm>
            <a:off x="658158" y="3601226"/>
            <a:ext cx="2670338" cy="3064696"/>
          </a:xfrm>
          <a:prstGeom prst="rect">
            <a:avLst/>
          </a:prstGeom>
        </p:spPr>
      </p:pic>
      <p:pic>
        <p:nvPicPr>
          <p:cNvPr id="16" name="Picture 15"/>
          <p:cNvPicPr/>
          <p:nvPr/>
        </p:nvPicPr>
        <p:blipFill>
          <a:blip r:embed="rId6"/>
          <a:stretch>
            <a:fillRect/>
          </a:stretch>
        </p:blipFill>
        <p:spPr>
          <a:xfrm>
            <a:off x="7472816" y="3042159"/>
            <a:ext cx="4529380" cy="1486555"/>
          </a:xfrm>
          <a:prstGeom prst="rect">
            <a:avLst/>
          </a:prstGeom>
        </p:spPr>
      </p:pic>
    </p:spTree>
    <p:extLst>
      <p:ext uri="{BB962C8B-B14F-4D97-AF65-F5344CB8AC3E}">
        <p14:creationId xmlns:p14="http://schemas.microsoft.com/office/powerpoint/2010/main" val="39359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9051" y="1758492"/>
            <a:ext cx="10065224" cy="2149523"/>
          </a:xfrm>
        </p:spPr>
        <p:txBody>
          <a:bodyPr>
            <a:noAutofit/>
          </a:bodyPr>
          <a:lstStyle/>
          <a:p>
            <a:pPr algn="ctr"/>
            <a:r>
              <a:rPr lang="en-GB" sz="4800" b="1" dirty="0" smtClean="0"/>
              <a:t>How to prepare an application for </a:t>
            </a:r>
            <a:br>
              <a:rPr lang="en-GB" sz="4800" b="1" dirty="0" smtClean="0"/>
            </a:br>
            <a:r>
              <a:rPr lang="en-GB" sz="4800" b="1" dirty="0" smtClean="0"/>
              <a:t>Erasmus+ </a:t>
            </a:r>
            <a:r>
              <a:rPr lang="en-GB" sz="4800" b="1" smtClean="0"/>
              <a:t>Virtual Exchanges 2021</a:t>
            </a:r>
            <a:endParaRPr lang="en-GB" sz="4800" b="1" dirty="0"/>
          </a:p>
        </p:txBody>
      </p:sp>
      <p:sp>
        <p:nvSpPr>
          <p:cNvPr id="5" name="Text Placeholder 7"/>
          <p:cNvSpPr txBox="1">
            <a:spLocks/>
          </p:cNvSpPr>
          <p:nvPr/>
        </p:nvSpPr>
        <p:spPr>
          <a:xfrm>
            <a:off x="1071350" y="5548960"/>
            <a:ext cx="5972917" cy="1040050"/>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dirty="0" smtClean="0"/>
              <a:t>European Education and Culture </a:t>
            </a:r>
            <a:br>
              <a:rPr lang="en-GB" sz="2000" dirty="0" smtClean="0"/>
            </a:br>
            <a:r>
              <a:rPr lang="en-GB" sz="2000" dirty="0" smtClean="0"/>
              <a:t>Executive Agency</a:t>
            </a:r>
            <a:endParaRPr lang="en-GB" sz="2000" dirty="0"/>
          </a:p>
        </p:txBody>
      </p:sp>
      <p:sp>
        <p:nvSpPr>
          <p:cNvPr id="3" name="TextBox 2"/>
          <p:cNvSpPr txBox="1"/>
          <p:nvPr/>
        </p:nvSpPr>
        <p:spPr>
          <a:xfrm>
            <a:off x="1071350" y="6219678"/>
            <a:ext cx="9905999" cy="369332"/>
          </a:xfrm>
          <a:prstGeom prst="rect">
            <a:avLst/>
          </a:prstGeom>
          <a:noFill/>
        </p:spPr>
        <p:txBody>
          <a:bodyPr wrap="square" rtlCol="0">
            <a:spAutoFit/>
          </a:bodyPr>
          <a:lstStyle/>
          <a:p>
            <a:r>
              <a:rPr lang="fr-BE" dirty="0" smtClean="0">
                <a:solidFill>
                  <a:srgbClr val="92D050"/>
                </a:solidFill>
              </a:rPr>
              <a:t>EACEA-EPLUS-VIRTUAL-EXCHANGES@ec.europa.eu</a:t>
            </a:r>
            <a:endParaRPr lang="fr-BE" dirty="0">
              <a:solidFill>
                <a:srgbClr val="92D050"/>
              </a:solidFill>
            </a:endParaRPr>
          </a:p>
        </p:txBody>
      </p:sp>
      <p:pic>
        <p:nvPicPr>
          <p:cNvPr id="10" name="Picture 9"/>
          <p:cNvPicPr>
            <a:picLocks noChangeAspect="1"/>
          </p:cNvPicPr>
          <p:nvPr/>
        </p:nvPicPr>
        <p:blipFill>
          <a:blip r:embed="rId3"/>
          <a:stretch>
            <a:fillRect/>
          </a:stretch>
        </p:blipFill>
        <p:spPr>
          <a:xfrm>
            <a:off x="6908147" y="3158076"/>
            <a:ext cx="3482201" cy="2119964"/>
          </a:xfrm>
          <a:prstGeom prst="rect">
            <a:avLst/>
          </a:prstGeom>
        </p:spPr>
      </p:pic>
      <p:pic>
        <p:nvPicPr>
          <p:cNvPr id="2" name="Picture 1"/>
          <p:cNvPicPr>
            <a:picLocks noChangeAspect="1"/>
          </p:cNvPicPr>
          <p:nvPr/>
        </p:nvPicPr>
        <p:blipFill>
          <a:blip r:embed="rId4"/>
          <a:stretch>
            <a:fillRect/>
          </a:stretch>
        </p:blipFill>
        <p:spPr>
          <a:xfrm>
            <a:off x="8893969" y="4756926"/>
            <a:ext cx="2398054" cy="1443656"/>
          </a:xfrm>
          <a:prstGeom prst="rect">
            <a:avLst/>
          </a:prstGeom>
        </p:spPr>
      </p:pic>
    </p:spTree>
    <p:extLst>
      <p:ext uri="{BB962C8B-B14F-4D97-AF65-F5344CB8AC3E}">
        <p14:creationId xmlns:p14="http://schemas.microsoft.com/office/powerpoint/2010/main" val="2145572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51079" y="1975824"/>
            <a:ext cx="9170376" cy="3889774"/>
          </a:xfrm>
          <a:prstGeom prst="rect">
            <a:avLst/>
          </a:prstGeom>
        </p:spPr>
      </p:pic>
      <p:sp>
        <p:nvSpPr>
          <p:cNvPr id="8" name="Rectangle 7"/>
          <p:cNvSpPr/>
          <p:nvPr/>
        </p:nvSpPr>
        <p:spPr>
          <a:xfrm>
            <a:off x="3481948" y="3524638"/>
            <a:ext cx="832475" cy="339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3"/>
          <p:cNvSpPr txBox="1">
            <a:spLocks/>
          </p:cNvSpPr>
          <p:nvPr/>
        </p:nvSpPr>
        <p:spPr>
          <a:xfrm>
            <a:off x="1083950" y="104931"/>
            <a:ext cx="5823494" cy="1121454"/>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solidFill>
                  <a:srgbClr val="024B9C"/>
                </a:solidFill>
              </a:rPr>
              <a:t>APPLICATION FORM</a:t>
            </a:r>
          </a:p>
          <a:p>
            <a:r>
              <a:rPr lang="fr-BE" sz="3200" b="1" dirty="0" err="1" smtClean="0">
                <a:solidFill>
                  <a:srgbClr val="024B9C"/>
                </a:solidFill>
              </a:rPr>
              <a:t>Overview</a:t>
            </a:r>
            <a:r>
              <a:rPr lang="fr-BE" sz="3200" b="1" dirty="0" smtClean="0">
                <a:solidFill>
                  <a:srgbClr val="024B9C"/>
                </a:solidFill>
              </a:rPr>
              <a:t> - </a:t>
            </a:r>
            <a:r>
              <a:rPr lang="fr-BE" sz="3200" b="1" dirty="0" err="1" smtClean="0">
                <a:solidFill>
                  <a:srgbClr val="024B9C"/>
                </a:solidFill>
              </a:rPr>
              <a:t>eForm</a:t>
            </a:r>
            <a:r>
              <a:rPr lang="fr-BE" sz="3200" b="1" dirty="0" smtClean="0">
                <a:solidFill>
                  <a:srgbClr val="024B9C"/>
                </a:solidFill>
              </a:rPr>
              <a:t> (Part A)</a:t>
            </a:r>
            <a:endParaRPr lang="en-GB" sz="3200" dirty="0">
              <a:solidFill>
                <a:srgbClr val="024B9C"/>
              </a:solidFill>
              <a:latin typeface="Arial" panose="020B0604020202020204" pitchFamily="34" charset="0"/>
              <a:cs typeface="Arial" panose="020B0604020202020204" pitchFamily="34" charset="0"/>
            </a:endParaRPr>
          </a:p>
        </p:txBody>
      </p:sp>
      <p:sp>
        <p:nvSpPr>
          <p:cNvPr id="2" name="Right Arrow 1"/>
          <p:cNvSpPr/>
          <p:nvPr/>
        </p:nvSpPr>
        <p:spPr>
          <a:xfrm>
            <a:off x="2537137" y="3524637"/>
            <a:ext cx="804217" cy="339657"/>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0947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3"/>
          </p:nvPr>
        </p:nvSpPr>
        <p:spPr>
          <a:xfrm>
            <a:off x="762128" y="2022704"/>
            <a:ext cx="4156713" cy="3923016"/>
          </a:xfrm>
          <a:ln>
            <a:noFill/>
            <a:tailEnd type="triangle"/>
          </a:ln>
        </p:spPr>
        <p:style>
          <a:lnRef idx="1">
            <a:schemeClr val="accent1"/>
          </a:lnRef>
          <a:fillRef idx="0">
            <a:schemeClr val="accent1"/>
          </a:fillRef>
          <a:effectRef idx="0">
            <a:schemeClr val="accent1"/>
          </a:effectRef>
          <a:fontRef idx="minor">
            <a:schemeClr val="tx1"/>
          </a:fontRef>
        </p:style>
        <p:txBody>
          <a:bodyPr/>
          <a:lstStyle/>
          <a:p>
            <a:r>
              <a:rPr lang="en-IE" sz="2000" dirty="0" smtClean="0">
                <a:latin typeface="Calibri" panose="020F0502020204030204" pitchFamily="34" charset="0"/>
                <a:cs typeface="Calibri" panose="020F0502020204030204" pitchFamily="34" charset="0"/>
              </a:rPr>
              <a:t>General information – structured administrative forms with data on the participants, abstract, legal declarations and programme priorities.</a:t>
            </a:r>
          </a:p>
          <a:p>
            <a:r>
              <a:rPr lang="en-IE" sz="2000" dirty="0" smtClean="0">
                <a:latin typeface="Calibri" panose="020F0502020204030204" pitchFamily="34" charset="0"/>
                <a:cs typeface="Calibri" panose="020F0502020204030204" pitchFamily="34" charset="0"/>
              </a:rPr>
              <a:t>Participants – list of participating organisations, organisational data and contact </a:t>
            </a:r>
            <a:r>
              <a:rPr lang="en-IE" sz="2000" dirty="0">
                <a:latin typeface="Calibri" panose="020F0502020204030204" pitchFamily="34" charset="0"/>
                <a:cs typeface="Calibri" panose="020F0502020204030204" pitchFamily="34" charset="0"/>
              </a:rPr>
              <a:t>persons </a:t>
            </a:r>
            <a:endParaRPr lang="en-IE" sz="2000" dirty="0" smtClean="0">
              <a:latin typeface="Calibri" panose="020F0502020204030204" pitchFamily="34" charset="0"/>
              <a:cs typeface="Calibri" panose="020F0502020204030204" pitchFamily="34" charset="0"/>
            </a:endParaRPr>
          </a:p>
          <a:p>
            <a:r>
              <a:rPr lang="en-IE" sz="2000" dirty="0" smtClean="0">
                <a:latin typeface="Calibri" panose="020F0502020204030204" pitchFamily="34" charset="0"/>
                <a:cs typeface="Calibri" panose="020F0502020204030204" pitchFamily="34" charset="0"/>
              </a:rPr>
              <a:t>Budget – requested grant</a:t>
            </a:r>
            <a:endParaRPr lang="fr-BE" dirty="0"/>
          </a:p>
        </p:txBody>
      </p:sp>
      <p:sp>
        <p:nvSpPr>
          <p:cNvPr id="19" name="TextBox 18"/>
          <p:cNvSpPr txBox="1"/>
          <p:nvPr/>
        </p:nvSpPr>
        <p:spPr>
          <a:xfrm>
            <a:off x="1105029" y="204514"/>
            <a:ext cx="6987196" cy="646331"/>
          </a:xfrm>
          <a:prstGeom prst="rect">
            <a:avLst/>
          </a:prstGeom>
          <a:solidFill>
            <a:schemeClr val="bg1"/>
          </a:solidFill>
        </p:spPr>
        <p:txBody>
          <a:bodyPr wrap="square" rtlCol="0">
            <a:spAutoFit/>
          </a:bodyPr>
          <a:lstStyle/>
          <a:p>
            <a:r>
              <a:rPr lang="en-GB" sz="3600" dirty="0" smtClean="0">
                <a:solidFill>
                  <a:srgbClr val="0088CE"/>
                </a:solidFill>
                <a:latin typeface="Arial" panose="020B0604020202020204" pitchFamily="34" charset="0"/>
                <a:cs typeface="Arial" panose="020B0604020202020204" pitchFamily="34" charset="0"/>
              </a:rPr>
              <a:t>Application form </a:t>
            </a:r>
            <a:endParaRPr lang="en-GB" sz="3600" dirty="0">
              <a:solidFill>
                <a:srgbClr val="0088CE"/>
              </a:solidFill>
              <a:latin typeface="Arial" panose="020B0604020202020204" pitchFamily="34" charset="0"/>
              <a:cs typeface="Arial" panose="020B0604020202020204" pitchFamily="34" charset="0"/>
            </a:endParaRPr>
          </a:p>
        </p:txBody>
      </p:sp>
      <p:sp>
        <p:nvSpPr>
          <p:cNvPr id="23" name="TextBox 22"/>
          <p:cNvSpPr txBox="1"/>
          <p:nvPr/>
        </p:nvSpPr>
        <p:spPr>
          <a:xfrm>
            <a:off x="762128" y="1309285"/>
            <a:ext cx="5491714" cy="523220"/>
          </a:xfrm>
          <a:prstGeom prst="rect">
            <a:avLst/>
          </a:prstGeom>
          <a:noFill/>
        </p:spPr>
        <p:txBody>
          <a:bodyPr wrap="square" rtlCol="0">
            <a:spAutoFit/>
          </a:bodyPr>
          <a:lstStyle/>
          <a:p>
            <a:pPr algn="ctr"/>
            <a:r>
              <a:rPr lang="en-IE" sz="2800" i="1" dirty="0" err="1"/>
              <a:t>eForm</a:t>
            </a:r>
            <a:r>
              <a:rPr lang="en-IE" sz="2800" i="1" dirty="0"/>
              <a:t> (Part A)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078" y="1309285"/>
            <a:ext cx="5250838" cy="4890918"/>
          </a:xfrm>
          <a:prstGeom prst="rect">
            <a:avLst/>
          </a:prstGeom>
        </p:spPr>
      </p:pic>
      <p:cxnSp>
        <p:nvCxnSpPr>
          <p:cNvPr id="34" name="Straight Arrow Connector 33"/>
          <p:cNvCxnSpPr/>
          <p:nvPr/>
        </p:nvCxnSpPr>
        <p:spPr>
          <a:xfrm>
            <a:off x="6474503" y="5339562"/>
            <a:ext cx="42732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474503" y="5638659"/>
            <a:ext cx="42732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474503" y="5945720"/>
            <a:ext cx="42732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5737301" y="1832504"/>
            <a:ext cx="6454699" cy="2156171"/>
          </a:xfrm>
          <a:prstGeom prst="rect">
            <a:avLst/>
          </a:prstGeom>
        </p:spPr>
      </p:pic>
    </p:spTree>
    <p:extLst>
      <p:ext uri="{BB962C8B-B14F-4D97-AF65-F5344CB8AC3E}">
        <p14:creationId xmlns:p14="http://schemas.microsoft.com/office/powerpoint/2010/main" val="1807540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endParaRPr lang="fr-BE"/>
          </a:p>
        </p:txBody>
      </p:sp>
      <p:sp>
        <p:nvSpPr>
          <p:cNvPr id="9" name="Content Placeholder 8"/>
          <p:cNvSpPr>
            <a:spLocks noGrp="1"/>
          </p:cNvSpPr>
          <p:nvPr>
            <p:ph type="body" sz="quarter" idx="17"/>
          </p:nvPr>
        </p:nvSpPr>
        <p:spPr>
          <a:xfrm>
            <a:off x="1186575" y="1344916"/>
            <a:ext cx="5067300" cy="658813"/>
          </a:xfrm>
        </p:spPr>
        <p:txBody>
          <a:bodyPr/>
          <a:lstStyle/>
          <a:p>
            <a:pPr marL="0" indent="0">
              <a:buNone/>
            </a:pPr>
            <a:r>
              <a:rPr lang="fr-BE" sz="3200" i="1" dirty="0" smtClean="0">
                <a:solidFill>
                  <a:srgbClr val="404040"/>
                </a:solidFill>
              </a:rPr>
              <a:t>Budget</a:t>
            </a:r>
            <a:endParaRPr lang="fr-BE" dirty="0"/>
          </a:p>
        </p:txBody>
      </p:sp>
      <p:sp>
        <p:nvSpPr>
          <p:cNvPr id="7" name="TextBox 6"/>
          <p:cNvSpPr txBox="1"/>
          <p:nvPr/>
        </p:nvSpPr>
        <p:spPr>
          <a:xfrm>
            <a:off x="1268779" y="479883"/>
            <a:ext cx="6987196" cy="646331"/>
          </a:xfrm>
          <a:prstGeom prst="rect">
            <a:avLst/>
          </a:prstGeom>
          <a:solidFill>
            <a:schemeClr val="bg1"/>
          </a:solidFill>
        </p:spPr>
        <p:txBody>
          <a:bodyPr wrap="square" rtlCol="0">
            <a:spAutoFit/>
          </a:bodyPr>
          <a:lstStyle/>
          <a:p>
            <a:pPr algn="ctr"/>
            <a:r>
              <a:rPr lang="en-IE" sz="3600" dirty="0" err="1">
                <a:solidFill>
                  <a:srgbClr val="0088CE"/>
                </a:solidFill>
              </a:rPr>
              <a:t>eForm</a:t>
            </a:r>
            <a:r>
              <a:rPr lang="en-IE" sz="3600" dirty="0">
                <a:solidFill>
                  <a:srgbClr val="0088CE"/>
                </a:solidFill>
              </a:rPr>
              <a:t> (Part A) </a:t>
            </a:r>
          </a:p>
        </p:txBody>
      </p:sp>
      <p:pic>
        <p:nvPicPr>
          <p:cNvPr id="11" name="Picture 10"/>
          <p:cNvPicPr>
            <a:picLocks noChangeAspect="1"/>
          </p:cNvPicPr>
          <p:nvPr/>
        </p:nvPicPr>
        <p:blipFill>
          <a:blip r:embed="rId3"/>
          <a:stretch>
            <a:fillRect/>
          </a:stretch>
        </p:blipFill>
        <p:spPr>
          <a:xfrm>
            <a:off x="419259" y="1452562"/>
            <a:ext cx="11246267" cy="4558785"/>
          </a:xfrm>
          <a:prstGeom prst="rect">
            <a:avLst/>
          </a:prstGeom>
        </p:spPr>
      </p:pic>
    </p:spTree>
    <p:extLst>
      <p:ext uri="{BB962C8B-B14F-4D97-AF65-F5344CB8AC3E}">
        <p14:creationId xmlns:p14="http://schemas.microsoft.com/office/powerpoint/2010/main" val="1040048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31872" y="1834156"/>
            <a:ext cx="7250153" cy="4052719"/>
          </a:xfrm>
          <a:prstGeom prst="rect">
            <a:avLst/>
          </a:prstGeom>
        </p:spPr>
      </p:pic>
      <p:sp>
        <p:nvSpPr>
          <p:cNvPr id="8" name="Rectangle 7"/>
          <p:cNvSpPr/>
          <p:nvPr/>
        </p:nvSpPr>
        <p:spPr>
          <a:xfrm>
            <a:off x="1636767" y="5326743"/>
            <a:ext cx="2214016" cy="560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3"/>
          <p:cNvSpPr txBox="1">
            <a:spLocks/>
          </p:cNvSpPr>
          <p:nvPr/>
        </p:nvSpPr>
        <p:spPr>
          <a:xfrm>
            <a:off x="1083950" y="104931"/>
            <a:ext cx="5823494" cy="1121454"/>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solidFill>
                  <a:srgbClr val="024B9C"/>
                </a:solidFill>
              </a:rPr>
              <a:t>APPLICATION FORM</a:t>
            </a:r>
          </a:p>
          <a:p>
            <a:r>
              <a:rPr lang="fr-BE" sz="3200" b="1" dirty="0" err="1" smtClean="0">
                <a:solidFill>
                  <a:srgbClr val="024B9C"/>
                </a:solidFill>
              </a:rPr>
              <a:t>Overview</a:t>
            </a:r>
            <a:r>
              <a:rPr lang="fr-BE" sz="3200" b="1" dirty="0" smtClean="0">
                <a:solidFill>
                  <a:srgbClr val="024B9C"/>
                </a:solidFill>
              </a:rPr>
              <a:t> – Part B</a:t>
            </a:r>
            <a:endParaRPr lang="en-GB" sz="3200" dirty="0">
              <a:solidFill>
                <a:srgbClr val="024B9C"/>
              </a:solidFill>
              <a:latin typeface="Arial" panose="020B0604020202020204" pitchFamily="34" charset="0"/>
              <a:cs typeface="Arial" panose="020B0604020202020204" pitchFamily="34" charset="0"/>
            </a:endParaRPr>
          </a:p>
        </p:txBody>
      </p:sp>
      <p:sp>
        <p:nvSpPr>
          <p:cNvPr id="2" name="Right Arrow 1"/>
          <p:cNvSpPr/>
          <p:nvPr/>
        </p:nvSpPr>
        <p:spPr>
          <a:xfrm>
            <a:off x="505912" y="5326743"/>
            <a:ext cx="978408" cy="484632"/>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stretch>
            <a:fillRect/>
          </a:stretch>
        </p:blipFill>
        <p:spPr>
          <a:xfrm>
            <a:off x="5268409" y="5606809"/>
            <a:ext cx="3313616" cy="371475"/>
          </a:xfrm>
          <a:prstGeom prst="rect">
            <a:avLst/>
          </a:prstGeom>
          <a:ln>
            <a:solidFill>
              <a:srgbClr val="FF0000"/>
            </a:solidFill>
          </a:ln>
        </p:spPr>
      </p:pic>
      <p:sp>
        <p:nvSpPr>
          <p:cNvPr id="10" name="Right Arrow 9"/>
          <p:cNvSpPr/>
          <p:nvPr/>
        </p:nvSpPr>
        <p:spPr>
          <a:xfrm>
            <a:off x="4187539" y="5569059"/>
            <a:ext cx="978408" cy="484632"/>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7137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3"/>
          </p:nvPr>
        </p:nvSpPr>
        <p:spPr>
          <a:xfrm>
            <a:off x="762128" y="1847851"/>
            <a:ext cx="5524371" cy="4924424"/>
          </a:xfrm>
          <a:ln>
            <a:noFill/>
            <a:tailEnd type="triangle"/>
          </a:ln>
        </p:spPr>
        <p:style>
          <a:lnRef idx="1">
            <a:schemeClr val="accent1"/>
          </a:lnRef>
          <a:fillRef idx="0">
            <a:schemeClr val="accent1"/>
          </a:fillRef>
          <a:effectRef idx="0">
            <a:schemeClr val="accent1"/>
          </a:effectRef>
          <a:fontRef idx="minor">
            <a:schemeClr val="tx1"/>
          </a:fontRef>
        </p:style>
        <p:txBody>
          <a:bodyPr/>
          <a:lstStyle/>
          <a:p>
            <a:r>
              <a:rPr lang="en-IE" sz="2600" dirty="0" smtClean="0">
                <a:latin typeface="Calibri" panose="020F0502020204030204" pitchFamily="34" charset="0"/>
                <a:cs typeface="Calibri" panose="020F0502020204030204" pitchFamily="34" charset="0"/>
              </a:rPr>
              <a:t>Template to be downloaded by the applicant in the submission system. </a:t>
            </a:r>
          </a:p>
          <a:p>
            <a:r>
              <a:rPr lang="en-IE" sz="2600" dirty="0" smtClean="0">
                <a:solidFill>
                  <a:srgbClr val="404040"/>
                </a:solidFill>
                <a:latin typeface="Calibri" panose="020F0502020204030204" pitchFamily="34" charset="0"/>
                <a:cs typeface="Calibri" panose="020F0502020204030204" pitchFamily="34" charset="0"/>
              </a:rPr>
              <a:t>Completed form to be uploaded in </a:t>
            </a:r>
            <a:r>
              <a:rPr lang="en-IE" sz="2600" b="1" dirty="0" smtClean="0">
                <a:solidFill>
                  <a:srgbClr val="404040"/>
                </a:solidFill>
                <a:latin typeface="Calibri" panose="020F0502020204030204" pitchFamily="34" charset="0"/>
                <a:cs typeface="Calibri" panose="020F0502020204030204" pitchFamily="34" charset="0"/>
              </a:rPr>
              <a:t>pdf format</a:t>
            </a:r>
            <a:r>
              <a:rPr lang="en-IE" sz="2600" dirty="0" smtClean="0">
                <a:solidFill>
                  <a:srgbClr val="404040"/>
                </a:solidFill>
                <a:latin typeface="Calibri" panose="020F0502020204030204" pitchFamily="34" charset="0"/>
                <a:cs typeface="Calibri" panose="020F0502020204030204" pitchFamily="34" charset="0"/>
              </a:rPr>
              <a:t>.</a:t>
            </a:r>
          </a:p>
          <a:p>
            <a:r>
              <a:rPr lang="en-IE" sz="2600" dirty="0" smtClean="0">
                <a:solidFill>
                  <a:srgbClr val="404040"/>
                </a:solidFill>
                <a:latin typeface="Calibri" panose="020F0502020204030204" pitchFamily="34" charset="0"/>
                <a:cs typeface="Calibri" panose="020F0502020204030204" pitchFamily="34" charset="0"/>
              </a:rPr>
              <a:t>Includes sections corresponding to the </a:t>
            </a:r>
            <a:r>
              <a:rPr lang="en-IE" sz="2600" b="1" dirty="0" smtClean="0">
                <a:solidFill>
                  <a:srgbClr val="0088CE"/>
                </a:solidFill>
                <a:latin typeface="Calibri" panose="020F0502020204030204" pitchFamily="34" charset="0"/>
                <a:cs typeface="Calibri" panose="020F0502020204030204" pitchFamily="34" charset="0"/>
              </a:rPr>
              <a:t>4 award criteria, a section on Work Packages and the estimated budget</a:t>
            </a:r>
          </a:p>
          <a:p>
            <a:r>
              <a:rPr lang="en-IE" sz="2600" dirty="0" smtClean="0">
                <a:solidFill>
                  <a:srgbClr val="404040"/>
                </a:solidFill>
                <a:latin typeface="Calibri" panose="020F0502020204030204" pitchFamily="34" charset="0"/>
                <a:cs typeface="Calibri" panose="020F0502020204030204" pitchFamily="34" charset="0"/>
              </a:rPr>
              <a:t>No CVs required but description of </a:t>
            </a:r>
            <a:r>
              <a:rPr lang="en-IE" sz="2600" b="1" dirty="0" smtClean="0">
                <a:solidFill>
                  <a:srgbClr val="0088CE"/>
                </a:solidFill>
                <a:latin typeface="Calibri" panose="020F0502020204030204" pitchFamily="34" charset="0"/>
                <a:cs typeface="Calibri" panose="020F0502020204030204" pitchFamily="34" charset="0"/>
              </a:rPr>
              <a:t>profiles and expertise of staff</a:t>
            </a:r>
          </a:p>
          <a:p>
            <a:pPr marL="0" indent="0">
              <a:buNone/>
            </a:pPr>
            <a:endParaRPr lang="fr-BE" dirty="0"/>
          </a:p>
          <a:p>
            <a:endParaRPr lang="fr-BE" dirty="0"/>
          </a:p>
        </p:txBody>
      </p:sp>
      <p:sp>
        <p:nvSpPr>
          <p:cNvPr id="19" name="TextBox 18"/>
          <p:cNvSpPr txBox="1"/>
          <p:nvPr/>
        </p:nvSpPr>
        <p:spPr>
          <a:xfrm>
            <a:off x="1105029" y="204514"/>
            <a:ext cx="6987196" cy="646331"/>
          </a:xfrm>
          <a:prstGeom prst="rect">
            <a:avLst/>
          </a:prstGeom>
          <a:solidFill>
            <a:schemeClr val="bg1"/>
          </a:solidFill>
        </p:spPr>
        <p:txBody>
          <a:bodyPr wrap="square" rtlCol="0">
            <a:spAutoFit/>
          </a:bodyPr>
          <a:lstStyle/>
          <a:p>
            <a:r>
              <a:rPr lang="en-GB" sz="3600" dirty="0" smtClean="0">
                <a:solidFill>
                  <a:srgbClr val="0088CE"/>
                </a:solidFill>
                <a:latin typeface="Arial" panose="020B0604020202020204" pitchFamily="34" charset="0"/>
                <a:cs typeface="Arial" panose="020B0604020202020204" pitchFamily="34" charset="0"/>
              </a:rPr>
              <a:t>Application form </a:t>
            </a:r>
            <a:endParaRPr lang="en-GB" sz="3600" dirty="0">
              <a:solidFill>
                <a:srgbClr val="0088CE"/>
              </a:solidFill>
              <a:latin typeface="Arial" panose="020B0604020202020204" pitchFamily="34" charset="0"/>
              <a:cs typeface="Arial" panose="020B0604020202020204" pitchFamily="34" charset="0"/>
            </a:endParaRPr>
          </a:p>
        </p:txBody>
      </p:sp>
      <p:sp>
        <p:nvSpPr>
          <p:cNvPr id="23" name="TextBox 22"/>
          <p:cNvSpPr txBox="1"/>
          <p:nvPr/>
        </p:nvSpPr>
        <p:spPr>
          <a:xfrm>
            <a:off x="867285" y="1236720"/>
            <a:ext cx="5491714" cy="523220"/>
          </a:xfrm>
          <a:prstGeom prst="rect">
            <a:avLst/>
          </a:prstGeom>
          <a:noFill/>
        </p:spPr>
        <p:txBody>
          <a:bodyPr wrap="square" rtlCol="0">
            <a:spAutoFit/>
          </a:bodyPr>
          <a:lstStyle/>
          <a:p>
            <a:r>
              <a:rPr lang="en-IE" sz="2800" i="1" dirty="0" smtClean="0"/>
              <a:t>Part B – Technical Description</a:t>
            </a:r>
            <a:endParaRPr lang="en-IE" sz="2800" i="1" dirty="0"/>
          </a:p>
        </p:txBody>
      </p:sp>
      <p:pic>
        <p:nvPicPr>
          <p:cNvPr id="8" name="Picture 7"/>
          <p:cNvPicPr>
            <a:picLocks noChangeAspect="1"/>
          </p:cNvPicPr>
          <p:nvPr/>
        </p:nvPicPr>
        <p:blipFill>
          <a:blip r:embed="rId3"/>
          <a:stretch>
            <a:fillRect/>
          </a:stretch>
        </p:blipFill>
        <p:spPr>
          <a:xfrm>
            <a:off x="6685140" y="1408176"/>
            <a:ext cx="5538714" cy="4792027"/>
          </a:xfrm>
          <a:prstGeom prst="rect">
            <a:avLst/>
          </a:prstGeom>
        </p:spPr>
      </p:pic>
    </p:spTree>
    <p:extLst>
      <p:ext uri="{BB962C8B-B14F-4D97-AF65-F5344CB8AC3E}">
        <p14:creationId xmlns:p14="http://schemas.microsoft.com/office/powerpoint/2010/main" val="1146564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8779" y="479883"/>
            <a:ext cx="6987196"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smtClean="0">
                <a:ln>
                  <a:noFill/>
                </a:ln>
                <a:solidFill>
                  <a:srgbClr val="0088CE"/>
                </a:solidFill>
                <a:effectLst/>
                <a:uLnTx/>
                <a:uFillTx/>
                <a:latin typeface="Arial" panose="020B0604020202020204" pitchFamily="34" charset="0"/>
                <a:ea typeface="+mn-ea"/>
                <a:cs typeface="Arial" panose="020B0604020202020204" pitchFamily="34" charset="0"/>
              </a:rPr>
              <a:t>Application form – Part B</a:t>
            </a:r>
            <a:endParaRPr kumimoji="0" lang="en-GB" sz="2800" b="0" i="0" u="none" strike="noStrike" kern="1200" cap="none" spc="0" normalizeH="0" baseline="0" noProof="0" dirty="0">
              <a:ln>
                <a:noFill/>
              </a:ln>
              <a:solidFill>
                <a:srgbClr val="0088C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nvPr>
        </p:nvGraphicFramePr>
        <p:xfrm>
          <a:off x="304801" y="1702593"/>
          <a:ext cx="11652737" cy="4369961"/>
        </p:xfrm>
        <a:graphic>
          <a:graphicData uri="http://schemas.openxmlformats.org/drawingml/2006/table">
            <a:tbl>
              <a:tblPr firstRow="1" firstCol="1" lastRow="1" lastCol="1" bandRow="1" bandCol="1"/>
              <a:tblGrid>
                <a:gridCol w="1076714">
                  <a:extLst>
                    <a:ext uri="{9D8B030D-6E8A-4147-A177-3AD203B41FA5}">
                      <a16:colId xmlns:a16="http://schemas.microsoft.com/office/drawing/2014/main" val="3384208483"/>
                    </a:ext>
                  </a:extLst>
                </a:gridCol>
                <a:gridCol w="859973">
                  <a:extLst>
                    <a:ext uri="{9D8B030D-6E8A-4147-A177-3AD203B41FA5}">
                      <a16:colId xmlns:a16="http://schemas.microsoft.com/office/drawing/2014/main" val="787040090"/>
                    </a:ext>
                  </a:extLst>
                </a:gridCol>
                <a:gridCol w="610603">
                  <a:extLst>
                    <a:ext uri="{9D8B030D-6E8A-4147-A177-3AD203B41FA5}">
                      <a16:colId xmlns:a16="http://schemas.microsoft.com/office/drawing/2014/main" val="119881976"/>
                    </a:ext>
                  </a:extLst>
                </a:gridCol>
                <a:gridCol w="859973">
                  <a:extLst>
                    <a:ext uri="{9D8B030D-6E8A-4147-A177-3AD203B41FA5}">
                      <a16:colId xmlns:a16="http://schemas.microsoft.com/office/drawing/2014/main" val="2030143174"/>
                    </a:ext>
                  </a:extLst>
                </a:gridCol>
                <a:gridCol w="590036">
                  <a:extLst>
                    <a:ext uri="{9D8B030D-6E8A-4147-A177-3AD203B41FA5}">
                      <a16:colId xmlns:a16="http://schemas.microsoft.com/office/drawing/2014/main" val="4037687691"/>
                    </a:ext>
                  </a:extLst>
                </a:gridCol>
                <a:gridCol w="702556">
                  <a:extLst>
                    <a:ext uri="{9D8B030D-6E8A-4147-A177-3AD203B41FA5}">
                      <a16:colId xmlns:a16="http://schemas.microsoft.com/office/drawing/2014/main" val="2201683120"/>
                    </a:ext>
                  </a:extLst>
                </a:gridCol>
                <a:gridCol w="684828">
                  <a:extLst>
                    <a:ext uri="{9D8B030D-6E8A-4147-A177-3AD203B41FA5}">
                      <a16:colId xmlns:a16="http://schemas.microsoft.com/office/drawing/2014/main" val="250947113"/>
                    </a:ext>
                  </a:extLst>
                </a:gridCol>
                <a:gridCol w="844874">
                  <a:extLst>
                    <a:ext uri="{9D8B030D-6E8A-4147-A177-3AD203B41FA5}">
                      <a16:colId xmlns:a16="http://schemas.microsoft.com/office/drawing/2014/main" val="4185071089"/>
                    </a:ext>
                  </a:extLst>
                </a:gridCol>
                <a:gridCol w="864632">
                  <a:extLst>
                    <a:ext uri="{9D8B030D-6E8A-4147-A177-3AD203B41FA5}">
                      <a16:colId xmlns:a16="http://schemas.microsoft.com/office/drawing/2014/main" val="1908049926"/>
                    </a:ext>
                  </a:extLst>
                </a:gridCol>
                <a:gridCol w="864632">
                  <a:extLst>
                    <a:ext uri="{9D8B030D-6E8A-4147-A177-3AD203B41FA5}">
                      <a16:colId xmlns:a16="http://schemas.microsoft.com/office/drawing/2014/main" val="607718020"/>
                    </a:ext>
                  </a:extLst>
                </a:gridCol>
                <a:gridCol w="859973">
                  <a:extLst>
                    <a:ext uri="{9D8B030D-6E8A-4147-A177-3AD203B41FA5}">
                      <a16:colId xmlns:a16="http://schemas.microsoft.com/office/drawing/2014/main" val="2046047806"/>
                    </a:ext>
                  </a:extLst>
                </a:gridCol>
                <a:gridCol w="774726">
                  <a:extLst>
                    <a:ext uri="{9D8B030D-6E8A-4147-A177-3AD203B41FA5}">
                      <a16:colId xmlns:a16="http://schemas.microsoft.com/office/drawing/2014/main" val="3197054201"/>
                    </a:ext>
                  </a:extLst>
                </a:gridCol>
                <a:gridCol w="678329">
                  <a:extLst>
                    <a:ext uri="{9D8B030D-6E8A-4147-A177-3AD203B41FA5}">
                      <a16:colId xmlns:a16="http://schemas.microsoft.com/office/drawing/2014/main" val="1246888671"/>
                    </a:ext>
                  </a:extLst>
                </a:gridCol>
                <a:gridCol w="678331">
                  <a:extLst>
                    <a:ext uri="{9D8B030D-6E8A-4147-A177-3AD203B41FA5}">
                      <a16:colId xmlns:a16="http://schemas.microsoft.com/office/drawing/2014/main" val="3362373348"/>
                    </a:ext>
                  </a:extLst>
                </a:gridCol>
                <a:gridCol w="702557">
                  <a:extLst>
                    <a:ext uri="{9D8B030D-6E8A-4147-A177-3AD203B41FA5}">
                      <a16:colId xmlns:a16="http://schemas.microsoft.com/office/drawing/2014/main" val="843564383"/>
                    </a:ext>
                  </a:extLst>
                </a:gridCol>
              </a:tblGrid>
              <a:tr h="363416">
                <a:tc gridSpan="15">
                  <a:txBody>
                    <a:bodyPr/>
                    <a:lstStyle/>
                    <a:p>
                      <a:pPr>
                        <a:spcBef>
                          <a:spcPts val="600"/>
                        </a:spcBef>
                        <a:spcAft>
                          <a:spcPts val="600"/>
                        </a:spcAft>
                      </a:pPr>
                      <a:r>
                        <a:rPr lang="en-GB" sz="9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Estimated budget </a:t>
                      </a:r>
                      <a:r>
                        <a:rPr lang="en-GB" sz="800" b="1" kern="16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r>
                        <a:rPr lang="en-GB" sz="9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Resources </a:t>
                      </a:r>
                      <a:r>
                        <a:rPr lang="en-GB" sz="800" i="1" dirty="0">
                          <a:solidFill>
                            <a:srgbClr val="4AA55B"/>
                          </a:solidFill>
                          <a:effectLst/>
                          <a:latin typeface="Arial" panose="020B0604020202020204" pitchFamily="34" charset="0"/>
                          <a:ea typeface="Times New Roman" panose="02020603050405020304" pitchFamily="18" charset="0"/>
                          <a:cs typeface="Arial" panose="020B0604020202020204" pitchFamily="34" charset="0"/>
                        </a:rPr>
                        <a:t>(n/a for prefixed Lump Sum Grants)</a:t>
                      </a:r>
                      <a:r>
                        <a:rPr lang="en-GB" sz="900" b="1"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D9D9D9"/>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274252052"/>
                  </a:ext>
                </a:extLst>
              </a:tr>
              <a:tr h="161297">
                <a:tc rowSpan="2">
                  <a:txBody>
                    <a:bodyPr/>
                    <a:lstStyle/>
                    <a:p>
                      <a:pPr algn="ctr">
                        <a:spcBef>
                          <a:spcPts val="18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Participant</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gridSpan="14">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Costs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616554372"/>
                  </a:ext>
                </a:extLst>
              </a:tr>
              <a:tr h="1228932">
                <a:tc vMerge="1">
                  <a:txBody>
                    <a:bodyPr/>
                    <a:lstStyle/>
                    <a:p>
                      <a:endParaRPr lang="fr-BE"/>
                    </a:p>
                  </a:txBody>
                  <a:tcPr/>
                </a:tc>
                <a:tc gridSpan="2">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A. Personnel</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hMerge="1">
                  <a:txBody>
                    <a:bodyPr/>
                    <a:lstStyle/>
                    <a:p>
                      <a:endParaRPr lang="fr-BE"/>
                    </a:p>
                  </a:txBody>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B. Subcontracting</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gridSpan="3">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C.1a Travel</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hMerge="1">
                  <a:txBody>
                    <a:bodyPr/>
                    <a:lstStyle/>
                    <a:p>
                      <a:endParaRPr lang="fr-BE"/>
                    </a:p>
                  </a:txBody>
                  <a:tcPr/>
                </a:tc>
                <a:tc hMerge="1">
                  <a:txBody>
                    <a:bodyPr/>
                    <a:lstStyle/>
                    <a:p>
                      <a:endParaRPr lang="fr-BE"/>
                    </a:p>
                  </a:txBody>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C.1b Accomodation</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C.1c Subsistence</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C.2 Equipment</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a:txBody>
                    <a:bodyPr/>
                    <a:lstStyle/>
                    <a:p>
                      <a:pPr algn="ctr">
                        <a:spcBef>
                          <a:spcPts val="600"/>
                        </a:spcBef>
                        <a:spcAft>
                          <a:spcPts val="600"/>
                        </a:spcAft>
                      </a:pPr>
                      <a:r>
                        <a:rPr lang="en-GB" sz="9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C.3 Other goods, works and services</a:t>
                      </a:r>
                      <a:endParaRPr lang="fr-BE" sz="1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gridSpan="2">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D.1 Financial support to third parties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hMerge="1">
                  <a:txBody>
                    <a:bodyPr/>
                    <a:lstStyle/>
                    <a:p>
                      <a:endParaRPr lang="fr-BE"/>
                    </a:p>
                  </a:txBody>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E. Indirect costs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Total costs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E6E6E6"/>
                    </a:solidFill>
                  </a:tcPr>
                </a:tc>
                <a:extLst>
                  <a:ext uri="{0D108BD9-81ED-4DB2-BD59-A6C34878D82A}">
                    <a16:rowId xmlns:a16="http://schemas.microsoft.com/office/drawing/2014/main" val="3562872616"/>
                  </a:ext>
                </a:extLst>
              </a:tr>
              <a:tr h="614466">
                <a:tc>
                  <a:txBody>
                    <a:bodyPr/>
                    <a:lstStyle/>
                    <a:p>
                      <a:pP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[name]</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person months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travels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persons travelling</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dirty="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r>
                        <a:rPr lang="en-GB" sz="900">
                          <a:solidFill>
                            <a:srgbClr val="595959"/>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900">
                          <a:solidFill>
                            <a:srgbClr val="595959"/>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grants</a:t>
                      </a: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438836504"/>
                  </a:ext>
                </a:extLst>
              </a:tr>
              <a:tr h="614466">
                <a:tc>
                  <a:txBody>
                    <a:bodyPr/>
                    <a:lstStyle/>
                    <a:p>
                      <a:pP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[name]</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person months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travels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persons travelling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r>
                        <a:rPr lang="en-GB" sz="900">
                          <a:solidFill>
                            <a:srgbClr val="595959"/>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900">
                          <a:solidFill>
                            <a:srgbClr val="595959"/>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prizes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34199326"/>
                  </a:ext>
                </a:extLst>
              </a:tr>
              <a:tr h="458005">
                <a:tc>
                  <a:txBody>
                    <a:bodyPr/>
                    <a:lstStyle/>
                    <a:p>
                      <a:pP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785613579"/>
                  </a:ext>
                </a:extLst>
              </a:tr>
              <a:tr h="768082">
                <a:tc>
                  <a:txBody>
                    <a:bodyPr/>
                    <a:lstStyle/>
                    <a:p>
                      <a:pP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Total</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D9D9D9"/>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person months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travels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persons travelling</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a:t>
                      </a: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grants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prizes</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tc>
                  <a:txBody>
                    <a:bodyPr/>
                    <a:lstStyle/>
                    <a:p>
                      <a:pPr algn="r">
                        <a:spcBef>
                          <a:spcPts val="600"/>
                        </a:spcBef>
                        <a:spcAft>
                          <a:spcPts val="600"/>
                        </a:spcAft>
                      </a:pPr>
                      <a:r>
                        <a:rPr lang="en-GB" sz="900">
                          <a:solidFill>
                            <a:srgbClr val="595959"/>
                          </a:solidFill>
                          <a:effectLst/>
                          <a:latin typeface="Arial" panose="020B0604020202020204" pitchFamily="34" charset="0"/>
                          <a:ea typeface="Times New Roman" panose="02020603050405020304" pitchFamily="18" charset="0"/>
                          <a:cs typeface="Arial" panose="020B0604020202020204" pitchFamily="34" charset="0"/>
                        </a:rPr>
                        <a:t>X EUR</a:t>
                      </a:r>
                      <a:r>
                        <a:rPr lang="en-GB" sz="900" i="1">
                          <a:solidFill>
                            <a:srgbClr val="4AA55B"/>
                          </a:solidFill>
                          <a:effectLst/>
                          <a:latin typeface="Arial" panose="020B0604020202020204" pitchFamily="34" charset="0"/>
                          <a:ea typeface="Times New Roman" panose="02020603050405020304" pitchFamily="18" charset="0"/>
                          <a:cs typeface="Arial" panose="020B0604020202020204" pitchFamily="34" charset="0"/>
                        </a:rPr>
                        <a:t>]</a:t>
                      </a:r>
                      <a:endParaRPr lang="fr-BE" sz="100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445056610"/>
                  </a:ext>
                </a:extLst>
              </a:tr>
              <a:tr h="161297">
                <a:tc gridSpan="15">
                  <a:txBody>
                    <a:bodyPr/>
                    <a:lstStyle/>
                    <a:p>
                      <a:pPr>
                        <a:spcBef>
                          <a:spcPts val="600"/>
                        </a:spcBef>
                        <a:spcAft>
                          <a:spcPts val="600"/>
                        </a:spcAft>
                      </a:pPr>
                      <a:r>
                        <a:rPr lang="en-GB" sz="9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For certain Lump Sum Grants, see detailed budget table/calculator (annex 1 to Part B; </a:t>
                      </a:r>
                      <a:r>
                        <a:rPr lang="en-GB" sz="900" i="1"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see</a:t>
                      </a:r>
                      <a:r>
                        <a:rPr lang="en-GB" sz="800" i="1" dirty="0">
                          <a:solidFill>
                            <a:srgbClr val="A6A6A6"/>
                          </a:solidFill>
                          <a:effectLst/>
                          <a:latin typeface="Arial" panose="020B0604020202020204" pitchFamily="34" charset="0"/>
                          <a:ea typeface="Times New Roman" panose="02020603050405020304" pitchFamily="18" charset="0"/>
                          <a:cs typeface="Arial" panose="020B0604020202020204" pitchFamily="34" charset="0"/>
                        </a:rPr>
                        <a:t> </a:t>
                      </a:r>
                      <a:r>
                        <a:rPr lang="en-GB" sz="900" i="1" u="sng"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hlinkClick r:id="rId3"/>
                        </a:rPr>
                        <a:t>Portal Reference Documents</a:t>
                      </a:r>
                      <a:r>
                        <a:rPr lang="en-GB" sz="9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BE" sz="10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314" marR="65314" marT="0" marB="0">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19050" cap="flat" cmpd="sng" algn="ctr">
                      <a:solidFill>
                        <a:srgbClr val="A6A6A6"/>
                      </a:solidFill>
                      <a:prstDash val="solid"/>
                      <a:round/>
                      <a:headEnd type="none" w="med" len="med"/>
                      <a:tailEnd type="none" w="med" len="med"/>
                    </a:lnT>
                    <a:lnB w="19050" cap="flat" cmpd="sng" algn="ctr">
                      <a:solidFill>
                        <a:srgbClr val="A6A6A6"/>
                      </a:solidFill>
                      <a:prstDash val="solid"/>
                      <a:round/>
                      <a:headEnd type="none" w="med" len="med"/>
                      <a:tailEnd type="none" w="med" len="med"/>
                    </a:lnB>
                    <a:solidFill>
                      <a:srgbClr val="F2F2F2"/>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360142259"/>
                  </a:ext>
                </a:extLst>
              </a:tr>
            </a:tbl>
          </a:graphicData>
        </a:graphic>
      </p:graphicFrame>
    </p:spTree>
    <p:extLst>
      <p:ext uri="{BB962C8B-B14F-4D97-AF65-F5344CB8AC3E}">
        <p14:creationId xmlns:p14="http://schemas.microsoft.com/office/powerpoint/2010/main" val="523796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910" y="476504"/>
            <a:ext cx="6987196"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Application Form: Part C</a:t>
            </a:r>
            <a:endParaRPr lang="en-GB" sz="4800" dirty="0">
              <a:solidFill>
                <a:srgbClr val="0088CE"/>
              </a:solidFill>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3"/>
          <a:stretch>
            <a:fillRect/>
          </a:stretch>
        </p:blipFill>
        <p:spPr>
          <a:xfrm>
            <a:off x="1743777" y="1878433"/>
            <a:ext cx="8357029" cy="3759393"/>
          </a:xfrm>
          <a:prstGeom prst="rect">
            <a:avLst/>
          </a:prstGeom>
        </p:spPr>
      </p:pic>
    </p:spTree>
    <p:extLst>
      <p:ext uri="{BB962C8B-B14F-4D97-AF65-F5344CB8AC3E}">
        <p14:creationId xmlns:p14="http://schemas.microsoft.com/office/powerpoint/2010/main" val="2706348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webpage that you open in FTOP and fill in online.</a:t>
            </a:r>
          </a:p>
          <a:p>
            <a:r>
              <a:rPr lang="en-IE" dirty="0"/>
              <a:t>Must be filled in accurately as it will be used for statistics. </a:t>
            </a:r>
          </a:p>
          <a:p>
            <a:r>
              <a:rPr lang="en-IE" dirty="0"/>
              <a:t>All mandatory fields must be filled in. </a:t>
            </a:r>
          </a:p>
          <a:p>
            <a:r>
              <a:rPr lang="en-IE" dirty="0"/>
              <a:t>Nb. Countries in which activities will take place must be the same as the countries of origin of the partner organisations. </a:t>
            </a:r>
          </a:p>
          <a:p>
            <a:r>
              <a:rPr lang="en-IE" dirty="0"/>
              <a:t>Don’t forget to ‘save’ information</a:t>
            </a:r>
            <a:endParaRPr lang="en-US" dirty="0"/>
          </a:p>
          <a:p>
            <a:endParaRPr lang="en-IE" dirty="0" smtClean="0"/>
          </a:p>
          <a:p>
            <a:endParaRPr lang="en-US" dirty="0"/>
          </a:p>
        </p:txBody>
      </p:sp>
      <p:sp>
        <p:nvSpPr>
          <p:cNvPr id="3" name="Title 2"/>
          <p:cNvSpPr>
            <a:spLocks noGrp="1"/>
          </p:cNvSpPr>
          <p:nvPr>
            <p:ph type="title"/>
          </p:nvPr>
        </p:nvSpPr>
        <p:spPr/>
        <p:txBody>
          <a:bodyPr/>
          <a:lstStyle/>
          <a:p>
            <a:r>
              <a:rPr lang="en-IE" dirty="0" smtClean="0"/>
              <a:t>Application Form: Part C</a:t>
            </a:r>
            <a:endParaRPr lang="en-US" dirty="0"/>
          </a:p>
        </p:txBody>
      </p:sp>
    </p:spTree>
    <p:extLst>
      <p:ext uri="{BB962C8B-B14F-4D97-AF65-F5344CB8AC3E}">
        <p14:creationId xmlns:p14="http://schemas.microsoft.com/office/powerpoint/2010/main" val="100206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141647"/>
            <a:ext cx="10905699" cy="5332305"/>
          </a:xfrm>
        </p:spPr>
        <p:txBody>
          <a:bodyPr/>
          <a:lstStyle/>
          <a:p>
            <a:r>
              <a:rPr lang="en-IE" sz="1800" dirty="0" smtClean="0"/>
              <a:t>There are two ‘topics’ for this Call. Make sure you fill in the correct one for the regions your partners are based in.</a:t>
            </a:r>
          </a:p>
          <a:p>
            <a:r>
              <a:rPr lang="en-IE" sz="1800" dirty="0" smtClean="0"/>
              <a:t>ERASMUS-EDU-2021-VIRT-EXCH-IPA = EU Programme Countries + Western Balkans Region</a:t>
            </a:r>
          </a:p>
          <a:p>
            <a:r>
              <a:rPr lang="en-IE" sz="1800" dirty="0" smtClean="0"/>
              <a:t>ERASMUS-EDU-2021-VIRT-EXCH-NDICI = </a:t>
            </a:r>
          </a:p>
          <a:p>
            <a:pPr marL="0" indent="0">
              <a:buNone/>
            </a:pPr>
            <a:r>
              <a:rPr lang="en-IE" sz="1800" dirty="0" smtClean="0"/>
              <a:t>EU Programme Countries + Southern Mediterranean Region</a:t>
            </a:r>
          </a:p>
          <a:p>
            <a:pPr marL="0" indent="0">
              <a:buNone/>
            </a:pPr>
            <a:r>
              <a:rPr lang="en-IE" sz="1800" dirty="0" smtClean="0"/>
              <a:t>			or</a:t>
            </a:r>
          </a:p>
          <a:p>
            <a:pPr marL="0" indent="0">
              <a:buNone/>
            </a:pPr>
            <a:r>
              <a:rPr lang="en-IE" sz="1800" dirty="0" smtClean="0"/>
              <a:t>EU Programme Countries + Eastern Neighbourhood Region</a:t>
            </a:r>
          </a:p>
          <a:p>
            <a:pPr marL="0" indent="0">
              <a:buNone/>
            </a:pPr>
            <a:r>
              <a:rPr lang="en-IE" sz="1800" dirty="0" smtClean="0"/>
              <a:t>			or</a:t>
            </a:r>
          </a:p>
          <a:p>
            <a:pPr marL="0" indent="0">
              <a:buNone/>
            </a:pPr>
            <a:r>
              <a:rPr lang="en-IE" sz="1800" dirty="0" smtClean="0"/>
              <a:t>EU Programme Countries + Russia (Territory of Russia as recognised by International Law)</a:t>
            </a:r>
          </a:p>
          <a:p>
            <a:pPr marL="0" indent="0">
              <a:buNone/>
            </a:pPr>
            <a:r>
              <a:rPr lang="en-IE" sz="1800" dirty="0" smtClean="0"/>
              <a:t>			or </a:t>
            </a:r>
          </a:p>
          <a:p>
            <a:pPr marL="0" indent="0">
              <a:buNone/>
            </a:pPr>
            <a:r>
              <a:rPr lang="en-IE" sz="1800" dirty="0" smtClean="0"/>
              <a:t>EU Programme Countries + Sub-Saharan Africa</a:t>
            </a:r>
          </a:p>
          <a:p>
            <a:endParaRPr lang="en-US" dirty="0"/>
          </a:p>
        </p:txBody>
      </p:sp>
      <p:sp>
        <p:nvSpPr>
          <p:cNvPr id="3" name="Title 2"/>
          <p:cNvSpPr>
            <a:spLocks noGrp="1"/>
          </p:cNvSpPr>
          <p:nvPr>
            <p:ph type="title"/>
          </p:nvPr>
        </p:nvSpPr>
        <p:spPr>
          <a:xfrm>
            <a:off x="976133" y="255613"/>
            <a:ext cx="10515600" cy="782357"/>
          </a:xfrm>
        </p:spPr>
        <p:txBody>
          <a:bodyPr/>
          <a:lstStyle/>
          <a:p>
            <a:r>
              <a:rPr lang="en-IE" dirty="0"/>
              <a:t>Tips</a:t>
            </a:r>
            <a:endParaRPr lang="en-US" dirty="0"/>
          </a:p>
        </p:txBody>
      </p:sp>
    </p:spTree>
    <p:extLst>
      <p:ext uri="{BB962C8B-B14F-4D97-AF65-F5344CB8AC3E}">
        <p14:creationId xmlns:p14="http://schemas.microsoft.com/office/powerpoint/2010/main" val="2051328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331020"/>
            <a:ext cx="10905699" cy="4755962"/>
          </a:xfrm>
        </p:spPr>
        <p:txBody>
          <a:bodyPr/>
          <a:lstStyle/>
          <a:p>
            <a:pPr marL="0" indent="0">
              <a:buNone/>
            </a:pPr>
            <a:r>
              <a:rPr lang="en-IE" dirty="0" smtClean="0"/>
              <a:t>The </a:t>
            </a:r>
            <a:r>
              <a:rPr lang="en-IE" dirty="0"/>
              <a:t>purpose of a project is to bring about change. Your proposal needs to tell us what change you intend to bring about, how you will measure the change and how you will be able to demonstrate if you have achieved this change. </a:t>
            </a:r>
            <a:endParaRPr lang="en-IE" dirty="0" smtClean="0"/>
          </a:p>
          <a:p>
            <a:pPr marL="0" indent="0">
              <a:buNone/>
            </a:pPr>
            <a:r>
              <a:rPr lang="en-IE" dirty="0" smtClean="0"/>
              <a:t>It is not required to provide a log frame matrix in annex but it’s a useful tool for you to synthesise your project concept before you start writing the proposal. It is also useful for your project management.</a:t>
            </a:r>
          </a:p>
          <a:p>
            <a:pPr marL="0" indent="0">
              <a:buNone/>
            </a:pPr>
            <a:r>
              <a:rPr lang="en-IE" dirty="0" smtClean="0"/>
              <a:t>All partners in Partner </a:t>
            </a:r>
            <a:r>
              <a:rPr lang="en-IE" dirty="0"/>
              <a:t>C</a:t>
            </a:r>
            <a:r>
              <a:rPr lang="en-IE" dirty="0" smtClean="0"/>
              <a:t>ountries must be legally established entities that can receive funds via bank accounts. Choose your partners wisely. </a:t>
            </a:r>
          </a:p>
          <a:p>
            <a:pPr marL="0" indent="0">
              <a:buNone/>
            </a:pPr>
            <a:r>
              <a:rPr lang="en-IE" dirty="0" smtClean="0"/>
              <a:t>Make sure you meet the partnership composition requirements. </a:t>
            </a:r>
          </a:p>
        </p:txBody>
      </p:sp>
      <p:sp>
        <p:nvSpPr>
          <p:cNvPr id="3" name="Title 2"/>
          <p:cNvSpPr>
            <a:spLocks noGrp="1"/>
          </p:cNvSpPr>
          <p:nvPr>
            <p:ph type="title"/>
          </p:nvPr>
        </p:nvSpPr>
        <p:spPr/>
        <p:txBody>
          <a:bodyPr/>
          <a:lstStyle/>
          <a:p>
            <a:r>
              <a:rPr lang="en-IE" dirty="0" smtClean="0"/>
              <a:t>Tips</a:t>
            </a:r>
            <a:br>
              <a:rPr lang="en-IE" dirty="0" smtClean="0"/>
            </a:br>
            <a:endParaRPr lang="en-US" dirty="0"/>
          </a:p>
        </p:txBody>
      </p:sp>
    </p:spTree>
    <p:extLst>
      <p:ext uri="{BB962C8B-B14F-4D97-AF65-F5344CB8AC3E}">
        <p14:creationId xmlns:p14="http://schemas.microsoft.com/office/powerpoint/2010/main" val="10961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170" y="1294330"/>
            <a:ext cx="10972800" cy="5283693"/>
          </a:xfrm>
          <a:ln>
            <a:noFill/>
          </a:ln>
        </p:spPr>
        <p:style>
          <a:lnRef idx="2">
            <a:schemeClr val="accent1"/>
          </a:lnRef>
          <a:fillRef idx="1">
            <a:schemeClr val="lt1"/>
          </a:fillRef>
          <a:effectRef idx="0">
            <a:schemeClr val="accent1"/>
          </a:effectRef>
          <a:fontRef idx="minor">
            <a:schemeClr val="dk1"/>
          </a:fontRef>
        </p:style>
        <p:txBody>
          <a:bodyPr numCol="2">
            <a:normAutofit/>
          </a:bodyPr>
          <a:lstStyle/>
          <a:p>
            <a:pPr marL="0" indent="0">
              <a:lnSpc>
                <a:spcPct val="170000"/>
              </a:lnSpc>
              <a:spcAft>
                <a:spcPts val="0"/>
              </a:spcAft>
              <a:buClr>
                <a:srgbClr val="004494"/>
              </a:buClr>
              <a:buNone/>
            </a:pPr>
            <a:r>
              <a:rPr lang="en-GB" sz="3333" kern="0" dirty="0" smtClean="0">
                <a:solidFill>
                  <a:srgbClr val="404040"/>
                </a:solidFill>
                <a:latin typeface="Calibri" panose="020F0502020204030204" pitchFamily="34" charset="0"/>
              </a:rPr>
              <a:t>Introduction </a:t>
            </a:r>
            <a:endParaRPr lang="en-GB" sz="3333" kern="0" dirty="0">
              <a:solidFill>
                <a:srgbClr val="404040"/>
              </a:solidFill>
              <a:latin typeface="Calibri" panose="020F0502020204030204" pitchFamily="34" charset="0"/>
            </a:endParaRPr>
          </a:p>
          <a:p>
            <a:r>
              <a:rPr lang="en-IE" sz="3600" dirty="0">
                <a:latin typeface="Calibri" panose="020F0502020204030204" pitchFamily="34" charset="0"/>
                <a:cs typeface="Calibri" panose="020F0502020204030204" pitchFamily="34" charset="0"/>
              </a:rPr>
              <a:t>Eligibility criteria</a:t>
            </a:r>
          </a:p>
          <a:p>
            <a:r>
              <a:rPr lang="en-IE" sz="3600" dirty="0">
                <a:latin typeface="Calibri" panose="020F0502020204030204" pitchFamily="34" charset="0"/>
                <a:cs typeface="Calibri" panose="020F0502020204030204" pitchFamily="34" charset="0"/>
              </a:rPr>
              <a:t>Exclusion criteria</a:t>
            </a:r>
          </a:p>
          <a:p>
            <a:r>
              <a:rPr lang="en-IE" sz="3600" dirty="0">
                <a:latin typeface="Calibri" panose="020F0502020204030204" pitchFamily="34" charset="0"/>
                <a:cs typeface="Calibri" panose="020F0502020204030204" pitchFamily="34" charset="0"/>
              </a:rPr>
              <a:t>Selection criteria</a:t>
            </a:r>
          </a:p>
          <a:p>
            <a:r>
              <a:rPr lang="en-IE" sz="3600" dirty="0">
                <a:latin typeface="Calibri" panose="020F0502020204030204" pitchFamily="34" charset="0"/>
                <a:cs typeface="Calibri" panose="020F0502020204030204" pitchFamily="34" charset="0"/>
              </a:rPr>
              <a:t>Award </a:t>
            </a:r>
            <a:r>
              <a:rPr lang="en-IE" sz="3600" dirty="0" smtClean="0">
                <a:latin typeface="Calibri" panose="020F0502020204030204" pitchFamily="34" charset="0"/>
                <a:cs typeface="Calibri" panose="020F0502020204030204" pitchFamily="34" charset="0"/>
              </a:rPr>
              <a:t>criteria</a:t>
            </a:r>
          </a:p>
          <a:p>
            <a:r>
              <a:rPr lang="en-IE" sz="3600" dirty="0" smtClean="0">
                <a:latin typeface="Calibri" panose="020F0502020204030204" pitchFamily="34" charset="0"/>
                <a:cs typeface="Calibri" panose="020F0502020204030204" pitchFamily="34" charset="0"/>
              </a:rPr>
              <a:t>Application forms: A, B  &amp; C</a:t>
            </a:r>
          </a:p>
          <a:p>
            <a:pPr marL="0" indent="0">
              <a:buNone/>
            </a:pPr>
            <a:endParaRPr lang="en-IE" sz="3600" dirty="0" smtClean="0">
              <a:latin typeface="Calibri" panose="020F0502020204030204" pitchFamily="34" charset="0"/>
              <a:cs typeface="Calibri" panose="020F0502020204030204" pitchFamily="34" charset="0"/>
            </a:endParaRPr>
          </a:p>
          <a:p>
            <a:endParaRPr lang="en-IE" sz="36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034596" y="0"/>
            <a:ext cx="10972800" cy="1143000"/>
          </a:xfrm>
        </p:spPr>
        <p:txBody>
          <a:bodyPr>
            <a:normAutofit/>
          </a:bodyPr>
          <a:lstStyle/>
          <a:p>
            <a:r>
              <a:rPr lang="fr-BE" sz="4800" i="1" dirty="0" smtClean="0">
                <a:latin typeface="Arial" panose="020B0604020202020204" pitchFamily="34" charset="0"/>
                <a:cs typeface="Arial" panose="020B0604020202020204" pitchFamily="34" charset="0"/>
              </a:rPr>
              <a:t>In </a:t>
            </a:r>
            <a:r>
              <a:rPr lang="fr-BE" sz="4800" i="1" dirty="0" err="1" smtClean="0">
                <a:latin typeface="Arial" panose="020B0604020202020204" pitchFamily="34" charset="0"/>
                <a:cs typeface="Arial" panose="020B0604020202020204" pitchFamily="34" charset="0"/>
              </a:rPr>
              <a:t>this</a:t>
            </a:r>
            <a:r>
              <a:rPr lang="fr-BE" sz="4800" i="1" dirty="0" smtClean="0">
                <a:latin typeface="Arial" panose="020B0604020202020204" pitchFamily="34" charset="0"/>
                <a:cs typeface="Arial" panose="020B0604020202020204" pitchFamily="34" charset="0"/>
              </a:rPr>
              <a:t> </a:t>
            </a:r>
            <a:r>
              <a:rPr lang="fr-BE" sz="4800" i="1" dirty="0" err="1" smtClean="0">
                <a:latin typeface="Arial" panose="020B0604020202020204" pitchFamily="34" charset="0"/>
                <a:cs typeface="Arial" panose="020B0604020202020204" pitchFamily="34" charset="0"/>
              </a:rPr>
              <a:t>presentation</a:t>
            </a:r>
            <a:endParaRPr lang="fr-BE" sz="4800"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470" t="7060" r="15798" b="6979"/>
          <a:stretch/>
        </p:blipFill>
        <p:spPr>
          <a:xfrm rot="20573385">
            <a:off x="8385187" y="1771346"/>
            <a:ext cx="2428394" cy="1676237"/>
          </a:xfrm>
          <a:prstGeom prst="parallelogram">
            <a:avLst>
              <a:gd name="adj" fmla="val 25641"/>
            </a:avLst>
          </a:prstGeom>
        </p:spPr>
      </p:pic>
      <p:grpSp>
        <p:nvGrpSpPr>
          <p:cNvPr id="7" name="Group 6"/>
          <p:cNvGrpSpPr/>
          <p:nvPr/>
        </p:nvGrpSpPr>
        <p:grpSpPr>
          <a:xfrm>
            <a:off x="640376" y="1683815"/>
            <a:ext cx="401899" cy="402945"/>
            <a:chOff x="955394" y="1129372"/>
            <a:chExt cx="401899" cy="402945"/>
          </a:xfrm>
        </p:grpSpPr>
        <p:sp>
          <p:nvSpPr>
            <p:cNvPr id="8" name="Oval 7"/>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9" name="TextBox 8"/>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1</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a:xfrm>
            <a:off x="640376" y="2484271"/>
            <a:ext cx="401899" cy="402945"/>
            <a:chOff x="955394" y="1129372"/>
            <a:chExt cx="401899" cy="402945"/>
          </a:xfrm>
        </p:grpSpPr>
        <p:sp>
          <p:nvSpPr>
            <p:cNvPr id="11" name="Oval 10"/>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2" name="TextBox 11"/>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2</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3" name="Group 12"/>
          <p:cNvGrpSpPr/>
          <p:nvPr/>
        </p:nvGrpSpPr>
        <p:grpSpPr>
          <a:xfrm>
            <a:off x="627349" y="3381579"/>
            <a:ext cx="401899" cy="402945"/>
            <a:chOff x="955394" y="1129372"/>
            <a:chExt cx="401899" cy="402945"/>
          </a:xfrm>
        </p:grpSpPr>
        <p:sp>
          <p:nvSpPr>
            <p:cNvPr id="14" name="Oval 13"/>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5" name="TextBox 14"/>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3</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6" name="Group 15"/>
          <p:cNvGrpSpPr/>
          <p:nvPr/>
        </p:nvGrpSpPr>
        <p:grpSpPr>
          <a:xfrm>
            <a:off x="653860" y="4237127"/>
            <a:ext cx="401899" cy="402945"/>
            <a:chOff x="955394" y="1129372"/>
            <a:chExt cx="401899" cy="402945"/>
          </a:xfrm>
        </p:grpSpPr>
        <p:sp>
          <p:nvSpPr>
            <p:cNvPr id="17" name="Oval 16"/>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8" name="TextBox 17"/>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4</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9" name="Group 18"/>
          <p:cNvGrpSpPr/>
          <p:nvPr/>
        </p:nvGrpSpPr>
        <p:grpSpPr>
          <a:xfrm>
            <a:off x="653937" y="5079778"/>
            <a:ext cx="401899" cy="402945"/>
            <a:chOff x="955394" y="1129372"/>
            <a:chExt cx="401899" cy="402945"/>
          </a:xfrm>
        </p:grpSpPr>
        <p:sp>
          <p:nvSpPr>
            <p:cNvPr id="20" name="Oval 19"/>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21" name="TextBox 20"/>
            <p:cNvSpPr txBox="1"/>
            <p:nvPr/>
          </p:nvSpPr>
          <p:spPr>
            <a:xfrm>
              <a:off x="999891" y="1146179"/>
              <a:ext cx="312906" cy="369332"/>
            </a:xfrm>
            <a:prstGeom prst="rect">
              <a:avLst/>
            </a:prstGeom>
            <a:noFill/>
          </p:spPr>
          <p:txBody>
            <a:bodyPr wrap="none" rtlCol="0">
              <a:spAutoFit/>
            </a:bodyPr>
            <a:lstStyle/>
            <a:p>
              <a:r>
                <a:rPr lang="en-GB" sz="1800" b="0" dirty="0" smtClean="0">
                  <a:solidFill>
                    <a:schemeClr val="tx1">
                      <a:lumMod val="75000"/>
                      <a:lumOff val="25000"/>
                    </a:schemeClr>
                  </a:solidFill>
                  <a:latin typeface="Arial" panose="020B0604020202020204" pitchFamily="34" charset="0"/>
                  <a:cs typeface="Arial" panose="020B0604020202020204" pitchFamily="34" charset="0"/>
                </a:rPr>
                <a:t>5</a:t>
              </a:r>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a:xfrm>
            <a:off x="653861" y="5922430"/>
            <a:ext cx="401899" cy="402945"/>
            <a:chOff x="955394" y="1129372"/>
            <a:chExt cx="401899" cy="402945"/>
          </a:xfrm>
        </p:grpSpPr>
        <p:sp>
          <p:nvSpPr>
            <p:cNvPr id="23" name="Oval 22"/>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24" name="TextBox 23"/>
            <p:cNvSpPr txBox="1"/>
            <p:nvPr/>
          </p:nvSpPr>
          <p:spPr>
            <a:xfrm>
              <a:off x="999891" y="1146179"/>
              <a:ext cx="184731" cy="369332"/>
            </a:xfrm>
            <a:prstGeom prst="rect">
              <a:avLst/>
            </a:prstGeom>
            <a:noFill/>
          </p:spPr>
          <p:txBody>
            <a:bodyPr wrap="none" rtlCol="0">
              <a:spAutoFit/>
            </a:bodyPr>
            <a:lstStyle/>
            <a:p>
              <a:endParaRPr lang="en-GB" sz="1800" b="0" dirty="0">
                <a:solidFill>
                  <a:schemeClr val="tx1">
                    <a:lumMod val="75000"/>
                    <a:lumOff val="2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80215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905" y="1336430"/>
            <a:ext cx="11283993" cy="5183241"/>
          </a:xfrm>
        </p:spPr>
        <p:txBody>
          <a:bodyPr/>
          <a:lstStyle/>
          <a:p>
            <a:r>
              <a:rPr lang="en-US" dirty="0" smtClean="0"/>
              <a:t>A project must have participants from one sector only; youth or Higher Education</a:t>
            </a:r>
          </a:p>
          <a:p>
            <a:r>
              <a:rPr lang="en-IE" dirty="0" smtClean="0"/>
              <a:t>The exchanges are virtual but participants must be based in the country of origin of the partner organisation.  </a:t>
            </a:r>
            <a:endParaRPr lang="en-IE" dirty="0"/>
          </a:p>
          <a:p>
            <a:r>
              <a:rPr lang="en-IE" dirty="0" smtClean="0"/>
              <a:t>We have run a virtual exchange pilot project for the last three years. Have a read of the final impact report for inspiration but do not forget to innovate. </a:t>
            </a:r>
            <a:endParaRPr lang="en-IE" dirty="0"/>
          </a:p>
          <a:p>
            <a:r>
              <a:rPr lang="en-IE" dirty="0" smtClean="0"/>
              <a:t>Word </a:t>
            </a:r>
            <a:r>
              <a:rPr lang="en-IE" dirty="0"/>
              <a:t>count is a maximum of 70 </a:t>
            </a:r>
            <a:r>
              <a:rPr lang="en-IE" dirty="0" smtClean="0"/>
              <a:t>pages (FTOP limit) </a:t>
            </a:r>
            <a:r>
              <a:rPr lang="en-IE" dirty="0"/>
              <a:t>so please </a:t>
            </a:r>
            <a:r>
              <a:rPr lang="en-IE" dirty="0" smtClean="0"/>
              <a:t>do not </a:t>
            </a:r>
            <a:r>
              <a:rPr lang="en-IE" dirty="0"/>
              <a:t>exceed this limit. </a:t>
            </a:r>
          </a:p>
          <a:p>
            <a:r>
              <a:rPr lang="en-IE" dirty="0" smtClean="0"/>
              <a:t>You will need 2 days to submit your application in </a:t>
            </a:r>
            <a:r>
              <a:rPr lang="en-IE" dirty="0" err="1" smtClean="0"/>
              <a:t>eGrants</a:t>
            </a:r>
            <a:r>
              <a:rPr lang="en-IE" dirty="0" smtClean="0"/>
              <a:t> so please do not wait until the last day to submit. </a:t>
            </a:r>
            <a:endParaRPr lang="en-US" dirty="0"/>
          </a:p>
        </p:txBody>
      </p:sp>
      <p:sp>
        <p:nvSpPr>
          <p:cNvPr id="3" name="Title 2"/>
          <p:cNvSpPr>
            <a:spLocks noGrp="1"/>
          </p:cNvSpPr>
          <p:nvPr>
            <p:ph type="title"/>
          </p:nvPr>
        </p:nvSpPr>
        <p:spPr/>
        <p:txBody>
          <a:bodyPr/>
          <a:lstStyle/>
          <a:p>
            <a:r>
              <a:rPr lang="en-IE" dirty="0" smtClean="0"/>
              <a:t>Tips</a:t>
            </a:r>
            <a:br>
              <a:rPr lang="en-IE" dirty="0" smtClean="0"/>
            </a:br>
            <a:endParaRPr lang="en-US" dirty="0"/>
          </a:p>
        </p:txBody>
      </p:sp>
    </p:spTree>
    <p:extLst>
      <p:ext uri="{BB962C8B-B14F-4D97-AF65-F5344CB8AC3E}">
        <p14:creationId xmlns:p14="http://schemas.microsoft.com/office/powerpoint/2010/main" val="4012994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51692"/>
            <a:ext cx="12191999" cy="2321170"/>
          </a:xfrm>
        </p:spPr>
        <p:txBody>
          <a:bodyPr/>
          <a:lstStyle/>
          <a:p>
            <a:pPr algn="ctr"/>
            <a:r>
              <a:rPr lang="en-IE" sz="11500" dirty="0" smtClean="0"/>
              <a:t>Thank you!</a:t>
            </a:r>
            <a:endParaRPr lang="en-GB" sz="11500" dirty="0"/>
          </a:p>
        </p:txBody>
      </p:sp>
      <p:sp>
        <p:nvSpPr>
          <p:cNvPr id="3" name="Subtitle 2"/>
          <p:cNvSpPr>
            <a:spLocks noGrp="1"/>
          </p:cNvSpPr>
          <p:nvPr>
            <p:ph type="subTitle" idx="1"/>
          </p:nvPr>
        </p:nvSpPr>
        <p:spPr>
          <a:xfrm>
            <a:off x="759575" y="4671146"/>
            <a:ext cx="8941016" cy="1853519"/>
          </a:xfrm>
        </p:spPr>
        <p:txBody>
          <a:bodyPr wrap="square" anchor="b" anchorCtr="0"/>
          <a:lstStyle/>
          <a:p>
            <a:r>
              <a:rPr lang="en-US" sz="1050" b="1" dirty="0"/>
              <a:t>© European Union </a:t>
            </a:r>
            <a:r>
              <a:rPr lang="en-US" sz="1050" b="1" dirty="0" smtClean="0"/>
              <a:t>2021</a:t>
            </a:r>
            <a:endParaRPr lang="en-US" sz="1050" b="1" dirty="0"/>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endParaRPr lang="en-US" sz="105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82957"/>
            <a:ext cx="1023496" cy="358097"/>
          </a:xfrm>
          <a:prstGeom prst="rect">
            <a:avLst/>
          </a:prstGeom>
        </p:spPr>
      </p:pic>
    </p:spTree>
    <p:extLst>
      <p:ext uri="{BB962C8B-B14F-4D97-AF65-F5344CB8AC3E}">
        <p14:creationId xmlns:p14="http://schemas.microsoft.com/office/powerpoint/2010/main" val="766023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E" dirty="0" smtClean="0"/>
              <a:t>Introduction</a:t>
            </a:r>
            <a:endParaRPr lang="en-US" dirty="0"/>
          </a:p>
        </p:txBody>
      </p:sp>
      <p:sp>
        <p:nvSpPr>
          <p:cNvPr id="3" name="Subtitle 2"/>
          <p:cNvSpPr>
            <a:spLocks noGrp="1"/>
          </p:cNvSpPr>
          <p:nvPr>
            <p:ph type="subTitle" idx="1"/>
          </p:nvPr>
        </p:nvSpPr>
        <p:spPr>
          <a:xfrm>
            <a:off x="838200" y="4160826"/>
            <a:ext cx="10889439" cy="1974852"/>
          </a:xfrm>
        </p:spPr>
        <p:txBody>
          <a:bodyPr/>
          <a:lstStyle/>
          <a:p>
            <a:r>
              <a:rPr lang="en-IE" sz="2800" dirty="0" smtClean="0">
                <a:solidFill>
                  <a:schemeClr val="tx1"/>
                </a:solidFill>
              </a:rPr>
              <a:t>Timetable</a:t>
            </a:r>
          </a:p>
          <a:p>
            <a:r>
              <a:rPr lang="en-IE" sz="2800" dirty="0" smtClean="0">
                <a:solidFill>
                  <a:schemeClr val="tx1"/>
                </a:solidFill>
              </a:rPr>
              <a:t>Budget</a:t>
            </a:r>
          </a:p>
          <a:p>
            <a:r>
              <a:rPr lang="en-IE" sz="2800" dirty="0" smtClean="0">
                <a:solidFill>
                  <a:schemeClr val="tx1"/>
                </a:solidFill>
              </a:rPr>
              <a:t>Types of Partners </a:t>
            </a:r>
            <a:endParaRPr lang="en-US" sz="2800" dirty="0">
              <a:solidFill>
                <a:schemeClr val="tx1"/>
              </a:solidFill>
            </a:endParaRPr>
          </a:p>
        </p:txBody>
      </p:sp>
    </p:spTree>
    <p:extLst>
      <p:ext uri="{BB962C8B-B14F-4D97-AF65-F5344CB8AC3E}">
        <p14:creationId xmlns:p14="http://schemas.microsoft.com/office/powerpoint/2010/main" val="225943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1032359" y="3931944"/>
            <a:ext cx="10522558" cy="0"/>
          </a:xfrm>
          <a:prstGeom prst="line">
            <a:avLst/>
          </a:prstGeom>
          <a:noFill/>
          <a:ln w="38100" cap="flat" cmpd="sng" algn="ctr">
            <a:solidFill>
              <a:schemeClr val="tx2"/>
            </a:solidFill>
            <a:prstDash val="solid"/>
            <a:round/>
            <a:headEnd type="none" w="med" len="med"/>
            <a:tailEnd type="triangle" w="med" len="med"/>
          </a:ln>
          <a:effectLst/>
        </p:spPr>
      </p:cxnSp>
      <p:grpSp>
        <p:nvGrpSpPr>
          <p:cNvPr id="12" name="Group 11"/>
          <p:cNvGrpSpPr/>
          <p:nvPr/>
        </p:nvGrpSpPr>
        <p:grpSpPr>
          <a:xfrm>
            <a:off x="1209369" y="2006710"/>
            <a:ext cx="2763328" cy="1625590"/>
            <a:chOff x="3324551" y="1059178"/>
            <a:chExt cx="2564278" cy="1704019"/>
          </a:xfrm>
        </p:grpSpPr>
        <p:sp>
          <p:nvSpPr>
            <p:cNvPr id="13" name="TextBox 12"/>
            <p:cNvSpPr txBox="1"/>
            <p:nvPr/>
          </p:nvSpPr>
          <p:spPr>
            <a:xfrm>
              <a:off x="3324551" y="1059178"/>
              <a:ext cx="2564278" cy="1016271"/>
            </a:xfrm>
            <a:prstGeom prst="rect">
              <a:avLst/>
            </a:prstGeom>
            <a:solidFill>
              <a:schemeClr val="bg1">
                <a:lumMod val="95000"/>
              </a:schemeClr>
            </a:solidFill>
          </p:spPr>
          <p:txBody>
            <a:bodyPr wrap="square" rtlCol="0">
              <a:spAutoFit/>
            </a:bodyPr>
            <a:lstStyle/>
            <a:p>
              <a:pPr>
                <a:spcBef>
                  <a:spcPts val="600"/>
                </a:spcBef>
                <a:spcAft>
                  <a:spcPts val="600"/>
                </a:spcAft>
              </a:pPr>
              <a:r>
                <a:rPr lang="" sz="2000" dirty="0" smtClean="0">
                  <a:solidFill>
                    <a:schemeClr val="tx2"/>
                  </a:solidFill>
                  <a:latin typeface="Arial" panose="020B0604020202020204" pitchFamily="34" charset="0"/>
                  <a:cs typeface="Arial" panose="020B0604020202020204" pitchFamily="34" charset="0"/>
                </a:rPr>
                <a:t>Deadline</a:t>
              </a:r>
            </a:p>
            <a:p>
              <a:r>
                <a:rPr lang="" sz="2000" dirty="0" smtClean="0">
                  <a:latin typeface="Arial" panose="020B0604020202020204" pitchFamily="34" charset="0"/>
                  <a:cs typeface="Arial" panose="020B0604020202020204" pitchFamily="34" charset="0"/>
                </a:rPr>
                <a:t>22 February 2022</a:t>
              </a:r>
            </a:p>
            <a:p>
              <a:r>
                <a:rPr lang="en-GB" sz="1200" dirty="0" smtClean="0">
                  <a:latin typeface="Arial" panose="020B0604020202020204" pitchFamily="34" charset="0"/>
                  <a:cs typeface="Arial" panose="020B0604020202020204" pitchFamily="34" charset="0"/>
                </a:rPr>
                <a:t>(17:00 - Brussels time)</a:t>
              </a:r>
              <a:endParaRPr lang="en-GB" sz="1200" dirty="0">
                <a:latin typeface="Arial" panose="020B0604020202020204" pitchFamily="34" charset="0"/>
                <a:cs typeface="Arial" panose="020B0604020202020204" pitchFamily="34" charset="0"/>
              </a:endParaRPr>
            </a:p>
          </p:txBody>
        </p:sp>
        <p:cxnSp>
          <p:nvCxnSpPr>
            <p:cNvPr id="14" name="Straight Connector 13"/>
            <p:cNvCxnSpPr/>
            <p:nvPr/>
          </p:nvCxnSpPr>
          <p:spPr bwMode="auto">
            <a:xfrm flipV="1">
              <a:off x="4094226" y="2331222"/>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15" name="Straight Connector 14"/>
            <p:cNvCxnSpPr/>
            <p:nvPr/>
          </p:nvCxnSpPr>
          <p:spPr bwMode="auto">
            <a:xfrm>
              <a:off x="3324551" y="1470526"/>
              <a:ext cx="1076752" cy="0"/>
            </a:xfrm>
            <a:prstGeom prst="line">
              <a:avLst/>
            </a:prstGeom>
            <a:noFill/>
            <a:ln w="9525" cap="flat" cmpd="sng" algn="ctr">
              <a:solidFill>
                <a:schemeClr val="tx2"/>
              </a:solidFill>
              <a:prstDash val="solid"/>
              <a:round/>
              <a:headEnd type="none" w="med" len="med"/>
              <a:tailEnd type="none" w="med" len="med"/>
            </a:ln>
            <a:effectLst/>
          </p:spPr>
        </p:cxnSp>
      </p:grpSp>
      <p:sp>
        <p:nvSpPr>
          <p:cNvPr id="17" name="TextBox 16"/>
          <p:cNvSpPr txBox="1"/>
          <p:nvPr/>
        </p:nvSpPr>
        <p:spPr>
          <a:xfrm>
            <a:off x="4117417" y="2085280"/>
            <a:ext cx="3087967" cy="938719"/>
          </a:xfrm>
          <a:prstGeom prst="rect">
            <a:avLst/>
          </a:prstGeom>
          <a:solidFill>
            <a:schemeClr val="bg1">
              <a:lumMod val="95000"/>
            </a:schemeClr>
          </a:solidFill>
        </p:spPr>
        <p:txBody>
          <a:bodyPr wrap="square" rtlCol="0">
            <a:spAutoFit/>
          </a:bodyPr>
          <a:lstStyle/>
          <a:p>
            <a:pPr>
              <a:spcBef>
                <a:spcPts val="600"/>
              </a:spcBef>
              <a:spcAft>
                <a:spcPts val="600"/>
              </a:spcAft>
            </a:pPr>
            <a:r>
              <a:rPr lang="" sz="2000" dirty="0" smtClean="0">
                <a:solidFill>
                  <a:schemeClr val="tx2"/>
                </a:solidFill>
                <a:latin typeface="Arial" panose="020B0604020202020204" pitchFamily="34" charset="0"/>
                <a:cs typeface="Arial" panose="020B0604020202020204" pitchFamily="34" charset="0"/>
              </a:rPr>
              <a:t>Information to applicants</a:t>
            </a:r>
          </a:p>
          <a:p>
            <a:r>
              <a:rPr lang="" sz="2000" dirty="0" smtClean="0">
                <a:latin typeface="Arial" panose="020B0604020202020204" pitchFamily="34" charset="0"/>
                <a:cs typeface="Arial" panose="020B0604020202020204" pitchFamily="34" charset="0"/>
              </a:rPr>
              <a:t>August 2022</a:t>
            </a:r>
          </a:p>
          <a:p>
            <a:endParaRPr lang="en-GB" sz="1000" dirty="0" err="1">
              <a:latin typeface="Arial" panose="020B0604020202020204" pitchFamily="34" charset="0"/>
              <a:cs typeface="Arial" panose="020B0604020202020204" pitchFamily="34" charset="0"/>
            </a:endParaRPr>
          </a:p>
        </p:txBody>
      </p:sp>
      <p:grpSp>
        <p:nvGrpSpPr>
          <p:cNvPr id="20" name="Group 19"/>
          <p:cNvGrpSpPr/>
          <p:nvPr/>
        </p:nvGrpSpPr>
        <p:grpSpPr>
          <a:xfrm>
            <a:off x="2369703" y="3745767"/>
            <a:ext cx="3455909" cy="1412063"/>
            <a:chOff x="4703341" y="2763197"/>
            <a:chExt cx="3155383" cy="1412063"/>
          </a:xfrm>
        </p:grpSpPr>
        <p:sp>
          <p:nvSpPr>
            <p:cNvPr id="21" name="TextBox 20"/>
            <p:cNvSpPr txBox="1"/>
            <p:nvPr/>
          </p:nvSpPr>
          <p:spPr>
            <a:xfrm>
              <a:off x="4703341" y="3390430"/>
              <a:ext cx="3155383" cy="784830"/>
            </a:xfrm>
            <a:prstGeom prst="rect">
              <a:avLst/>
            </a:prstGeom>
            <a:solidFill>
              <a:schemeClr val="bg1">
                <a:lumMod val="95000"/>
              </a:schemeClr>
            </a:solidFill>
          </p:spPr>
          <p:txBody>
            <a:bodyPr wrap="square" rtlCol="0">
              <a:spAutoFit/>
            </a:bodyPr>
            <a:lstStyle/>
            <a:p>
              <a:pPr>
                <a:spcBef>
                  <a:spcPts val="600"/>
                </a:spcBef>
                <a:spcAft>
                  <a:spcPts val="600"/>
                </a:spcAft>
              </a:pPr>
              <a:r>
                <a:rPr lang="" sz="2000" dirty="0" smtClean="0">
                  <a:solidFill>
                    <a:schemeClr val="tx2"/>
                  </a:solidFill>
                  <a:latin typeface="Arial" panose="020B0604020202020204" pitchFamily="34" charset="0"/>
                  <a:cs typeface="Arial" panose="020B0604020202020204" pitchFamily="34" charset="0"/>
                </a:rPr>
                <a:t>Evaluation</a:t>
              </a:r>
              <a:endParaRPr lang="" sz="2000" dirty="0">
                <a:solidFill>
                  <a:schemeClr val="tx2"/>
                </a:solidFill>
                <a:latin typeface="Arial" panose="020B0604020202020204" pitchFamily="34" charset="0"/>
                <a:cs typeface="Arial" panose="020B0604020202020204" pitchFamily="34" charset="0"/>
              </a:endParaRPr>
            </a:p>
            <a:p>
              <a:r>
                <a:rPr lang="" sz="2000" dirty="0" smtClean="0">
                  <a:latin typeface="Arial" panose="020B0604020202020204" pitchFamily="34" charset="0"/>
                  <a:cs typeface="Arial" panose="020B0604020202020204" pitchFamily="34" charset="0"/>
                </a:rPr>
                <a:t>March – July 2022</a:t>
              </a:r>
              <a:endParaRPr lang="en-GB" sz="2000" dirty="0" err="1">
                <a:latin typeface="Arial" panose="020B0604020202020204" pitchFamily="34" charset="0"/>
                <a:cs typeface="Arial" panose="020B0604020202020204" pitchFamily="34" charset="0"/>
              </a:endParaRPr>
            </a:p>
          </p:txBody>
        </p:sp>
        <p:cxnSp>
          <p:nvCxnSpPr>
            <p:cNvPr id="22" name="Straight Connector 21"/>
            <p:cNvCxnSpPr/>
            <p:nvPr/>
          </p:nvCxnSpPr>
          <p:spPr bwMode="auto">
            <a:xfrm>
              <a:off x="4703341" y="3771556"/>
              <a:ext cx="1099536" cy="9785"/>
            </a:xfrm>
            <a:prstGeom prst="line">
              <a:avLst/>
            </a:prstGeom>
            <a:noFill/>
            <a:ln w="9525" cap="flat" cmpd="sng" algn="ctr">
              <a:solidFill>
                <a:schemeClr val="tx2"/>
              </a:solidFill>
              <a:prstDash val="solid"/>
              <a:round/>
              <a:headEnd type="none" w="med" len="med"/>
              <a:tailEnd type="none" w="med" len="med"/>
            </a:ln>
            <a:effectLst/>
          </p:spPr>
        </p:cxnSp>
        <p:cxnSp>
          <p:nvCxnSpPr>
            <p:cNvPr id="23" name="Straight Connector 22"/>
            <p:cNvCxnSpPr/>
            <p:nvPr/>
          </p:nvCxnSpPr>
          <p:spPr bwMode="auto">
            <a:xfrm>
              <a:off x="5802877" y="2763197"/>
              <a:ext cx="0" cy="431975"/>
            </a:xfrm>
            <a:prstGeom prst="line">
              <a:avLst/>
            </a:prstGeom>
            <a:noFill/>
            <a:ln w="12700" cap="flat" cmpd="sng" algn="ctr">
              <a:solidFill>
                <a:schemeClr val="tx2"/>
              </a:solidFill>
              <a:prstDash val="solid"/>
              <a:round/>
              <a:headEnd type="none" w="med" len="med"/>
              <a:tailEnd type="oval" w="med" len="med"/>
            </a:ln>
            <a:effectLst/>
          </p:spPr>
        </p:cxnSp>
      </p:grpSp>
      <p:grpSp>
        <p:nvGrpSpPr>
          <p:cNvPr id="25" name="Group 24"/>
          <p:cNvGrpSpPr/>
          <p:nvPr/>
        </p:nvGrpSpPr>
        <p:grpSpPr>
          <a:xfrm>
            <a:off x="6938185" y="3760058"/>
            <a:ext cx="3045477" cy="1840598"/>
            <a:chOff x="4471945" y="2552438"/>
            <a:chExt cx="3119356" cy="1840598"/>
          </a:xfrm>
        </p:grpSpPr>
        <p:sp>
          <p:nvSpPr>
            <p:cNvPr id="26" name="TextBox 25"/>
            <p:cNvSpPr txBox="1"/>
            <p:nvPr/>
          </p:nvSpPr>
          <p:spPr>
            <a:xfrm>
              <a:off x="4471945" y="3300429"/>
              <a:ext cx="3119356" cy="1092607"/>
            </a:xfrm>
            <a:prstGeom prst="rect">
              <a:avLst/>
            </a:prstGeom>
            <a:solidFill>
              <a:schemeClr val="bg1">
                <a:lumMod val="95000"/>
              </a:schemeClr>
            </a:solidFill>
          </p:spPr>
          <p:txBody>
            <a:bodyPr wrap="square" rtlCol="0">
              <a:spAutoFit/>
            </a:bodyPr>
            <a:lstStyle/>
            <a:p>
              <a:pPr>
                <a:spcBef>
                  <a:spcPts val="600"/>
                </a:spcBef>
                <a:spcAft>
                  <a:spcPts val="600"/>
                </a:spcAft>
              </a:pPr>
              <a:r>
                <a:rPr lang="" sz="2000" dirty="0" smtClean="0">
                  <a:solidFill>
                    <a:schemeClr val="tx2"/>
                  </a:solidFill>
                  <a:latin typeface="Arial" panose="020B0604020202020204" pitchFamily="34" charset="0"/>
                  <a:cs typeface="Arial" panose="020B0604020202020204" pitchFamily="34" charset="0"/>
                </a:rPr>
                <a:t>Grant agreements signed</a:t>
              </a:r>
              <a:endParaRPr lang="" sz="2000" dirty="0">
                <a:solidFill>
                  <a:schemeClr val="tx2"/>
                </a:solidFill>
                <a:latin typeface="Arial" panose="020B0604020202020204" pitchFamily="34" charset="0"/>
                <a:cs typeface="Arial" panose="020B0604020202020204" pitchFamily="34" charset="0"/>
              </a:endParaRPr>
            </a:p>
            <a:p>
              <a:r>
                <a:rPr lang="" sz="2000" dirty="0" smtClean="0">
                  <a:latin typeface="Arial" panose="020B0604020202020204" pitchFamily="34" charset="0"/>
                  <a:cs typeface="Arial" panose="020B0604020202020204" pitchFamily="34" charset="0"/>
                </a:rPr>
                <a:t>September – November 2022</a:t>
              </a:r>
              <a:endParaRPr lang="en-GB" sz="2000" dirty="0" err="1">
                <a:latin typeface="Arial" panose="020B0604020202020204" pitchFamily="34" charset="0"/>
                <a:cs typeface="Arial" panose="020B0604020202020204" pitchFamily="34" charset="0"/>
              </a:endParaRPr>
            </a:p>
          </p:txBody>
        </p:sp>
        <p:cxnSp>
          <p:nvCxnSpPr>
            <p:cNvPr id="27" name="Straight Connector 26"/>
            <p:cNvCxnSpPr>
              <a:endCxn id="26" idx="3"/>
            </p:cNvCxnSpPr>
            <p:nvPr/>
          </p:nvCxnSpPr>
          <p:spPr bwMode="auto">
            <a:xfrm>
              <a:off x="4606448" y="3680064"/>
              <a:ext cx="2984853" cy="12780"/>
            </a:xfrm>
            <a:prstGeom prst="line">
              <a:avLst/>
            </a:prstGeom>
            <a:noFill/>
            <a:ln w="9525"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5904413" y="2552438"/>
              <a:ext cx="0" cy="431975"/>
            </a:xfrm>
            <a:prstGeom prst="line">
              <a:avLst/>
            </a:prstGeom>
            <a:noFill/>
            <a:ln w="12700" cap="flat" cmpd="sng" algn="ctr">
              <a:solidFill>
                <a:schemeClr val="tx2"/>
              </a:solidFill>
              <a:prstDash val="solid"/>
              <a:round/>
              <a:headEnd type="none" w="med" len="med"/>
              <a:tailEnd type="oval" w="med" len="med"/>
            </a:ln>
            <a:effectLst/>
          </p:spPr>
        </p:cxnSp>
      </p:grpSp>
      <p:grpSp>
        <p:nvGrpSpPr>
          <p:cNvPr id="29" name="Group 28"/>
          <p:cNvGrpSpPr/>
          <p:nvPr/>
        </p:nvGrpSpPr>
        <p:grpSpPr>
          <a:xfrm>
            <a:off x="8681155" y="1996383"/>
            <a:ext cx="2991556" cy="1657860"/>
            <a:chOff x="3636301" y="1110566"/>
            <a:chExt cx="1806207" cy="1657860"/>
          </a:xfrm>
        </p:grpSpPr>
        <p:sp>
          <p:nvSpPr>
            <p:cNvPr id="30" name="TextBox 29"/>
            <p:cNvSpPr txBox="1"/>
            <p:nvPr/>
          </p:nvSpPr>
          <p:spPr>
            <a:xfrm>
              <a:off x="3636301" y="1110566"/>
              <a:ext cx="1806207" cy="938719"/>
            </a:xfrm>
            <a:prstGeom prst="rect">
              <a:avLst/>
            </a:prstGeom>
            <a:solidFill>
              <a:schemeClr val="bg1">
                <a:lumMod val="95000"/>
              </a:schemeClr>
            </a:solidFill>
          </p:spPr>
          <p:txBody>
            <a:bodyPr wrap="square" rtlCol="0">
              <a:spAutoFit/>
            </a:bodyPr>
            <a:lstStyle/>
            <a:p>
              <a:pPr>
                <a:spcBef>
                  <a:spcPts val="600"/>
                </a:spcBef>
                <a:spcAft>
                  <a:spcPts val="600"/>
                </a:spcAft>
              </a:pPr>
              <a:r>
                <a:rPr lang="" sz="2000" dirty="0" smtClean="0">
                  <a:solidFill>
                    <a:schemeClr val="tx2"/>
                  </a:solidFill>
                  <a:latin typeface="Arial" panose="020B0604020202020204" pitchFamily="34" charset="0"/>
                  <a:cs typeface="Arial" panose="020B0604020202020204" pitchFamily="34" charset="0"/>
                </a:rPr>
                <a:t>Start of project</a:t>
              </a:r>
              <a:endParaRPr lang="" sz="2000" dirty="0">
                <a:solidFill>
                  <a:schemeClr val="tx2"/>
                </a:solidFill>
                <a:latin typeface="Arial" panose="020B0604020202020204" pitchFamily="34" charset="0"/>
                <a:cs typeface="Arial" panose="020B0604020202020204" pitchFamily="34" charset="0"/>
              </a:endParaRPr>
            </a:p>
            <a:p>
              <a:r>
                <a:rPr lang="" sz="2000" b="0" dirty="0" smtClean="0">
                  <a:latin typeface="Arial" panose="020B0604020202020204" pitchFamily="34" charset="0"/>
                  <a:cs typeface="Arial" panose="020B0604020202020204" pitchFamily="34" charset="0"/>
                </a:rPr>
                <a:t>November 2022</a:t>
              </a:r>
            </a:p>
            <a:p>
              <a:endParaRPr lang="en-GB" sz="1000" b="0" dirty="0" err="1" smtClean="0">
                <a:latin typeface="Arial" panose="020B0604020202020204" pitchFamily="34" charset="0"/>
                <a:cs typeface="Arial" panose="020B0604020202020204" pitchFamily="34" charset="0"/>
              </a:endParaRPr>
            </a:p>
          </p:txBody>
        </p:sp>
        <p:cxnSp>
          <p:nvCxnSpPr>
            <p:cNvPr id="31" name="Straight Connector 30"/>
            <p:cNvCxnSpPr/>
            <p:nvPr/>
          </p:nvCxnSpPr>
          <p:spPr bwMode="auto">
            <a:xfrm flipV="1">
              <a:off x="4316732" y="2336451"/>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32" name="Straight Connector 31"/>
            <p:cNvCxnSpPr/>
            <p:nvPr/>
          </p:nvCxnSpPr>
          <p:spPr bwMode="auto">
            <a:xfrm>
              <a:off x="3697644" y="1513308"/>
              <a:ext cx="1008750" cy="0"/>
            </a:xfrm>
            <a:prstGeom prst="line">
              <a:avLst/>
            </a:prstGeom>
            <a:noFill/>
            <a:ln w="9525" cap="flat" cmpd="sng" algn="ctr">
              <a:solidFill>
                <a:schemeClr val="tx2"/>
              </a:solidFill>
              <a:prstDash val="solid"/>
              <a:round/>
              <a:headEnd type="none" w="med" len="med"/>
              <a:tailEnd type="none" w="med" len="med"/>
            </a:ln>
            <a:effectLst/>
          </p:spPr>
        </p:cxnSp>
      </p:grpSp>
      <p:grpSp>
        <p:nvGrpSpPr>
          <p:cNvPr id="33" name="Group 32"/>
          <p:cNvGrpSpPr/>
          <p:nvPr/>
        </p:nvGrpSpPr>
        <p:grpSpPr>
          <a:xfrm>
            <a:off x="1105028" y="53966"/>
            <a:ext cx="1748032" cy="1752582"/>
            <a:chOff x="776973" y="1202746"/>
            <a:chExt cx="1074129" cy="1076925"/>
          </a:xfrm>
        </p:grpSpPr>
        <p:sp>
          <p:nvSpPr>
            <p:cNvPr id="34" name="Oval 33"/>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5" name="TextBox 34"/>
            <p:cNvSpPr txBox="1"/>
            <p:nvPr/>
          </p:nvSpPr>
          <p:spPr>
            <a:xfrm>
              <a:off x="1178500" y="1542630"/>
              <a:ext cx="271075" cy="397157"/>
            </a:xfrm>
            <a:prstGeom prst="rect">
              <a:avLst/>
            </a:prstGeom>
            <a:noFill/>
          </p:spPr>
          <p:txBody>
            <a:bodyPr wrap="none" rtlCol="0">
              <a:spAutoFit/>
            </a:bodyPr>
            <a:lstStyle/>
            <a:p>
              <a:r>
                <a:rPr lang="en-GB" sz="3600" b="0" dirty="0" smtClean="0">
                  <a:solidFill>
                    <a:srgbClr val="0088CE"/>
                  </a:solidFill>
                  <a:latin typeface="Arial" panose="020B0604020202020204" pitchFamily="34" charset="0"/>
                  <a:cs typeface="Arial" panose="020B0604020202020204" pitchFamily="34" charset="0"/>
                </a:rPr>
                <a:t>1</a:t>
              </a:r>
              <a:endParaRPr lang="en-GB" sz="3600" b="0" dirty="0">
                <a:solidFill>
                  <a:srgbClr val="0088CE"/>
                </a:solidFill>
                <a:latin typeface="Arial" panose="020B0604020202020204" pitchFamily="34" charset="0"/>
                <a:cs typeface="Arial" panose="020B0604020202020204" pitchFamily="34" charset="0"/>
              </a:endParaRPr>
            </a:p>
          </p:txBody>
        </p:sp>
      </p:grpSp>
      <p:sp>
        <p:nvSpPr>
          <p:cNvPr id="36" name="TextBox 35"/>
          <p:cNvSpPr txBox="1"/>
          <p:nvPr/>
        </p:nvSpPr>
        <p:spPr>
          <a:xfrm>
            <a:off x="2499704" y="514757"/>
            <a:ext cx="5577840"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Timetable</a:t>
            </a:r>
            <a:endParaRPr lang="en-GB" sz="4800" dirty="0">
              <a:solidFill>
                <a:srgbClr val="0088CE"/>
              </a:solidFill>
              <a:latin typeface="Arial" panose="020B0604020202020204" pitchFamily="34" charset="0"/>
              <a:cs typeface="Arial" panose="020B0604020202020204" pitchFamily="34" charset="0"/>
            </a:endParaRPr>
          </a:p>
        </p:txBody>
      </p:sp>
      <p:cxnSp>
        <p:nvCxnSpPr>
          <p:cNvPr id="37" name="Straight Connector 36"/>
          <p:cNvCxnSpPr/>
          <p:nvPr/>
        </p:nvCxnSpPr>
        <p:spPr bwMode="auto">
          <a:xfrm flipV="1">
            <a:off x="5688990" y="3220207"/>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39" name="Straight Connector 38"/>
          <p:cNvCxnSpPr/>
          <p:nvPr/>
        </p:nvCxnSpPr>
        <p:spPr bwMode="auto">
          <a:xfrm>
            <a:off x="4227119" y="2491458"/>
            <a:ext cx="2711066" cy="0"/>
          </a:xfrm>
          <a:prstGeom prst="line">
            <a:avLst/>
          </a:prstGeom>
          <a:no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895737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lnSpc>
                <a:spcPct val="90000"/>
              </a:lnSpc>
              <a:buNone/>
              <a:defRPr/>
            </a:pPr>
            <a:endParaRPr lang="en-GB" altLang="en-US" b="1" dirty="0">
              <a:solidFill>
                <a:srgbClr val="0070C0"/>
              </a:solidFill>
            </a:endParaRPr>
          </a:p>
          <a:p>
            <a:endParaRPr lang="fr-BE" dirty="0"/>
          </a:p>
        </p:txBody>
      </p:sp>
      <p:sp>
        <p:nvSpPr>
          <p:cNvPr id="6" name="TextBox 5"/>
          <p:cNvSpPr txBox="1"/>
          <p:nvPr/>
        </p:nvSpPr>
        <p:spPr>
          <a:xfrm>
            <a:off x="4790231" y="1616307"/>
            <a:ext cx="2957721" cy="5027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67" b="1" dirty="0" smtClean="0">
                <a:solidFill>
                  <a:schemeClr val="accent4"/>
                </a:solidFill>
              </a:rPr>
              <a:t>Budget based</a:t>
            </a:r>
            <a:endParaRPr lang="en-US" sz="2667" b="1" dirty="0">
              <a:solidFill>
                <a:schemeClr val="accent4"/>
              </a:solidFill>
            </a:endParaRPr>
          </a:p>
        </p:txBody>
      </p:sp>
      <p:sp>
        <p:nvSpPr>
          <p:cNvPr id="7" name="TextBox 6"/>
          <p:cNvSpPr txBox="1"/>
          <p:nvPr/>
        </p:nvSpPr>
        <p:spPr>
          <a:xfrm>
            <a:off x="7791864" y="2763023"/>
            <a:ext cx="3964887" cy="13236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67" dirty="0">
                <a:solidFill>
                  <a:srgbClr val="404040"/>
                </a:solidFill>
              </a:rPr>
              <a:t>MAX. EU CO-FINANCING</a:t>
            </a:r>
          </a:p>
          <a:p>
            <a:pPr algn="ctr"/>
            <a:r>
              <a:rPr lang="en-US" sz="2667" dirty="0" smtClean="0">
                <a:solidFill>
                  <a:srgbClr val="404040"/>
                </a:solidFill>
              </a:rPr>
              <a:t>95%</a:t>
            </a:r>
            <a:endParaRPr lang="en-US" sz="2667" i="1" u="sng" dirty="0">
              <a:solidFill>
                <a:srgbClr val="404040"/>
              </a:solidFill>
            </a:endParaRPr>
          </a:p>
        </p:txBody>
      </p:sp>
      <p:sp>
        <p:nvSpPr>
          <p:cNvPr id="8" name="TextBox 7"/>
          <p:cNvSpPr txBox="1"/>
          <p:nvPr/>
        </p:nvSpPr>
        <p:spPr>
          <a:xfrm>
            <a:off x="565703" y="2738824"/>
            <a:ext cx="4224528" cy="13236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67" dirty="0">
                <a:solidFill>
                  <a:srgbClr val="404040"/>
                </a:solidFill>
              </a:rPr>
              <a:t>MAX. EU GRANT PER PROJECT</a:t>
            </a:r>
          </a:p>
          <a:p>
            <a:pPr algn="ctr"/>
            <a:r>
              <a:rPr lang="en-GB" sz="2667" dirty="0" smtClean="0">
                <a:solidFill>
                  <a:srgbClr val="404040"/>
                </a:solidFill>
              </a:rPr>
              <a:t>500 000 </a:t>
            </a:r>
            <a:r>
              <a:rPr lang="en-GB" sz="2667" dirty="0">
                <a:solidFill>
                  <a:srgbClr val="404040"/>
                </a:solidFill>
              </a:rPr>
              <a:t>€</a:t>
            </a:r>
          </a:p>
        </p:txBody>
      </p:sp>
      <p:grpSp>
        <p:nvGrpSpPr>
          <p:cNvPr id="11" name="Group 10"/>
          <p:cNvGrpSpPr/>
          <p:nvPr/>
        </p:nvGrpSpPr>
        <p:grpSpPr>
          <a:xfrm>
            <a:off x="1105028" y="53966"/>
            <a:ext cx="1748032" cy="1752582"/>
            <a:chOff x="776973" y="1202746"/>
            <a:chExt cx="1074129" cy="1076925"/>
          </a:xfrm>
        </p:grpSpPr>
        <p:sp>
          <p:nvSpPr>
            <p:cNvPr id="12" name="Oval 11"/>
            <p:cNvSpPr/>
            <p:nvPr/>
          </p:nvSpPr>
          <p:spPr>
            <a:xfrm>
              <a:off x="776973" y="1202746"/>
              <a:ext cx="1074129" cy="1076925"/>
            </a:xfrm>
            <a:prstGeom prst="ellipse">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TextBox 12"/>
            <p:cNvSpPr txBox="1"/>
            <p:nvPr/>
          </p:nvSpPr>
          <p:spPr>
            <a:xfrm>
              <a:off x="1178500" y="1542630"/>
              <a:ext cx="271075" cy="397157"/>
            </a:xfrm>
            <a:prstGeom prst="rect">
              <a:avLst/>
            </a:prstGeom>
            <a:noFill/>
          </p:spPr>
          <p:txBody>
            <a:bodyPr wrap="none" rtlCol="0">
              <a:spAutoFit/>
            </a:bodyPr>
            <a:lstStyle/>
            <a:p>
              <a:r>
                <a:rPr lang="en-GB" sz="3600" b="0" dirty="0" smtClean="0">
                  <a:solidFill>
                    <a:srgbClr val="0088CE"/>
                  </a:solidFill>
                  <a:latin typeface="Arial" panose="020B0604020202020204" pitchFamily="34" charset="0"/>
                  <a:cs typeface="Arial" panose="020B0604020202020204" pitchFamily="34" charset="0"/>
                </a:rPr>
                <a:t>2</a:t>
              </a:r>
              <a:endParaRPr lang="en-GB" sz="3600" b="0" dirty="0">
                <a:solidFill>
                  <a:srgbClr val="0088CE"/>
                </a:solidFill>
                <a:latin typeface="Arial" panose="020B0604020202020204" pitchFamily="34" charset="0"/>
                <a:cs typeface="Arial" panose="020B0604020202020204" pitchFamily="34" charset="0"/>
              </a:endParaRPr>
            </a:p>
          </p:txBody>
        </p:sp>
      </p:grpSp>
      <p:sp>
        <p:nvSpPr>
          <p:cNvPr id="14" name="TextBox 13"/>
          <p:cNvSpPr txBox="1"/>
          <p:nvPr/>
        </p:nvSpPr>
        <p:spPr>
          <a:xfrm>
            <a:off x="2499704" y="514757"/>
            <a:ext cx="5577840" cy="830997"/>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Budget</a:t>
            </a:r>
            <a:endParaRPr lang="en-GB" sz="4800" dirty="0">
              <a:solidFill>
                <a:srgbClr val="0088CE"/>
              </a:solidFill>
              <a:latin typeface="Arial" panose="020B0604020202020204" pitchFamily="34" charset="0"/>
              <a:cs typeface="Arial" panose="020B0604020202020204" pitchFamily="34" charset="0"/>
            </a:endParaRPr>
          </a:p>
        </p:txBody>
      </p:sp>
      <p:sp>
        <p:nvSpPr>
          <p:cNvPr id="15" name="TextBox 14"/>
          <p:cNvSpPr txBox="1"/>
          <p:nvPr/>
        </p:nvSpPr>
        <p:spPr>
          <a:xfrm>
            <a:off x="3999517" y="4683607"/>
            <a:ext cx="4539147" cy="9131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667" dirty="0" smtClean="0">
                <a:solidFill>
                  <a:srgbClr val="404040"/>
                </a:solidFill>
              </a:rPr>
              <a:t>Budget available</a:t>
            </a:r>
            <a:endParaRPr lang="en-US" sz="2667" dirty="0">
              <a:solidFill>
                <a:srgbClr val="404040"/>
              </a:solidFill>
            </a:endParaRPr>
          </a:p>
          <a:p>
            <a:pPr algn="ctr"/>
            <a:r>
              <a:rPr lang="en-GB" sz="2667" dirty="0">
                <a:solidFill>
                  <a:srgbClr val="404040"/>
                </a:solidFill>
              </a:rPr>
              <a:t>4</a:t>
            </a:r>
            <a:r>
              <a:rPr lang="en-GB" sz="2667" dirty="0" smtClean="0">
                <a:solidFill>
                  <a:srgbClr val="404040"/>
                </a:solidFill>
              </a:rPr>
              <a:t> </a:t>
            </a:r>
            <a:r>
              <a:rPr lang="en-GB" sz="2667" dirty="0">
                <a:solidFill>
                  <a:srgbClr val="404040"/>
                </a:solidFill>
              </a:rPr>
              <a:t>Mio €</a:t>
            </a:r>
          </a:p>
        </p:txBody>
      </p:sp>
      <p:pic>
        <p:nvPicPr>
          <p:cNvPr id="16" name="Picture 15"/>
          <p:cNvPicPr>
            <a:picLocks noChangeAspect="1"/>
          </p:cNvPicPr>
          <p:nvPr/>
        </p:nvPicPr>
        <p:blipFill>
          <a:blip r:embed="rId3"/>
          <a:stretch>
            <a:fillRect/>
          </a:stretch>
        </p:blipFill>
        <p:spPr>
          <a:xfrm>
            <a:off x="4932597" y="2636145"/>
            <a:ext cx="2716901" cy="1818398"/>
          </a:xfrm>
          <a:prstGeom prst="rect">
            <a:avLst/>
          </a:prstGeom>
        </p:spPr>
      </p:pic>
    </p:spTree>
    <p:extLst>
      <p:ext uri="{BB962C8B-B14F-4D97-AF65-F5344CB8AC3E}">
        <p14:creationId xmlns:p14="http://schemas.microsoft.com/office/powerpoint/2010/main" val="248762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5672" y="1625600"/>
            <a:ext cx="10905699" cy="3601720"/>
          </a:xfrm>
        </p:spPr>
        <p:txBody>
          <a:bodyPr/>
          <a:lstStyle/>
          <a:p>
            <a:r>
              <a:rPr lang="en-US" sz="2000" b="1" dirty="0" smtClean="0"/>
              <a:t>Coordinator:</a:t>
            </a:r>
            <a:r>
              <a:rPr lang="en-US" sz="2000" dirty="0" smtClean="0">
                <a:solidFill>
                  <a:srgbClr val="FF0000"/>
                </a:solidFill>
              </a:rPr>
              <a:t> </a:t>
            </a:r>
            <a:r>
              <a:rPr lang="en-US" sz="2000" dirty="0"/>
              <a:t>A</a:t>
            </a:r>
            <a:r>
              <a:rPr lang="en-US" sz="2000" dirty="0" smtClean="0"/>
              <a:t> </a:t>
            </a:r>
            <a:r>
              <a:rPr lang="en-US" sz="2000" dirty="0"/>
              <a:t>participating </a:t>
            </a:r>
            <a:r>
              <a:rPr lang="en-US" sz="2000" dirty="0" err="1"/>
              <a:t>organisation</a:t>
            </a:r>
            <a:r>
              <a:rPr lang="en-US" sz="2000" dirty="0"/>
              <a:t> that submits the project proposal on behalf of all the </a:t>
            </a:r>
            <a:r>
              <a:rPr lang="en-US" sz="2000" dirty="0" smtClean="0"/>
              <a:t>partners </a:t>
            </a:r>
            <a:endParaRPr lang="en-US" sz="2000" b="1" dirty="0"/>
          </a:p>
          <a:p>
            <a:r>
              <a:rPr lang="en-US" sz="2000" b="1" dirty="0"/>
              <a:t>Full </a:t>
            </a:r>
            <a:r>
              <a:rPr lang="en-US" sz="2000" b="1" dirty="0" smtClean="0"/>
              <a:t>partners:</a:t>
            </a:r>
            <a:r>
              <a:rPr lang="en-US" sz="2000" dirty="0" smtClean="0">
                <a:solidFill>
                  <a:srgbClr val="FF0000"/>
                </a:solidFill>
              </a:rPr>
              <a:t> </a:t>
            </a:r>
            <a:r>
              <a:rPr lang="en-US" sz="2000" dirty="0" smtClean="0"/>
              <a:t>Participating </a:t>
            </a:r>
            <a:r>
              <a:rPr lang="en-US" sz="2000" dirty="0" err="1"/>
              <a:t>organisations</a:t>
            </a:r>
            <a:r>
              <a:rPr lang="en-US" sz="2000" dirty="0"/>
              <a:t> which contribute actively to the accomplishment of the </a:t>
            </a:r>
            <a:r>
              <a:rPr lang="en-US" sz="2000" dirty="0" smtClean="0"/>
              <a:t>Erasmus+ Virtual Exchanges. They are listed in the financial table (budget). Nb. Called ‘applicants’ in Erasmus+ jargon even though they are not the coordinator. </a:t>
            </a:r>
          </a:p>
          <a:p>
            <a:pPr>
              <a:spcAft>
                <a:spcPts val="0"/>
              </a:spcAft>
            </a:pPr>
            <a:r>
              <a:rPr lang="en-US" sz="2000" b="1" dirty="0" smtClean="0"/>
              <a:t>Associated partners</a:t>
            </a:r>
            <a:r>
              <a:rPr lang="en-US" sz="2000" dirty="0" smtClean="0"/>
              <a:t>: </a:t>
            </a:r>
            <a:r>
              <a:rPr lang="en-US" sz="2000" dirty="0" err="1"/>
              <a:t>O</a:t>
            </a:r>
            <a:r>
              <a:rPr lang="en-US" sz="2000" dirty="0" err="1" smtClean="0"/>
              <a:t>rganisations</a:t>
            </a:r>
            <a:r>
              <a:rPr lang="en-US" sz="2000" dirty="0" smtClean="0"/>
              <a:t> </a:t>
            </a:r>
            <a:r>
              <a:rPr lang="en-US" sz="2000" dirty="0"/>
              <a:t>which contribute to the activities of the </a:t>
            </a:r>
            <a:r>
              <a:rPr lang="en-US" sz="2000" dirty="0" smtClean="0"/>
              <a:t>Erasmus+ Virtual Exchange that </a:t>
            </a:r>
            <a:r>
              <a:rPr lang="en-US" sz="2000" dirty="0"/>
              <a:t>for contractual management aspects are not considered to be </a:t>
            </a:r>
            <a:r>
              <a:rPr lang="en-US" sz="2000" dirty="0" smtClean="0"/>
              <a:t>beneficiaries. They do</a:t>
            </a:r>
            <a:r>
              <a:rPr lang="en-US" sz="2000" dirty="0"/>
              <a:t> not receive any funding </a:t>
            </a:r>
            <a:r>
              <a:rPr lang="en-US" sz="2000" dirty="0" smtClean="0"/>
              <a:t>from the </a:t>
            </a:r>
            <a:r>
              <a:rPr lang="en-US" sz="2000" dirty="0" err="1" smtClean="0"/>
              <a:t>Programme</a:t>
            </a:r>
            <a:r>
              <a:rPr lang="en-US" sz="2000" dirty="0" smtClean="0"/>
              <a:t> (</a:t>
            </a:r>
            <a:r>
              <a:rPr lang="en-US" sz="2000" dirty="0"/>
              <a:t>they do not have the right to charge </a:t>
            </a:r>
            <a:r>
              <a:rPr lang="en-US" sz="2000" dirty="0" smtClean="0"/>
              <a:t> any costs). </a:t>
            </a:r>
            <a:r>
              <a:rPr lang="en-US" sz="2000" dirty="0"/>
              <a:t>They do not </a:t>
            </a:r>
            <a:r>
              <a:rPr lang="en-US" sz="2000" dirty="0" smtClean="0"/>
              <a:t>included in any way in the </a:t>
            </a:r>
            <a:r>
              <a:rPr lang="en-US" sz="2000" dirty="0"/>
              <a:t>financial budget table. </a:t>
            </a:r>
            <a:endParaRPr lang="en-US" sz="2000" dirty="0" smtClean="0"/>
          </a:p>
        </p:txBody>
      </p:sp>
      <p:sp>
        <p:nvSpPr>
          <p:cNvPr id="3" name="Title 2"/>
          <p:cNvSpPr>
            <a:spLocks noGrp="1"/>
          </p:cNvSpPr>
          <p:nvPr>
            <p:ph type="title"/>
          </p:nvPr>
        </p:nvSpPr>
        <p:spPr>
          <a:xfrm>
            <a:off x="936041" y="977734"/>
            <a:ext cx="10479941" cy="1526721"/>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What </a:t>
            </a:r>
            <a:r>
              <a:rPr lang="en-US" dirty="0"/>
              <a:t>is the role of participating </a:t>
            </a:r>
            <a:r>
              <a:rPr lang="en-US" dirty="0" err="1" smtClean="0"/>
              <a:t>organisations</a:t>
            </a:r>
            <a:r>
              <a:rPr lang="en-US" dirty="0" smtClean="0"/>
              <a:t/>
            </a:r>
            <a:br>
              <a:rPr lang="en-US" dirty="0" smtClean="0"/>
            </a:br>
            <a:r>
              <a:rPr lang="en-US" dirty="0"/>
              <a:t/>
            </a:r>
            <a:br>
              <a:rPr lang="en-US" dirty="0"/>
            </a:br>
            <a:endParaRPr lang="en-IE" dirty="0"/>
          </a:p>
        </p:txBody>
      </p:sp>
    </p:spTree>
    <p:extLst>
      <p:ext uri="{BB962C8B-B14F-4D97-AF65-F5344CB8AC3E}">
        <p14:creationId xmlns:p14="http://schemas.microsoft.com/office/powerpoint/2010/main" val="237796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970722" y="554253"/>
            <a:ext cx="10515600" cy="710964"/>
          </a:xfrm>
          <a:prstGeom prst="rect">
            <a:avLst/>
          </a:prstGeom>
          <a:solidFill>
            <a:schemeClr val="bg1"/>
          </a:solidFill>
        </p:spPr>
        <p:txBody>
          <a:bodyPr wrap="square" rtlCol="0">
            <a:spAutoFit/>
          </a:bodyPr>
          <a:lstStyle/>
          <a:p>
            <a:r>
              <a:rPr lang="en-GB" sz="4800" dirty="0" smtClean="0">
                <a:solidFill>
                  <a:srgbClr val="0088CE"/>
                </a:solidFill>
                <a:latin typeface="Arial" panose="020B0604020202020204" pitchFamily="34" charset="0"/>
                <a:cs typeface="Arial" panose="020B0604020202020204" pitchFamily="34" charset="0"/>
              </a:rPr>
              <a:t>Admissibility</a:t>
            </a:r>
            <a:endParaRPr lang="en-GB" sz="4800" dirty="0">
              <a:solidFill>
                <a:srgbClr val="0088CE"/>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048119464"/>
              </p:ext>
            </p:extLst>
          </p:nvPr>
        </p:nvGraphicFramePr>
        <p:xfrm>
          <a:off x="707923" y="2050027"/>
          <a:ext cx="10778399" cy="3929671"/>
        </p:xfrm>
        <a:graphic>
          <a:graphicData uri="http://schemas.openxmlformats.org/drawingml/2006/table">
            <a:tbl>
              <a:tblPr firstRow="1" bandRow="1">
                <a:tableStyleId>{5C22544A-7EE6-4342-B048-85BDC9FD1C3A}</a:tableStyleId>
              </a:tblPr>
              <a:tblGrid>
                <a:gridCol w="2394506">
                  <a:extLst>
                    <a:ext uri="{9D8B030D-6E8A-4147-A177-3AD203B41FA5}">
                      <a16:colId xmlns:a16="http://schemas.microsoft.com/office/drawing/2014/main" val="140419905"/>
                    </a:ext>
                  </a:extLst>
                </a:gridCol>
                <a:gridCol w="8383893">
                  <a:extLst>
                    <a:ext uri="{9D8B030D-6E8A-4147-A177-3AD203B41FA5}">
                      <a16:colId xmlns:a16="http://schemas.microsoft.com/office/drawing/2014/main" val="2711311171"/>
                    </a:ext>
                  </a:extLst>
                </a:gridCol>
              </a:tblGrid>
              <a:tr h="1247431">
                <a:tc>
                  <a:txBody>
                    <a:bodyPr/>
                    <a:lstStyle/>
                    <a:p>
                      <a:r>
                        <a:rPr lang="fr-BE" sz="2400" b="0" dirty="0" smtClean="0">
                          <a:solidFill>
                            <a:srgbClr val="404040"/>
                          </a:solidFill>
                          <a:latin typeface="Calibri" panose="020F0502020204030204" pitchFamily="34" charset="0"/>
                          <a:cs typeface="Calibri" panose="020F0502020204030204" pitchFamily="34" charset="0"/>
                        </a:rPr>
                        <a:t>Deadline </a:t>
                      </a:r>
                      <a:endParaRPr lang="fr-BE" sz="2400" b="0" dirty="0">
                        <a:solidFill>
                          <a:srgbClr val="404040"/>
                        </a:solidFill>
                        <a:latin typeface="Calibri" panose="020F0502020204030204" pitchFamily="34" charset="0"/>
                        <a:cs typeface="Calibri" panose="020F0502020204030204"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b="1" noProof="0" dirty="0" smtClean="0">
                          <a:solidFill>
                            <a:schemeClr val="tx1"/>
                          </a:solidFill>
                          <a:latin typeface="Calibri" panose="020F0502020204030204" pitchFamily="34" charset="0"/>
                          <a:cs typeface="Calibri" panose="020F0502020204030204" pitchFamily="34" charset="0"/>
                        </a:rPr>
                        <a:t>22 February, 2022 </a:t>
                      </a:r>
                      <a:r>
                        <a:rPr lang="fr-BE" sz="3200" b="1" baseline="0" dirty="0" smtClean="0">
                          <a:solidFill>
                            <a:schemeClr val="tx1"/>
                          </a:solidFill>
                          <a:latin typeface="Calibri" panose="020F0502020204030204" pitchFamily="34" charset="0"/>
                          <a:cs typeface="Calibri" panose="020F0502020204030204" pitchFamily="34" charset="0"/>
                        </a:rPr>
                        <a:t>-</a:t>
                      </a:r>
                      <a:r>
                        <a:rPr lang="fr-BE" sz="3200" b="1" dirty="0" smtClean="0">
                          <a:solidFill>
                            <a:schemeClr val="tx1"/>
                          </a:solidFill>
                          <a:latin typeface="Calibri" panose="020F0502020204030204" pitchFamily="34" charset="0"/>
                          <a:cs typeface="Calibri" panose="020F0502020204030204" pitchFamily="34" charset="0"/>
                        </a:rPr>
                        <a:t> 17:00:00</a:t>
                      </a:r>
                      <a:r>
                        <a:rPr lang="fr-BE" sz="3200" b="1" baseline="0" dirty="0" smtClean="0">
                          <a:solidFill>
                            <a:schemeClr val="tx1"/>
                          </a:solidFill>
                          <a:latin typeface="Calibri" panose="020F0502020204030204" pitchFamily="34" charset="0"/>
                          <a:cs typeface="Calibri" panose="020F0502020204030204" pitchFamily="34" charset="0"/>
                        </a:rPr>
                        <a:t> </a:t>
                      </a:r>
                      <a:r>
                        <a:rPr lang="fr-BE" sz="3200" b="1" dirty="0" smtClean="0">
                          <a:solidFill>
                            <a:schemeClr val="tx1"/>
                          </a:solidFill>
                          <a:latin typeface="Calibri" panose="020F0502020204030204" pitchFamily="34" charset="0"/>
                          <a:cs typeface="Calibri" panose="020F0502020204030204" pitchFamily="34" charset="0"/>
                        </a:rPr>
                        <a:t> (Brussels time)</a:t>
                      </a:r>
                    </a:p>
                    <a:p>
                      <a:endParaRPr lang="fr-BE" sz="32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505580151"/>
                  </a:ext>
                </a:extLst>
              </a:tr>
              <a:tr h="944809">
                <a:tc>
                  <a:txBody>
                    <a:bodyPr/>
                    <a:lstStyle/>
                    <a:p>
                      <a:r>
                        <a:rPr lang="fr-BE" sz="2400" b="0" dirty="0" smtClean="0">
                          <a:solidFill>
                            <a:srgbClr val="404040"/>
                          </a:solidFill>
                          <a:latin typeface="Calibri" panose="020F0502020204030204" pitchFamily="34" charset="0"/>
                          <a:cs typeface="Calibri" panose="020F0502020204030204" pitchFamily="34" charset="0"/>
                        </a:rPr>
                        <a:t>How </a:t>
                      </a:r>
                      <a:r>
                        <a:rPr lang="en-IE" sz="2400" b="0" noProof="0" dirty="0" smtClean="0">
                          <a:solidFill>
                            <a:srgbClr val="404040"/>
                          </a:solidFill>
                          <a:latin typeface="Calibri" panose="020F0502020204030204" pitchFamily="34" charset="0"/>
                          <a:cs typeface="Calibri" panose="020F0502020204030204" pitchFamily="34" charset="0"/>
                        </a:rPr>
                        <a:t>to apply</a:t>
                      </a:r>
                      <a:endParaRPr lang="en-IE" sz="2400" b="0" noProof="0" dirty="0">
                        <a:solidFill>
                          <a:srgbClr val="404040"/>
                        </a:solidFill>
                        <a:latin typeface="Calibri" panose="020F0502020204030204" pitchFamily="34" charset="0"/>
                        <a:cs typeface="Calibri" panose="020F0502020204030204" pitchFamily="34" charset="0"/>
                      </a:endParaRPr>
                    </a:p>
                  </a:txBody>
                  <a:tcPr>
                    <a:solidFill>
                      <a:schemeClr val="bg2"/>
                    </a:solidFill>
                  </a:tcPr>
                </a:tc>
                <a:tc>
                  <a:txBody>
                    <a:bodyPr/>
                    <a:lstStyle/>
                    <a:p>
                      <a:r>
                        <a:rPr lang="en-IE" sz="2800" noProof="0" dirty="0" smtClean="0">
                          <a:hlinkClick r:id="rId3"/>
                        </a:rPr>
                        <a:t>Funding and tenders opportunities </a:t>
                      </a:r>
                      <a:r>
                        <a:rPr lang="fr-BE" sz="2800" dirty="0" smtClean="0">
                          <a:hlinkClick r:id="rId3"/>
                        </a:rPr>
                        <a:t>portal</a:t>
                      </a:r>
                      <a:r>
                        <a:rPr lang="fr-BE" sz="2800" dirty="0" smtClean="0"/>
                        <a:t/>
                      </a:r>
                      <a:br>
                        <a:rPr lang="fr-BE" sz="2800" dirty="0" smtClean="0"/>
                      </a:br>
                      <a:endParaRPr lang="en-US" sz="2000" dirty="0" smtClean="0">
                        <a:solidFill>
                          <a:schemeClr val="tx1"/>
                        </a:solidFill>
                        <a:latin typeface="Calibri" panose="020F0502020204030204" pitchFamily="34" charset="0"/>
                        <a:cs typeface="Calibri" panose="020F0502020204030204" pitchFamily="34" charset="0"/>
                      </a:endParaRPr>
                    </a:p>
                    <a:p>
                      <a:r>
                        <a:rPr lang="en-US" sz="2000" dirty="0" smtClean="0">
                          <a:solidFill>
                            <a:schemeClr val="tx1"/>
                          </a:solidFill>
                          <a:latin typeface="Calibri" panose="020F0502020204030204" pitchFamily="34" charset="0"/>
                          <a:cs typeface="Calibri" panose="020F0502020204030204" pitchFamily="34" charset="0"/>
                        </a:rPr>
                        <a:t>Call ID: </a:t>
                      </a:r>
                      <a:r>
                        <a:rPr lang="en-US" sz="1800" b="0" i="0" kern="1200" dirty="0" smtClean="0">
                          <a:solidFill>
                            <a:schemeClr val="dk1"/>
                          </a:solidFill>
                          <a:effectLst/>
                          <a:latin typeface="+mn-lt"/>
                          <a:ea typeface="+mn-ea"/>
                          <a:cs typeface="+mn-cs"/>
                        </a:rPr>
                        <a:t>ERASMUS-EDU-2021-VIRT-EXCH</a:t>
                      </a:r>
                    </a:p>
                    <a:p>
                      <a:endParaRPr lang="en-IE" sz="1800" b="0" i="0" kern="1200" dirty="0" smtClean="0">
                        <a:solidFill>
                          <a:schemeClr val="dk1"/>
                        </a:solidFill>
                        <a:effectLst/>
                        <a:latin typeface="+mn-lt"/>
                        <a:ea typeface="+mn-ea"/>
                        <a:cs typeface="+mn-cs"/>
                      </a:endParaRPr>
                    </a:p>
                    <a:p>
                      <a:r>
                        <a:rPr lang="en-IE" sz="2800" b="0" i="0" kern="1200" dirty="0" smtClean="0">
                          <a:solidFill>
                            <a:schemeClr val="dk1"/>
                          </a:solidFill>
                          <a:effectLst/>
                          <a:latin typeface="+mn-lt"/>
                          <a:ea typeface="+mn-ea"/>
                          <a:cs typeface="+mn-cs"/>
                        </a:rPr>
                        <a:t>All parts</a:t>
                      </a:r>
                      <a:r>
                        <a:rPr lang="en-IE" sz="2800" b="0" i="0" kern="1200" baseline="0" dirty="0" smtClean="0">
                          <a:solidFill>
                            <a:schemeClr val="dk1"/>
                          </a:solidFill>
                          <a:effectLst/>
                          <a:latin typeface="+mn-lt"/>
                          <a:ea typeface="+mn-ea"/>
                          <a:cs typeface="+mn-cs"/>
                        </a:rPr>
                        <a:t> of the application forms</a:t>
                      </a:r>
                      <a:r>
                        <a:rPr lang="en-IE" sz="2800" b="0" i="0" kern="1200" dirty="0" smtClean="0">
                          <a:solidFill>
                            <a:schemeClr val="dk1"/>
                          </a:solidFill>
                          <a:effectLst/>
                          <a:latin typeface="+mn-lt"/>
                          <a:ea typeface="+mn-ea"/>
                          <a:cs typeface="+mn-cs"/>
                        </a:rPr>
                        <a:t> must</a:t>
                      </a:r>
                      <a:r>
                        <a:rPr lang="en-IE" sz="2800" b="0" i="0" kern="1200" baseline="0" dirty="0" smtClean="0">
                          <a:solidFill>
                            <a:schemeClr val="dk1"/>
                          </a:solidFill>
                          <a:effectLst/>
                          <a:latin typeface="+mn-lt"/>
                          <a:ea typeface="+mn-ea"/>
                          <a:cs typeface="+mn-cs"/>
                        </a:rPr>
                        <a:t> be complete. </a:t>
                      </a:r>
                    </a:p>
                    <a:p>
                      <a:endParaRPr lang="en-IE" sz="2800" b="0" i="0" kern="1200" baseline="0" dirty="0" smtClean="0">
                        <a:solidFill>
                          <a:schemeClr val="dk1"/>
                        </a:solidFill>
                        <a:effectLst/>
                        <a:latin typeface="+mn-lt"/>
                        <a:ea typeface="+mn-ea"/>
                        <a:cs typeface="+mn-cs"/>
                      </a:endParaRPr>
                    </a:p>
                    <a:p>
                      <a:r>
                        <a:rPr lang="en-IE" sz="2800" b="0" i="0" kern="1200" baseline="0" dirty="0" smtClean="0">
                          <a:solidFill>
                            <a:schemeClr val="dk1"/>
                          </a:solidFill>
                          <a:effectLst/>
                          <a:latin typeface="+mn-lt"/>
                          <a:ea typeface="+mn-ea"/>
                          <a:cs typeface="+mn-cs"/>
                        </a:rPr>
                        <a:t>A maximum of 70 pages</a:t>
                      </a:r>
                      <a:endParaRPr lang="fr-BE" sz="2800" dirty="0">
                        <a:solidFill>
                          <a:schemeClr val="tx1"/>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952344563"/>
                  </a:ext>
                </a:extLst>
              </a:tr>
            </a:tbl>
          </a:graphicData>
        </a:graphic>
      </p:graphicFrame>
    </p:spTree>
    <p:extLst>
      <p:ext uri="{BB962C8B-B14F-4D97-AF65-F5344CB8AC3E}">
        <p14:creationId xmlns:p14="http://schemas.microsoft.com/office/powerpoint/2010/main" val="934199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4F1EA005558D4A84C86AD0D2CF8860" ma:contentTypeVersion="1" ma:contentTypeDescription="Create a new document." ma:contentTypeScope="" ma:versionID="e585c717080f1243343ff507719315cd">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53A6C1DC-C14C-427B-8E7A-0B713C718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87431-2774-4E17-BE38-8A579357848D}">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9662</TotalTime>
  <Words>6128</Words>
  <Application>Microsoft Office PowerPoint</Application>
  <PresentationFormat>Widescreen</PresentationFormat>
  <Paragraphs>521</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1_Office Theme</vt:lpstr>
      <vt:lpstr>Erasmus+ Virtual Exchanges  InfoDay – 30 November 2021 </vt:lpstr>
      <vt:lpstr>Erasmus+ Virtual Exchanges  InfoDay – 30 November 2021 </vt:lpstr>
      <vt:lpstr>How to prepare an application for  Erasmus+ Virtual Exchanges 2021</vt:lpstr>
      <vt:lpstr>In this presentation</vt:lpstr>
      <vt:lpstr>Introduction</vt:lpstr>
      <vt:lpstr>PowerPoint Presentation</vt:lpstr>
      <vt:lpstr>PowerPoint Presentation</vt:lpstr>
      <vt:lpstr>   What is the role of participating organisations  </vt:lpstr>
      <vt:lpstr>Admissibility</vt:lpstr>
      <vt:lpstr>PowerPoint Presentation</vt:lpstr>
      <vt:lpstr>Eligibility Criteria</vt:lpstr>
      <vt:lpstr>Eligiblity Criteria: Duration</vt:lpstr>
      <vt:lpstr> Eligibility Criteria: Which regions of the world can participate?</vt:lpstr>
      <vt:lpstr>  Eligibility Criteria: Who can apply as Coordinator?</vt:lpstr>
      <vt:lpstr>  Eligibility Criteria: Who can participate as partner?</vt:lpstr>
      <vt:lpstr>PowerPoint Presentation</vt:lpstr>
      <vt:lpstr>PowerPoint Presentation</vt:lpstr>
      <vt:lpstr>Exclusion Criteria</vt:lpstr>
      <vt:lpstr>PowerPoint Presentation</vt:lpstr>
      <vt:lpstr>Selection Criteria</vt:lpstr>
      <vt:lpstr>Selection criteria </vt:lpstr>
      <vt:lpstr>Award Criteria</vt:lpstr>
      <vt:lpstr>Award criteria </vt:lpstr>
      <vt:lpstr>PowerPoint Presentation</vt:lpstr>
      <vt:lpstr>Award criteria - Quality of project design and implementation</vt:lpstr>
      <vt:lpstr>Award criteria - Quality of the partnership and the cooperation arrangements</vt:lpstr>
      <vt:lpstr>Award criteria -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Form: Part C</vt:lpstr>
      <vt:lpstr>Tips</vt:lpstr>
      <vt:lpstr>Tips </vt:lpstr>
      <vt:lpstr>Tips </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BALLHAUSEN Erik (EACEA)</cp:lastModifiedBy>
  <cp:revision>430</cp:revision>
  <cp:lastPrinted>2021-11-30T11:41:21Z</cp:lastPrinted>
  <dcterms:created xsi:type="dcterms:W3CDTF">2019-08-09T12:06:42Z</dcterms:created>
  <dcterms:modified xsi:type="dcterms:W3CDTF">2021-12-02T14:15:31Z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0x010100184F1EA005558D4A84C86AD0D2CF8860</vt:lpwstr>
  </property>
</Properties>
</file>