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6" r:id="rId5"/>
  </p:sldMasterIdLst>
  <p:notesMasterIdLst>
    <p:notesMasterId r:id="rId21"/>
  </p:notesMasterIdLst>
  <p:handoutMasterIdLst>
    <p:handoutMasterId r:id="rId22"/>
  </p:handoutMasterIdLst>
  <p:sldIdLst>
    <p:sldId id="420" r:id="rId6"/>
    <p:sldId id="413" r:id="rId7"/>
    <p:sldId id="399" r:id="rId8"/>
    <p:sldId id="367" r:id="rId9"/>
    <p:sldId id="366" r:id="rId10"/>
    <p:sldId id="397" r:id="rId11"/>
    <p:sldId id="423" r:id="rId12"/>
    <p:sldId id="424" r:id="rId13"/>
    <p:sldId id="426" r:id="rId14"/>
    <p:sldId id="427" r:id="rId15"/>
    <p:sldId id="428" r:id="rId16"/>
    <p:sldId id="429" r:id="rId17"/>
    <p:sldId id="435" r:id="rId18"/>
    <p:sldId id="410" r:id="rId19"/>
    <p:sldId id="505" r:id="rId20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82"/>
    <a:srgbClr val="404040"/>
    <a:srgbClr val="0356B1"/>
    <a:srgbClr val="0088CE"/>
    <a:srgbClr val="004494"/>
    <a:srgbClr val="4F81BD"/>
    <a:srgbClr val="FFFFFF"/>
    <a:srgbClr val="035DC1"/>
    <a:srgbClr val="024EA2"/>
    <a:srgbClr val="024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67101" autoAdjust="0"/>
  </p:normalViewPr>
  <p:slideViewPr>
    <p:cSldViewPr snapToGrid="0">
      <p:cViewPr>
        <p:scale>
          <a:sx n="33" d="100"/>
          <a:sy n="33" d="100"/>
        </p:scale>
        <p:origin x="3858" y="88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fr-BE" dirty="0" smtClean="0"/>
              <a:t>Good </a:t>
            </a:r>
            <a:r>
              <a:rPr lang="fr-BE" dirty="0" err="1" smtClean="0"/>
              <a:t>afternoon</a:t>
            </a:r>
            <a:r>
              <a:rPr lang="fr-BE" baseline="0" dirty="0" smtClean="0"/>
              <a:t> ladies and gentleman,</a:t>
            </a:r>
          </a:p>
          <a:p>
            <a:pPr marL="457200" lvl="1" indent="0">
              <a:buNone/>
            </a:pPr>
            <a:r>
              <a:rPr lang="fr-BE" baseline="0" dirty="0" smtClean="0"/>
              <a:t>The </a:t>
            </a:r>
            <a:r>
              <a:rPr lang="fr-BE" baseline="0" dirty="0" err="1" smtClean="0"/>
              <a:t>aim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presentation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to help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prepare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application by </a:t>
            </a:r>
            <a:r>
              <a:rPr lang="fr-BE" baseline="0" dirty="0" err="1" smtClean="0"/>
              <a:t>giving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the basic information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need</a:t>
            </a:r>
            <a:r>
              <a:rPr lang="fr-BE" baseline="0" dirty="0" smtClean="0"/>
              <a:t>.</a:t>
            </a:r>
          </a:p>
          <a:p>
            <a:pPr marL="457200" lvl="1" indent="0">
              <a:buNone/>
            </a:pPr>
            <a:r>
              <a:rPr lang="fr-BE" baseline="0" dirty="0" smtClean="0"/>
              <a:t>It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give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an insight </a:t>
            </a:r>
            <a:r>
              <a:rPr lang="fr-BE" baseline="0" dirty="0" err="1" smtClean="0"/>
              <a:t>into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selection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process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carried</a:t>
            </a:r>
            <a:r>
              <a:rPr lang="fr-BE" baseline="0" dirty="0" smtClean="0"/>
              <a:t> out by </a:t>
            </a:r>
            <a:r>
              <a:rPr lang="fr-BE" baseline="0" dirty="0" err="1" smtClean="0"/>
              <a:t>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internal</a:t>
            </a:r>
            <a:r>
              <a:rPr lang="fr-BE" baseline="0" dirty="0" smtClean="0"/>
              <a:t> experts and the </a:t>
            </a:r>
            <a:r>
              <a:rPr lang="fr-BE" baseline="0" dirty="0" err="1" smtClean="0"/>
              <a:t>criteria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use to </a:t>
            </a:r>
            <a:r>
              <a:rPr lang="fr-BE" baseline="0" dirty="0" err="1" smtClean="0"/>
              <a:t>assess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application. </a:t>
            </a:r>
          </a:p>
          <a:p>
            <a:pPr marL="457200" lvl="1" indent="0">
              <a:buNone/>
            </a:pPr>
            <a:r>
              <a:rPr lang="fr-BE" baseline="0" dirty="0" smtClean="0"/>
              <a:t>This </a:t>
            </a:r>
            <a:r>
              <a:rPr lang="fr-BE" baseline="0" dirty="0" err="1" smtClean="0"/>
              <a:t>presentation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aimed</a:t>
            </a:r>
            <a:r>
              <a:rPr lang="fr-BE" baseline="0" dirty="0" smtClean="0"/>
              <a:t> at </a:t>
            </a:r>
            <a:r>
              <a:rPr lang="fr-BE" baseline="0" dirty="0" err="1" smtClean="0"/>
              <a:t>those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no </a:t>
            </a:r>
            <a:r>
              <a:rPr lang="fr-BE" baseline="0" dirty="0" err="1" smtClean="0"/>
              <a:t>prior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knowledge</a:t>
            </a:r>
            <a:r>
              <a:rPr lang="fr-BE" baseline="0" dirty="0" smtClean="0"/>
              <a:t> of EU </a:t>
            </a:r>
            <a:r>
              <a:rPr lang="fr-BE" baseline="0" dirty="0" err="1" smtClean="0"/>
              <a:t>funding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processes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quite</a:t>
            </a:r>
            <a:r>
              <a:rPr lang="fr-BE" baseline="0" dirty="0" smtClean="0"/>
              <a:t> basic but </a:t>
            </a:r>
            <a:r>
              <a:rPr lang="fr-BE" baseline="0" dirty="0" err="1" smtClean="0"/>
              <a:t>everyone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welcome</a:t>
            </a:r>
            <a:r>
              <a:rPr lang="fr-BE" baseline="0" dirty="0" smtClean="0"/>
              <a:t> to post questions in </a:t>
            </a:r>
            <a:r>
              <a:rPr lang="fr-BE" baseline="0" dirty="0" err="1" smtClean="0"/>
              <a:t>Slido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try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address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our</a:t>
            </a:r>
            <a:r>
              <a:rPr lang="fr-BE" baseline="0" dirty="0" smtClean="0"/>
              <a:t> Q&amp;A </a:t>
            </a:r>
            <a:r>
              <a:rPr lang="fr-BE" baseline="0" dirty="0" err="1" smtClean="0"/>
              <a:t>sesssion</a:t>
            </a:r>
            <a:r>
              <a:rPr lang="fr-BE" baseline="0" dirty="0" smtClean="0"/>
              <a:t> at the end of the </a:t>
            </a:r>
            <a:r>
              <a:rPr lang="fr-BE" baseline="0" dirty="0" err="1" smtClean="0"/>
              <a:t>infoday</a:t>
            </a:r>
            <a:r>
              <a:rPr lang="fr-BE" baseline="0" dirty="0" smtClean="0"/>
              <a:t>. </a:t>
            </a:r>
          </a:p>
          <a:p>
            <a:pPr marL="457200" lvl="1" indent="0">
              <a:buNone/>
            </a:pPr>
            <a:r>
              <a:rPr lang="fr-BE" baseline="0" dirty="0" err="1" smtClean="0"/>
              <a:t>I’ll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make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presentation</a:t>
            </a:r>
            <a:r>
              <a:rPr lang="fr-BE" baseline="0" dirty="0" smtClean="0"/>
              <a:t> in English but applications are of course </a:t>
            </a:r>
            <a:r>
              <a:rPr lang="fr-BE" baseline="0" dirty="0" err="1" smtClean="0"/>
              <a:t>welcome</a:t>
            </a:r>
            <a:r>
              <a:rPr lang="fr-BE" baseline="0" dirty="0" smtClean="0"/>
              <a:t> in the official EU </a:t>
            </a:r>
            <a:r>
              <a:rPr lang="fr-BE" baseline="0" dirty="0" err="1" smtClean="0"/>
              <a:t>languages</a:t>
            </a:r>
            <a:r>
              <a:rPr lang="fr-BE" baseline="0" dirty="0" smtClean="0"/>
              <a:t>. </a:t>
            </a:r>
            <a:endParaRPr lang="fr-BE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092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smtClean="0"/>
              <a:t>You </a:t>
            </a:r>
            <a:r>
              <a:rPr lang="fr-BE" dirty="0" err="1" smtClean="0"/>
              <a:t>still</a:t>
            </a:r>
            <a:r>
              <a:rPr lang="fr-BE" dirty="0" smtClean="0"/>
              <a:t> </a:t>
            </a:r>
            <a:r>
              <a:rPr lang="fr-BE" dirty="0" err="1" smtClean="0"/>
              <a:t>need</a:t>
            </a:r>
            <a:r>
              <a:rPr lang="fr-BE" dirty="0" smtClean="0"/>
              <a:t> to </a:t>
            </a:r>
            <a:r>
              <a:rPr lang="fr-BE" b="1" dirty="0" smtClean="0"/>
              <a:t>select</a:t>
            </a:r>
            <a:r>
              <a:rPr lang="fr-BE" dirty="0" smtClean="0"/>
              <a:t> the topic &amp; </a:t>
            </a:r>
            <a:r>
              <a:rPr lang="fr-BE" b="1" dirty="0" err="1" smtClean="0"/>
              <a:t>start</a:t>
            </a:r>
            <a:r>
              <a:rPr lang="fr-BE" dirty="0" smtClean="0"/>
              <a:t> the </a:t>
            </a:r>
            <a:r>
              <a:rPr lang="fr-BE" dirty="0" err="1" smtClean="0"/>
              <a:t>submission</a:t>
            </a:r>
            <a:r>
              <a:rPr lang="fr-BE" dirty="0" smtClean="0"/>
              <a:t> </a:t>
            </a:r>
            <a:r>
              <a:rPr lang="fr-BE" dirty="0" err="1" smtClean="0"/>
              <a:t>process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err="1" smtClean="0"/>
              <a:t>Get</a:t>
            </a:r>
            <a:r>
              <a:rPr lang="fr-BE" dirty="0" smtClean="0"/>
              <a:t> </a:t>
            </a:r>
            <a:r>
              <a:rPr lang="fr-BE" dirty="0" err="1" smtClean="0"/>
              <a:t>link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browser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smtClean="0"/>
              <a:t>Save to </a:t>
            </a:r>
            <a:r>
              <a:rPr lang="fr-BE" dirty="0" err="1" smtClean="0"/>
              <a:t>favourites</a:t>
            </a:r>
            <a:endParaRPr lang="fr-B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smtClean="0"/>
              <a:t>Save </a:t>
            </a:r>
            <a:r>
              <a:rPr lang="fr-BE" dirty="0" err="1" smtClean="0"/>
              <a:t>during</a:t>
            </a:r>
            <a:r>
              <a:rPr lang="fr-BE" dirty="0" smtClean="0"/>
              <a:t> </a:t>
            </a:r>
            <a:r>
              <a:rPr lang="fr-BE" dirty="0" err="1" smtClean="0"/>
              <a:t>inputting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err="1" smtClean="0"/>
              <a:t>Draft</a:t>
            </a:r>
            <a:r>
              <a:rPr lang="fr-BE" dirty="0" smtClean="0"/>
              <a:t> </a:t>
            </a:r>
            <a:r>
              <a:rPr lang="fr-BE" dirty="0" err="1" smtClean="0"/>
              <a:t>saved</a:t>
            </a:r>
            <a:r>
              <a:rPr lang="fr-BE" dirty="0" smtClean="0"/>
              <a:t> =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re-opned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err="1" smtClean="0"/>
              <a:t>Even</a:t>
            </a:r>
            <a:r>
              <a:rPr lang="fr-BE" dirty="0" smtClean="0"/>
              <a:t> </a:t>
            </a:r>
            <a:r>
              <a:rPr lang="fr-BE" dirty="0" err="1" smtClean="0"/>
              <a:t>after</a:t>
            </a:r>
            <a:r>
              <a:rPr lang="fr-BE" dirty="0" smtClean="0"/>
              <a:t> </a:t>
            </a:r>
            <a:r>
              <a:rPr lang="fr-BE" dirty="0" err="1" smtClean="0"/>
              <a:t>submission</a:t>
            </a:r>
            <a:r>
              <a:rPr lang="fr-BE" dirty="0" smtClean="0"/>
              <a:t> one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re</a:t>
            </a:r>
            <a:r>
              <a:rPr lang="fr-BE" dirty="0" smtClean="0"/>
              <a:t>-open to </a:t>
            </a:r>
            <a:r>
              <a:rPr lang="fr-BE" dirty="0" err="1" smtClean="0"/>
              <a:t>re-submit</a:t>
            </a:r>
            <a:r>
              <a:rPr lang="fr-BE" dirty="0" smtClean="0"/>
              <a:t> </a:t>
            </a:r>
            <a:r>
              <a:rPr lang="fr-BE" dirty="0" err="1" smtClean="0"/>
              <a:t>until</a:t>
            </a:r>
            <a:r>
              <a:rPr lang="fr-BE" dirty="0" smtClean="0"/>
              <a:t> deadline!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52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124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973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385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119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smtClean="0"/>
              <a:t>Be </a:t>
            </a:r>
            <a:r>
              <a:rPr lang="fr-BE" dirty="0" err="1" smtClean="0"/>
              <a:t>aware</a:t>
            </a:r>
            <a:r>
              <a:rPr lang="fr-BE" dirty="0" smtClean="0"/>
              <a:t> </a:t>
            </a:r>
            <a:r>
              <a:rPr lang="fr-BE" dirty="0" err="1" smtClean="0"/>
              <a:t>its</a:t>
            </a:r>
            <a:r>
              <a:rPr lang="fr-BE" dirty="0" smtClean="0"/>
              <a:t> a </a:t>
            </a:r>
            <a:r>
              <a:rPr lang="fr-BE" b="1" dirty="0" err="1" smtClean="0"/>
              <a:t>process</a:t>
            </a:r>
            <a:r>
              <a:rPr lang="fr-BE" b="1" dirty="0" smtClean="0"/>
              <a:t/>
            </a:r>
            <a:br>
              <a:rPr lang="fr-BE" b="1" dirty="0" smtClean="0"/>
            </a:br>
            <a:endParaRPr lang="fr-B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b="0" dirty="0" err="1" smtClean="0"/>
              <a:t>Make</a:t>
            </a:r>
            <a:r>
              <a:rPr lang="fr-BE" b="0" baseline="0" dirty="0" smtClean="0"/>
              <a:t> sure </a:t>
            </a:r>
            <a:r>
              <a:rPr lang="fr-BE" b="0" baseline="0" dirty="0" err="1" smtClean="0"/>
              <a:t>that</a:t>
            </a:r>
            <a:r>
              <a:rPr lang="fr-BE" b="0" baseline="0" dirty="0" smtClean="0"/>
              <a:t> </a:t>
            </a:r>
            <a:r>
              <a:rPr lang="fr-BE" b="0" baseline="0" dirty="0" err="1" smtClean="0"/>
              <a:t>you</a:t>
            </a:r>
            <a:r>
              <a:rPr lang="fr-BE" b="0" baseline="0" dirty="0" smtClean="0"/>
              <a:t> are </a:t>
            </a:r>
            <a:r>
              <a:rPr lang="fr-BE" b="0" baseline="0" dirty="0" err="1" smtClean="0"/>
              <a:t>aware</a:t>
            </a:r>
            <a:r>
              <a:rPr lang="fr-BE" b="0" baseline="0" dirty="0" smtClean="0"/>
              <a:t> of </a:t>
            </a:r>
            <a:r>
              <a:rPr lang="fr-BE" b="1" baseline="0" dirty="0" err="1" smtClean="0"/>
              <a:t>each</a:t>
            </a:r>
            <a:r>
              <a:rPr lang="fr-BE" b="1" baseline="0" dirty="0" smtClean="0"/>
              <a:t> </a:t>
            </a:r>
            <a:r>
              <a:rPr lang="fr-BE" b="1" baseline="0" dirty="0" err="1" smtClean="0"/>
              <a:t>step</a:t>
            </a:r>
            <a:r>
              <a:rPr lang="fr-BE" b="1" baseline="0" dirty="0" smtClean="0"/>
              <a:t/>
            </a:r>
            <a:br>
              <a:rPr lang="fr-BE" b="1" baseline="0" dirty="0" smtClean="0"/>
            </a:br>
            <a:endParaRPr lang="fr-BE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b="0" baseline="0" dirty="0" smtClean="0"/>
              <a:t>4 Main </a:t>
            </a:r>
            <a:r>
              <a:rPr lang="fr-BE" b="0" baseline="0" dirty="0" err="1" smtClean="0"/>
              <a:t>steps</a:t>
            </a:r>
            <a:r>
              <a:rPr lang="fr-BE" b="0" baseline="0" dirty="0" smtClean="0"/>
              <a:t/>
            </a:r>
            <a:br>
              <a:rPr lang="fr-BE" b="0" baseline="0" dirty="0" smtClean="0"/>
            </a:br>
            <a:endParaRPr lang="fr-B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b="0" baseline="0" dirty="0" err="1" smtClean="0"/>
              <a:t>Remeber</a:t>
            </a:r>
            <a:r>
              <a:rPr lang="fr-BE" b="0" baseline="0" dirty="0" smtClean="0"/>
              <a:t> </a:t>
            </a:r>
            <a:r>
              <a:rPr lang="fr-BE" b="0" baseline="0" dirty="0" err="1" smtClean="0"/>
              <a:t>you</a:t>
            </a:r>
            <a:r>
              <a:rPr lang="fr-BE" b="0" baseline="0" dirty="0" smtClean="0"/>
              <a:t> </a:t>
            </a:r>
            <a:r>
              <a:rPr lang="fr-BE" b="0" baseline="0" dirty="0" err="1" smtClean="0"/>
              <a:t>apply</a:t>
            </a:r>
            <a:r>
              <a:rPr lang="fr-BE" b="0" baseline="0" dirty="0" smtClean="0"/>
              <a:t> </a:t>
            </a:r>
            <a:r>
              <a:rPr lang="fr-BE" b="1" baseline="0" dirty="0" smtClean="0"/>
              <a:t>on </a:t>
            </a:r>
            <a:r>
              <a:rPr lang="fr-BE" b="1" baseline="0" dirty="0" err="1" smtClean="0"/>
              <a:t>behalf</a:t>
            </a:r>
            <a:r>
              <a:rPr lang="fr-BE" b="1" baseline="0" dirty="0" smtClean="0"/>
              <a:t> of all </a:t>
            </a:r>
            <a:r>
              <a:rPr lang="fr-BE" b="1" baseline="0" dirty="0" err="1" smtClean="0"/>
              <a:t>PARTs</a:t>
            </a:r>
            <a:r>
              <a:rPr lang="fr-BE" b="1" baseline="0" dirty="0" smtClean="0"/>
              <a:t/>
            </a:r>
            <a:br>
              <a:rPr lang="fr-BE" b="1" baseline="0" dirty="0" smtClean="0"/>
            </a:br>
            <a:endParaRPr lang="fr-BE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b="0" baseline="0" dirty="0" err="1" smtClean="0"/>
              <a:t>Collect</a:t>
            </a:r>
            <a:r>
              <a:rPr lang="fr-BE" b="0" baseline="0" dirty="0" smtClean="0"/>
              <a:t> all INFO </a:t>
            </a:r>
            <a:r>
              <a:rPr lang="fr-BE" b="0" baseline="0" dirty="0" err="1" smtClean="0"/>
              <a:t>required</a:t>
            </a:r>
            <a:r>
              <a:rPr lang="fr-BE" b="0" baseline="0" dirty="0" smtClean="0"/>
              <a:t> – plan </a:t>
            </a:r>
            <a:r>
              <a:rPr lang="fr-BE" b="0" baseline="0" dirty="0" err="1" smtClean="0"/>
              <a:t>this</a:t>
            </a:r>
            <a:r>
              <a:rPr lang="fr-BE" b="0" baseline="0" dirty="0" smtClean="0"/>
              <a:t>!</a:t>
            </a:r>
            <a:br>
              <a:rPr lang="fr-BE" b="0" baseline="0" dirty="0" smtClean="0"/>
            </a:br>
            <a:endParaRPr lang="fr-BE" b="0" baseline="0" dirty="0" smtClean="0"/>
          </a:p>
          <a:p>
            <a:endParaRPr lang="fr-BE" b="1" baseline="0" dirty="0" smtClean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819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b="1" dirty="0" smtClean="0"/>
              <a:t>EU Login </a:t>
            </a:r>
            <a:r>
              <a:rPr lang="fr-BE" dirty="0" smtClean="0"/>
              <a:t>– do </a:t>
            </a:r>
            <a:r>
              <a:rPr lang="fr-BE" dirty="0" err="1" smtClean="0"/>
              <a:t>you</a:t>
            </a:r>
            <a:r>
              <a:rPr lang="fr-BE" dirty="0" smtClean="0"/>
              <a:t> have one / test to </a:t>
            </a:r>
            <a:r>
              <a:rPr lang="fr-BE" dirty="0" err="1" smtClean="0"/>
              <a:t>access</a:t>
            </a:r>
            <a:r>
              <a:rPr lang="fr-BE" dirty="0" smtClean="0"/>
              <a:t> / how do </a:t>
            </a:r>
            <a:r>
              <a:rPr lang="fr-BE" dirty="0" err="1" smtClean="0"/>
              <a:t>you</a:t>
            </a:r>
            <a:r>
              <a:rPr lang="fr-BE" dirty="0" smtClean="0"/>
              <a:t> mange a back-up</a:t>
            </a:r>
            <a:br>
              <a:rPr lang="fr-BE" dirty="0" smtClean="0"/>
            </a:br>
            <a:endParaRPr lang="fr-B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Participant Identification Codes </a:t>
            </a:r>
            <a:r>
              <a:rPr lang="en-GB" b="0" dirty="0" smtClean="0">
                <a:solidFill>
                  <a:schemeClr val="tx1"/>
                </a:solidFill>
              </a:rPr>
              <a:t>=&gt;for all PARTs</a:t>
            </a:r>
            <a:r>
              <a:rPr lang="en-GB" b="0" baseline="0" dirty="0" smtClean="0">
                <a:solidFill>
                  <a:schemeClr val="tx1"/>
                </a:solidFill>
              </a:rPr>
              <a:t> </a:t>
            </a:r>
            <a:r>
              <a:rPr lang="en-GB" b="0" dirty="0" smtClean="0">
                <a:solidFill>
                  <a:schemeClr val="tx1"/>
                </a:solidFill>
              </a:rPr>
              <a:t> </a:t>
            </a:r>
            <a:br>
              <a:rPr lang="en-GB" b="0" dirty="0" smtClean="0">
                <a:solidFill>
                  <a:schemeClr val="tx1"/>
                </a:solidFill>
              </a:rPr>
            </a:br>
            <a:endParaRPr lang="en-GB" b="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b="0" dirty="0" err="1" smtClean="0">
                <a:solidFill>
                  <a:schemeClr val="tx1"/>
                </a:solidFill>
              </a:rPr>
              <a:t>Affiliated</a:t>
            </a:r>
            <a:r>
              <a:rPr lang="fr-BE" b="0" dirty="0" smtClean="0">
                <a:solidFill>
                  <a:schemeClr val="tx1"/>
                </a:solidFill>
              </a:rPr>
              <a:t> = </a:t>
            </a:r>
            <a:r>
              <a:rPr lang="fr-BE" b="0" dirty="0" err="1" smtClean="0">
                <a:solidFill>
                  <a:schemeClr val="tx1"/>
                </a:solidFill>
              </a:rPr>
              <a:t>yes</a:t>
            </a:r>
            <a:r>
              <a:rPr lang="fr-BE" b="0" dirty="0" smtClean="0">
                <a:solidFill>
                  <a:schemeClr val="tx1"/>
                </a:solidFill>
              </a:rPr>
              <a:t/>
            </a:r>
            <a:br>
              <a:rPr lang="fr-BE" b="0" dirty="0" smtClean="0">
                <a:solidFill>
                  <a:schemeClr val="tx1"/>
                </a:solidFill>
              </a:rPr>
            </a:br>
            <a:r>
              <a:rPr lang="fr-BE" b="0" dirty="0" smtClean="0">
                <a:solidFill>
                  <a:schemeClr val="tx1"/>
                </a:solidFill>
              </a:rPr>
              <a:t>Associated = no</a:t>
            </a:r>
            <a:br>
              <a:rPr lang="fr-BE" b="0" dirty="0" smtClean="0">
                <a:solidFill>
                  <a:schemeClr val="tx1"/>
                </a:solidFill>
              </a:rPr>
            </a:b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675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1 There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always</a:t>
            </a:r>
            <a:r>
              <a:rPr lang="fr-BE" dirty="0" smtClean="0"/>
              <a:t> </a:t>
            </a:r>
            <a:r>
              <a:rPr lang="fr-BE" b="1" dirty="0" smtClean="0"/>
              <a:t>Guidance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 smtClean="0"/>
          </a:p>
          <a:p>
            <a:r>
              <a:rPr lang="fr-BE" dirty="0" smtClean="0"/>
              <a:t>2 </a:t>
            </a:r>
            <a:r>
              <a:rPr lang="fr-BE" b="1" dirty="0" smtClean="0"/>
              <a:t>User Guides </a:t>
            </a:r>
            <a:r>
              <a:rPr lang="fr-BE" dirty="0" smtClean="0"/>
              <a:t>for </a:t>
            </a:r>
            <a:r>
              <a:rPr lang="fr-BE" dirty="0" err="1" smtClean="0"/>
              <a:t>each</a:t>
            </a:r>
            <a:r>
              <a:rPr lang="fr-BE" dirty="0" smtClean="0"/>
              <a:t> </a:t>
            </a:r>
            <a:r>
              <a:rPr lang="fr-BE" dirty="0" err="1" smtClean="0"/>
              <a:t>tool</a:t>
            </a:r>
            <a:r>
              <a:rPr lang="fr-BE" baseline="0" dirty="0" smtClean="0"/>
              <a:t> / part of the </a:t>
            </a:r>
            <a:r>
              <a:rPr lang="fr-BE" baseline="0" dirty="0" err="1" smtClean="0"/>
              <a:t>process</a:t>
            </a:r>
            <a:r>
              <a:rPr lang="fr-BE" baseline="0" dirty="0" smtClean="0"/>
              <a:t/>
            </a:r>
            <a:br>
              <a:rPr lang="fr-BE" baseline="0" dirty="0" smtClean="0"/>
            </a:br>
            <a:endParaRPr lang="fr-BE" baseline="0" dirty="0" smtClean="0"/>
          </a:p>
          <a:p>
            <a:r>
              <a:rPr lang="fr-BE" baseline="0" dirty="0" smtClean="0"/>
              <a:t>3 Login – one &amp; </a:t>
            </a:r>
            <a:r>
              <a:rPr lang="fr-BE" b="1" baseline="0" dirty="0" err="1" smtClean="0"/>
              <a:t>personal</a:t>
            </a:r>
            <a:r>
              <a:rPr lang="fr-BE" b="1" baseline="0" dirty="0" smtClean="0"/>
              <a:t> </a:t>
            </a:r>
            <a:r>
              <a:rPr lang="fr-BE" b="1" baseline="0" dirty="0" err="1" smtClean="0"/>
              <a:t>account</a:t>
            </a:r>
            <a:r>
              <a:rPr lang="fr-BE" b="1" baseline="0" dirty="0" smtClean="0"/>
              <a:t> </a:t>
            </a:r>
            <a:r>
              <a:rPr lang="fr-BE" baseline="0" dirty="0" smtClean="0"/>
              <a:t>(FMB email not </a:t>
            </a:r>
            <a:r>
              <a:rPr lang="fr-BE" baseline="0" dirty="0" err="1" smtClean="0"/>
              <a:t>allowwed</a:t>
            </a:r>
            <a:r>
              <a:rPr lang="fr-BE" baseline="0" dirty="0" smtClean="0"/>
              <a:t>)</a:t>
            </a:r>
          </a:p>
          <a:p>
            <a:endParaRPr lang="fr-BE" baseline="0" dirty="0" smtClean="0"/>
          </a:p>
          <a:p>
            <a:r>
              <a:rPr lang="fr-BE" baseline="0" dirty="0" smtClean="0"/>
              <a:t>5 Note </a:t>
            </a:r>
            <a:r>
              <a:rPr lang="fr-BE" b="1" baseline="0" dirty="0" smtClean="0"/>
              <a:t>EU </a:t>
            </a:r>
            <a:r>
              <a:rPr lang="fr-BE" b="1" baseline="0" dirty="0" err="1" smtClean="0"/>
              <a:t>languages</a:t>
            </a:r>
            <a:r>
              <a:rPr lang="fr-BE" b="1" baseline="0" dirty="0" smtClean="0"/>
              <a:t> </a:t>
            </a:r>
            <a:r>
              <a:rPr lang="fr-BE" baseline="0" dirty="0" smtClean="0"/>
              <a:t>are </a:t>
            </a:r>
            <a:r>
              <a:rPr lang="fr-BE" baseline="0" dirty="0" err="1" smtClean="0"/>
              <a:t>available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ease</a:t>
            </a:r>
            <a:r>
              <a:rPr lang="fr-BE" baseline="0" dirty="0" smtClean="0"/>
              <a:t> usage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262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smtClean="0"/>
              <a:t>PIC </a:t>
            </a:r>
            <a:r>
              <a:rPr lang="fr-BE" dirty="0" err="1" smtClean="0"/>
              <a:t>you</a:t>
            </a:r>
            <a:r>
              <a:rPr lang="fr-BE" dirty="0" smtClean="0"/>
              <a:t> have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 </a:t>
            </a:r>
            <a:r>
              <a:rPr lang="fr-BE" b="1" baseline="0" dirty="0" smtClean="0"/>
              <a:t>all</a:t>
            </a:r>
            <a:r>
              <a:rPr lang="fr-BE" baseline="0" dirty="0" smtClean="0"/>
              <a:t> / </a:t>
            </a:r>
            <a:r>
              <a:rPr lang="fr-BE" baseline="0" dirty="0" err="1" smtClean="0"/>
              <a:t>make</a:t>
            </a:r>
            <a:r>
              <a:rPr lang="fr-BE" baseline="0" dirty="0" smtClean="0"/>
              <a:t> sure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are </a:t>
            </a:r>
            <a:r>
              <a:rPr lang="fr-BE" b="1" baseline="0" dirty="0" smtClean="0"/>
              <a:t>up-to-date</a:t>
            </a:r>
            <a:r>
              <a:rPr lang="fr-BE" baseline="0" dirty="0" smtClean="0"/>
              <a:t> / </a:t>
            </a:r>
            <a:r>
              <a:rPr lang="fr-BE" b="1" baseline="0" dirty="0" err="1" smtClean="0"/>
              <a:t>validated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Yes</a:t>
            </a:r>
            <a:r>
              <a:rPr lang="fr-BE" baseline="0" dirty="0" smtClean="0"/>
              <a:t>/No?</a:t>
            </a:r>
            <a:br>
              <a:rPr lang="fr-BE" baseline="0" dirty="0" smtClean="0"/>
            </a:br>
            <a:endParaRPr lang="fr-B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baseline="0" dirty="0" smtClean="0"/>
              <a:t>Tip: </a:t>
            </a:r>
            <a:r>
              <a:rPr lang="fr-BE" b="1" baseline="0" dirty="0" err="1" smtClean="0"/>
              <a:t>Search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PIC code</a:t>
            </a:r>
            <a:br>
              <a:rPr lang="fr-BE" baseline="0" dirty="0" smtClean="0"/>
            </a:br>
            <a:endParaRPr lang="fr-B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baseline="0" dirty="0" err="1" smtClean="0"/>
              <a:t>Some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PARTs</a:t>
            </a:r>
            <a:r>
              <a:rPr lang="fr-BE" baseline="0" dirty="0" smtClean="0"/>
              <a:t> = no? =&gt; </a:t>
            </a:r>
            <a:r>
              <a:rPr lang="fr-BE" b="1" baseline="0" dirty="0" err="1" smtClean="0"/>
              <a:t>PARTs</a:t>
            </a:r>
            <a:r>
              <a:rPr lang="fr-BE" b="1" baseline="0" dirty="0" smtClean="0"/>
              <a:t> have to </a:t>
            </a:r>
            <a:r>
              <a:rPr lang="fr-BE" b="1" baseline="0" dirty="0" err="1" smtClean="0"/>
              <a:t>create</a:t>
            </a:r>
            <a:r>
              <a:rPr lang="fr-BE" b="1" baseline="0" dirty="0" smtClean="0"/>
              <a:t> PIC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165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1 </a:t>
            </a:r>
            <a:r>
              <a:rPr lang="fr-BE" dirty="0" err="1" smtClean="0"/>
              <a:t>Search</a:t>
            </a:r>
            <a:r>
              <a:rPr lang="fr-BE" dirty="0" smtClean="0"/>
              <a:t> </a:t>
            </a:r>
            <a:r>
              <a:rPr lang="fr-BE" dirty="0" err="1" smtClean="0"/>
              <a:t>function</a:t>
            </a:r>
            <a:r>
              <a:rPr lang="fr-BE" dirty="0" smtClean="0"/>
              <a:t> – </a:t>
            </a:r>
            <a:r>
              <a:rPr lang="fr-BE" dirty="0" err="1" smtClean="0"/>
              <a:t>many</a:t>
            </a:r>
            <a:r>
              <a:rPr lang="fr-BE" dirty="0" smtClean="0"/>
              <a:t> </a:t>
            </a:r>
            <a:r>
              <a:rPr lang="fr-BE" dirty="0" err="1" smtClean="0"/>
              <a:t>fiilters</a:t>
            </a:r>
            <a:endParaRPr lang="fr-BE" dirty="0" smtClean="0"/>
          </a:p>
          <a:p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2 </a:t>
            </a:r>
            <a:r>
              <a:rPr lang="fr-BE" b="1" dirty="0" smtClean="0"/>
              <a:t>Tip: </a:t>
            </a:r>
            <a:r>
              <a:rPr lang="fr-BE" dirty="0" smtClean="0"/>
              <a:t> use the </a:t>
            </a:r>
            <a:r>
              <a:rPr lang="fr-BE" b="1" dirty="0" err="1" smtClean="0"/>
              <a:t>reference</a:t>
            </a:r>
            <a:r>
              <a:rPr lang="fr-BE" dirty="0" smtClean="0"/>
              <a:t> code to </a:t>
            </a:r>
            <a:r>
              <a:rPr lang="fr-BE" dirty="0" err="1" smtClean="0"/>
              <a:t>find</a:t>
            </a:r>
            <a:r>
              <a:rPr lang="fr-BE" dirty="0" smtClean="0"/>
              <a:t> the call</a:t>
            </a:r>
          </a:p>
          <a:p>
            <a:endParaRPr lang="fr-BE" dirty="0" smtClean="0"/>
          </a:p>
          <a:p>
            <a:r>
              <a:rPr lang="fr-BE" dirty="0" smtClean="0"/>
              <a:t>3 </a:t>
            </a:r>
            <a:r>
              <a:rPr lang="fr-BE" b="1" dirty="0" err="1" smtClean="0"/>
              <a:t>Limit</a:t>
            </a:r>
            <a:r>
              <a:rPr lang="fr-BE" baseline="0" dirty="0" smtClean="0"/>
              <a:t> by « open » </a:t>
            </a:r>
            <a:r>
              <a:rPr lang="fr-BE" baseline="0" dirty="0" err="1" smtClean="0"/>
              <a:t>only</a:t>
            </a:r>
            <a:endParaRPr lang="fr-BE" baseline="0" dirty="0" smtClean="0"/>
          </a:p>
          <a:p>
            <a:endParaRPr lang="fr-BE" baseline="0" dirty="0" smtClean="0"/>
          </a:p>
          <a:p>
            <a:r>
              <a:rPr lang="fr-BE" baseline="0" dirty="0" smtClean="0"/>
              <a:t>4 Chose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</a:t>
            </a:r>
            <a:r>
              <a:rPr lang="fr-BE" b="1" baseline="0" dirty="0" smtClean="0"/>
              <a:t>topic</a:t>
            </a:r>
            <a:r>
              <a:rPr lang="fr-BE" baseline="0" dirty="0" smtClean="0"/>
              <a:t> – </a:t>
            </a:r>
            <a:r>
              <a:rPr lang="fr-BE" baseline="0" dirty="0" err="1" smtClean="0"/>
              <a:t>linked</a:t>
            </a:r>
            <a:r>
              <a:rPr lang="fr-BE" baseline="0" dirty="0" smtClean="0"/>
              <a:t> to the </a:t>
            </a:r>
            <a:r>
              <a:rPr lang="fr-BE" baseline="0" dirty="0" err="1" smtClean="0"/>
              <a:t>region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have </a:t>
            </a:r>
            <a:r>
              <a:rPr lang="fr-BE" baseline="0" dirty="0" err="1" smtClean="0"/>
              <a:t>chosen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19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Make</a:t>
            </a:r>
            <a:r>
              <a:rPr lang="fr-BE" dirty="0" smtClean="0"/>
              <a:t> sure </a:t>
            </a:r>
            <a:r>
              <a:rPr lang="fr-BE" dirty="0" err="1" smtClean="0"/>
              <a:t>you</a:t>
            </a:r>
            <a:r>
              <a:rPr lang="fr-BE" dirty="0" smtClean="0"/>
              <a:t> chose the </a:t>
            </a:r>
            <a:r>
              <a:rPr lang="fr-BE" b="1" dirty="0" smtClean="0"/>
              <a:t>right topic</a:t>
            </a:r>
            <a:r>
              <a:rPr lang="fr-BE" dirty="0" smtClean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80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Information in the call </a:t>
            </a:r>
            <a:r>
              <a:rPr lang="fr-BE" dirty="0" err="1" smtClean="0"/>
              <a:t>itself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1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rgbClr val="0088CE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088C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rgbClr val="0088CE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rgbClr val="0088CE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6090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9009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8105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36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15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044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099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28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584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30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rgbClr val="0088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816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473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249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055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967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273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87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0977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45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88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88C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0088C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0088C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0088C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0088CE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0088CE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6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acea.ec.europa.eu/news-events/events/online-info-session-30-november-2021-erasmus-virtual-exchanges-funding-opportunities_en" TargetMode="External"/><Relationship Id="rId3" Type="http://schemas.openxmlformats.org/officeDocument/2006/relationships/hyperlink" Target="https://webgate.ec.europa.eu/funding-tenders-opportunities/display/OM/Online+Manual" TargetMode="External"/><Relationship Id="rId7" Type="http://schemas.openxmlformats.org/officeDocument/2006/relationships/hyperlink" Target="https://webgate.ec.europa.eu/funding-tenders-opportunities/display/IT/Submission+system" TargetMode="External"/><Relationship Id="rId2" Type="http://schemas.openxmlformats.org/officeDocument/2006/relationships/hyperlink" Target="https://ec.europa.eu/info/funding-tenders/opportunities/portal/screen/how-to-participate/how-to-participate/1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eacea.ec.europa.eu/grants/how-get-grant_en" TargetMode="External"/><Relationship Id="rId5" Type="http://schemas.openxmlformats.org/officeDocument/2006/relationships/hyperlink" Target="https://ec.europa.eu/info/funding-tenders/opportunities/portal/screen/support/support" TargetMode="External"/><Relationship Id="rId4" Type="http://schemas.openxmlformats.org/officeDocument/2006/relationships/hyperlink" Target="https://ec.europa.eu/research/participants/docs/h2020-funding-guide/other/event210527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w-to-participate/how-to-participate/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help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w-to-participate/participant-register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0" y="2707157"/>
            <a:ext cx="6096000" cy="204299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2"/>
                </a:solidFill>
              </a:rPr>
              <a:t>How to Fill in an Application in the FTP system </a:t>
            </a:r>
            <a:endParaRPr lang="en-GB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5" r="10785"/>
          <a:stretch>
            <a:fillRect/>
          </a:stretch>
        </p:blipFill>
        <p:spPr/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411730" y="392978"/>
            <a:ext cx="5464539" cy="1874818"/>
          </a:xfrm>
        </p:spPr>
        <p:txBody>
          <a:bodyPr/>
          <a:lstStyle/>
          <a:p>
            <a:pPr algn="ctr"/>
            <a:r>
              <a:rPr lang="fr-BE" sz="3200" dirty="0" smtClean="0"/>
              <a:t>Erasmus+ Virtual Exchanges</a:t>
            </a:r>
            <a:br>
              <a:rPr lang="fr-BE" sz="3200" dirty="0" smtClean="0"/>
            </a:br>
            <a:r>
              <a:rPr lang="fr-BE" sz="1000" dirty="0" smtClean="0"/>
              <a:t/>
            </a:r>
            <a:br>
              <a:rPr lang="fr-BE" sz="1000" dirty="0" smtClean="0"/>
            </a:br>
            <a:r>
              <a:rPr lang="en-GB" sz="2800" dirty="0"/>
              <a:t>InfoDay – 30 November 2021</a:t>
            </a:r>
            <a:br>
              <a:rPr lang="en-GB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6839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Step 4 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22" y="1694141"/>
            <a:ext cx="11045796" cy="2803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00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Step 4 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22" y="1694141"/>
            <a:ext cx="11045796" cy="2803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722" y="4774393"/>
            <a:ext cx="5746403" cy="1691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975229" y="4774393"/>
            <a:ext cx="237978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 smtClean="0"/>
              <a:t>Note: EU Login required at this stage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16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160" y="254743"/>
            <a:ext cx="7590040" cy="6234151"/>
          </a:xfrm>
          <a:prstGeom prst="rect">
            <a:avLst/>
          </a:prstGeom>
        </p:spPr>
      </p:pic>
      <p:sp>
        <p:nvSpPr>
          <p:cNvPr id="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Step 4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8018" y="6013536"/>
            <a:ext cx="1886825" cy="64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5249175" y="2221076"/>
            <a:ext cx="3156269" cy="234905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r-BE" b="1" dirty="0" smtClean="0">
                <a:solidFill>
                  <a:srgbClr val="0088CE"/>
                </a:solidFill>
              </a:rPr>
              <a:t>Documents - Part B  </a:t>
            </a:r>
            <a:r>
              <a:rPr lang="fr-BE" dirty="0" smtClean="0">
                <a:solidFill>
                  <a:srgbClr val="0088CE"/>
                </a:solidFill>
              </a:rPr>
              <a:t>(</a:t>
            </a:r>
            <a:r>
              <a:rPr lang="fr-BE" dirty="0" err="1" smtClean="0">
                <a:solidFill>
                  <a:srgbClr val="0088CE"/>
                </a:solidFill>
              </a:rPr>
              <a:t>attached</a:t>
            </a:r>
            <a:r>
              <a:rPr lang="fr-BE" dirty="0" smtClean="0">
                <a:solidFill>
                  <a:srgbClr val="0088CE"/>
                </a:solidFill>
              </a:rPr>
              <a:t> to eForm)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BE" sz="2000" dirty="0" err="1" smtClean="0"/>
              <a:t>Detailed</a:t>
            </a:r>
            <a:r>
              <a:rPr lang="fr-BE" sz="2000" dirty="0" smtClean="0"/>
              <a:t> description of the </a:t>
            </a:r>
            <a:r>
              <a:rPr lang="fr-BE" sz="2000" dirty="0" err="1" smtClean="0"/>
              <a:t>project</a:t>
            </a:r>
            <a:endParaRPr lang="fr-BE" sz="20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4"/>
          </p:nvPr>
        </p:nvSpPr>
        <p:spPr>
          <a:xfrm>
            <a:off x="8498028" y="2221076"/>
            <a:ext cx="3404018" cy="2349050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fr-BE" b="1" dirty="0" err="1" smtClean="0">
                <a:solidFill>
                  <a:srgbClr val="0088CE"/>
                </a:solidFill>
              </a:rPr>
              <a:t>Statistics</a:t>
            </a:r>
            <a:r>
              <a:rPr lang="fr-BE" b="1" dirty="0" smtClean="0">
                <a:solidFill>
                  <a:srgbClr val="0088CE"/>
                </a:solidFill>
              </a:rPr>
              <a:t> - Part C</a:t>
            </a:r>
            <a:r>
              <a:rPr lang="fr-BE" sz="2000" dirty="0" smtClean="0"/>
              <a:t> </a:t>
            </a:r>
          </a:p>
          <a:p>
            <a:pPr marL="0" indent="0">
              <a:buNone/>
            </a:pPr>
            <a:r>
              <a:rPr lang="fr-BE" sz="2000" dirty="0" smtClean="0"/>
              <a:t>Important </a:t>
            </a:r>
            <a:r>
              <a:rPr lang="fr-BE" sz="2000" dirty="0" err="1" smtClean="0"/>
              <a:t>statistical</a:t>
            </a:r>
            <a:r>
              <a:rPr lang="fr-BE" sz="2000" dirty="0" smtClean="0"/>
              <a:t> data and  application </a:t>
            </a:r>
            <a:r>
              <a:rPr lang="fr-BE" sz="2000" dirty="0" err="1" smtClean="0"/>
              <a:t>typology</a:t>
            </a:r>
            <a:endParaRPr lang="fr-BE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970722" y="2200784"/>
            <a:ext cx="4185869" cy="234905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88C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0088C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0088C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0088C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0088C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rgbClr val="4BC5D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8C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eForm - Part A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4BC5D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structured Administrative Forms with data on the participants, legal declarations and contact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persons,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priorities and grant requested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Step 4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6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Useful </a:t>
            </a:r>
            <a:r>
              <a:rPr lang="en-GB" dirty="0" smtClean="0">
                <a:solidFill>
                  <a:schemeClr val="tx2"/>
                </a:solidFill>
              </a:rPr>
              <a:t>links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06406"/>
              </p:ext>
            </p:extLst>
          </p:nvPr>
        </p:nvGraphicFramePr>
        <p:xfrm>
          <a:off x="1058981" y="1730078"/>
          <a:ext cx="10863387" cy="3622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55394">
                  <a:extLst>
                    <a:ext uri="{9D8B030D-6E8A-4147-A177-3AD203B41FA5}">
                      <a16:colId xmlns:a16="http://schemas.microsoft.com/office/drawing/2014/main" val="3138413313"/>
                    </a:ext>
                  </a:extLst>
                </a:gridCol>
                <a:gridCol w="8607993">
                  <a:extLst>
                    <a:ext uri="{9D8B030D-6E8A-4147-A177-3AD203B41FA5}">
                      <a16:colId xmlns:a16="http://schemas.microsoft.com/office/drawing/2014/main" val="1596460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b="0" dirty="0" smtClean="0"/>
                        <a:t>Support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BE" b="0" dirty="0" smtClean="0"/>
                        <a:t>Link</a:t>
                      </a:r>
                      <a:endParaRPr lang="en-GB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41441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How to participate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hlinkClick r:id="rId2"/>
                        </a:rPr>
                        <a:t>https://ec.europa.eu/info/funding-tenders/opportunities/portal/screen/how-to-participate/how-to-participate/1</a:t>
                      </a:r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5480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F&amp;TP online manual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https://webgate.ec.europa.eu/funding-tenders-opportunities/display/OM/Online+Manual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5611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F&amp;TP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beginners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hlinkClick r:id="rId4"/>
                        </a:rPr>
                        <a:t>https://ec.europa.eu/research/participants/docs/h2020-funding-guide/other/event210527.htm</a:t>
                      </a:r>
                      <a:r>
                        <a:rPr lang="en-GB" sz="1400" dirty="0" smtClean="0"/>
                        <a:t> 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10423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F&amp;TP support section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https://ec.europa.eu/info/funding-tenders/opportunities/portal/screen/support/support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16223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Video tutorials 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https://www.eacea.ec.europa.eu/grants/how-get-grant_en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5768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 guide submission system </a:t>
                      </a:r>
                    </a:p>
                    <a:p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https://webgate.ec.europa.eu/funding-tenders-opportunities/display/IT/Submission+system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0181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EACEA events page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https://www.eacea.ec.europa.eu/news-events/events/online-info-session-30-november-2021-erasmus-virtual-exchanges-funding-opportunities_en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62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8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51692"/>
            <a:ext cx="12191999" cy="2321170"/>
          </a:xfrm>
        </p:spPr>
        <p:txBody>
          <a:bodyPr/>
          <a:lstStyle/>
          <a:p>
            <a:pPr algn="ctr"/>
            <a:r>
              <a:rPr lang="en-IE" sz="11500" dirty="0" smtClean="0"/>
              <a:t>Thank you!</a:t>
            </a:r>
            <a:endParaRPr lang="en-GB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71146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</a:t>
            </a:r>
            <a:r>
              <a:rPr lang="en-US" sz="1050" b="1" dirty="0" smtClean="0"/>
              <a:t>2021</a:t>
            </a:r>
            <a:endParaRPr lang="en-US" sz="1050" b="1" dirty="0"/>
          </a:p>
          <a:p>
            <a:r>
              <a:rPr lang="en-US" sz="1050" dirty="0" smtClean="0"/>
              <a:t>Unless otherwise noted the reuse of this presentation is </a:t>
            </a:r>
            <a:r>
              <a:rPr lang="en-US" sz="1050" dirty="0" err="1" smtClean="0"/>
              <a:t>authorised</a:t>
            </a:r>
            <a:r>
              <a:rPr lang="en-US" sz="1050" dirty="0" smtClean="0"/>
              <a:t> under the </a:t>
            </a:r>
            <a:r>
              <a:rPr lang="en-US" sz="1050" dirty="0" smtClean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</a:t>
            </a:r>
            <a:r>
              <a:rPr lang="en-US" sz="1050" dirty="0" smtClean="0"/>
              <a:t>right holders.</a:t>
            </a:r>
          </a:p>
          <a:p>
            <a:endParaRPr lang="en-US" sz="105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82957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0" y="2707157"/>
            <a:ext cx="6096000" cy="2042990"/>
          </a:xfrm>
        </p:spPr>
        <p:txBody>
          <a:bodyPr/>
          <a:lstStyle/>
          <a:p>
            <a:pPr marL="0" indent="0" algn="ctr">
              <a:buNone/>
            </a:pPr>
            <a:r>
              <a:rPr lang="fr-BE" sz="2800" b="1" dirty="0">
                <a:solidFill>
                  <a:schemeClr val="tx2"/>
                </a:solidFill>
              </a:rPr>
              <a:t>Erik </a:t>
            </a:r>
            <a:r>
              <a:rPr lang="fr-BE" sz="2800" b="1" dirty="0" smtClean="0">
                <a:solidFill>
                  <a:schemeClr val="tx2"/>
                </a:solidFill>
              </a:rPr>
              <a:t>Ballhausen</a:t>
            </a:r>
            <a:br>
              <a:rPr lang="fr-BE" sz="2800" b="1" dirty="0" smtClean="0">
                <a:solidFill>
                  <a:schemeClr val="tx2"/>
                </a:solidFill>
              </a:rPr>
            </a:br>
            <a:endParaRPr lang="en-GB" sz="5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GB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European </a:t>
            </a:r>
            <a:r>
              <a:rPr lang="en-GB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Education </a:t>
            </a:r>
            <a:r>
              <a:rPr lang="en-GB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&amp; </a:t>
            </a:r>
            <a:r>
              <a:rPr lang="en-GB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Culture </a:t>
            </a:r>
            <a:r>
              <a:rPr lang="en-GB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Executive Agency </a:t>
            </a:r>
            <a:endParaRPr lang="fr-B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en-GB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5" r="10785"/>
          <a:stretch>
            <a:fillRect/>
          </a:stretch>
        </p:blipFill>
        <p:spPr/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411730" y="392978"/>
            <a:ext cx="5464539" cy="1874818"/>
          </a:xfrm>
        </p:spPr>
        <p:txBody>
          <a:bodyPr/>
          <a:lstStyle/>
          <a:p>
            <a:pPr algn="ctr"/>
            <a:r>
              <a:rPr lang="fr-BE" sz="3200" dirty="0" smtClean="0"/>
              <a:t>Erasmus+ Virtual Exchanges</a:t>
            </a:r>
            <a:br>
              <a:rPr lang="fr-BE" sz="3200" dirty="0" smtClean="0"/>
            </a:br>
            <a:r>
              <a:rPr lang="fr-BE" sz="1000" dirty="0" smtClean="0"/>
              <a:t/>
            </a:r>
            <a:br>
              <a:rPr lang="fr-BE" sz="1000" dirty="0" smtClean="0"/>
            </a:br>
            <a:r>
              <a:rPr lang="en-GB" sz="2800" dirty="0"/>
              <a:t>InfoDay – 30 November 2021</a:t>
            </a:r>
            <a:br>
              <a:rPr lang="en-GB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7027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81024"/>
            <a:ext cx="10515600" cy="1184194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4 Main </a:t>
            </a:r>
            <a:r>
              <a:rPr lang="en-GB" altLang="en-US" dirty="0">
                <a:solidFill>
                  <a:schemeClr val="tx2"/>
                </a:solidFill>
              </a:rPr>
              <a:t>Steps </a:t>
            </a:r>
            <a:endParaRPr lang="en-GB" dirty="0"/>
          </a:p>
        </p:txBody>
      </p:sp>
      <p:sp>
        <p:nvSpPr>
          <p:cNvPr id="6" name="Right Arrow 6"/>
          <p:cNvSpPr/>
          <p:nvPr/>
        </p:nvSpPr>
        <p:spPr bwMode="auto">
          <a:xfrm>
            <a:off x="648184" y="1265217"/>
            <a:ext cx="10594248" cy="5159029"/>
          </a:xfrm>
          <a:custGeom>
            <a:avLst/>
            <a:gdLst>
              <a:gd name="connsiteX0" fmla="*/ 0 w 11431640"/>
              <a:gd name="connsiteY0" fmla="*/ 1724628 h 6898512"/>
              <a:gd name="connsiteX1" fmla="*/ 8427062 w 11431640"/>
              <a:gd name="connsiteY1" fmla="*/ 1724628 h 6898512"/>
              <a:gd name="connsiteX2" fmla="*/ 8427062 w 11431640"/>
              <a:gd name="connsiteY2" fmla="*/ 0 h 6898512"/>
              <a:gd name="connsiteX3" fmla="*/ 11431640 w 11431640"/>
              <a:gd name="connsiteY3" fmla="*/ 3449256 h 6898512"/>
              <a:gd name="connsiteX4" fmla="*/ 8427062 w 11431640"/>
              <a:gd name="connsiteY4" fmla="*/ 6898512 h 6898512"/>
              <a:gd name="connsiteX5" fmla="*/ 8427062 w 11431640"/>
              <a:gd name="connsiteY5" fmla="*/ 5173884 h 6898512"/>
              <a:gd name="connsiteX6" fmla="*/ 0 w 11431640"/>
              <a:gd name="connsiteY6" fmla="*/ 5173884 h 6898512"/>
              <a:gd name="connsiteX7" fmla="*/ 0 w 11431640"/>
              <a:gd name="connsiteY7" fmla="*/ 1724628 h 6898512"/>
              <a:gd name="connsiteX0" fmla="*/ 0 w 11431640"/>
              <a:gd name="connsiteY0" fmla="*/ 1724628 h 6898512"/>
              <a:gd name="connsiteX1" fmla="*/ 8427062 w 11431640"/>
              <a:gd name="connsiteY1" fmla="*/ 1724628 h 6898512"/>
              <a:gd name="connsiteX2" fmla="*/ 8427062 w 11431640"/>
              <a:gd name="connsiteY2" fmla="*/ 0 h 6898512"/>
              <a:gd name="connsiteX3" fmla="*/ 11431640 w 11431640"/>
              <a:gd name="connsiteY3" fmla="*/ 3449256 h 6898512"/>
              <a:gd name="connsiteX4" fmla="*/ 8427062 w 11431640"/>
              <a:gd name="connsiteY4" fmla="*/ 6898512 h 6898512"/>
              <a:gd name="connsiteX5" fmla="*/ 8427062 w 11431640"/>
              <a:gd name="connsiteY5" fmla="*/ 5173884 h 6898512"/>
              <a:gd name="connsiteX6" fmla="*/ 0 w 11431640"/>
              <a:gd name="connsiteY6" fmla="*/ 5173884 h 6898512"/>
              <a:gd name="connsiteX7" fmla="*/ 0 w 11431640"/>
              <a:gd name="connsiteY7" fmla="*/ 1724628 h 6898512"/>
              <a:gd name="connsiteX0" fmla="*/ 0 w 11431640"/>
              <a:gd name="connsiteY0" fmla="*/ 1724628 h 6562847"/>
              <a:gd name="connsiteX1" fmla="*/ 8427062 w 11431640"/>
              <a:gd name="connsiteY1" fmla="*/ 1724628 h 6562847"/>
              <a:gd name="connsiteX2" fmla="*/ 8427062 w 11431640"/>
              <a:gd name="connsiteY2" fmla="*/ 0 h 6562847"/>
              <a:gd name="connsiteX3" fmla="*/ 11431640 w 11431640"/>
              <a:gd name="connsiteY3" fmla="*/ 3449256 h 6562847"/>
              <a:gd name="connsiteX4" fmla="*/ 8427062 w 11431640"/>
              <a:gd name="connsiteY4" fmla="*/ 6562847 h 6562847"/>
              <a:gd name="connsiteX5" fmla="*/ 8427062 w 11431640"/>
              <a:gd name="connsiteY5" fmla="*/ 5173884 h 6562847"/>
              <a:gd name="connsiteX6" fmla="*/ 0 w 11431640"/>
              <a:gd name="connsiteY6" fmla="*/ 5173884 h 6562847"/>
              <a:gd name="connsiteX7" fmla="*/ 0 w 11431640"/>
              <a:gd name="connsiteY7" fmla="*/ 1724628 h 6562847"/>
              <a:gd name="connsiteX0" fmla="*/ 0 w 11431640"/>
              <a:gd name="connsiteY0" fmla="*/ 1435261 h 6273480"/>
              <a:gd name="connsiteX1" fmla="*/ 8427062 w 11431640"/>
              <a:gd name="connsiteY1" fmla="*/ 1435261 h 6273480"/>
              <a:gd name="connsiteX2" fmla="*/ 8415487 w 11431640"/>
              <a:gd name="connsiteY2" fmla="*/ 0 h 6273480"/>
              <a:gd name="connsiteX3" fmla="*/ 11431640 w 11431640"/>
              <a:gd name="connsiteY3" fmla="*/ 3159889 h 6273480"/>
              <a:gd name="connsiteX4" fmla="*/ 8427062 w 11431640"/>
              <a:gd name="connsiteY4" fmla="*/ 6273480 h 6273480"/>
              <a:gd name="connsiteX5" fmla="*/ 8427062 w 11431640"/>
              <a:gd name="connsiteY5" fmla="*/ 4884517 h 6273480"/>
              <a:gd name="connsiteX6" fmla="*/ 0 w 11431640"/>
              <a:gd name="connsiteY6" fmla="*/ 4884517 h 6273480"/>
              <a:gd name="connsiteX7" fmla="*/ 0 w 11431640"/>
              <a:gd name="connsiteY7" fmla="*/ 1435261 h 6273480"/>
              <a:gd name="connsiteX0" fmla="*/ 0 w 11431640"/>
              <a:gd name="connsiteY0" fmla="*/ 1284790 h 6123009"/>
              <a:gd name="connsiteX1" fmla="*/ 8427062 w 11431640"/>
              <a:gd name="connsiteY1" fmla="*/ 1284790 h 6123009"/>
              <a:gd name="connsiteX2" fmla="*/ 8438637 w 11431640"/>
              <a:gd name="connsiteY2" fmla="*/ 0 h 6123009"/>
              <a:gd name="connsiteX3" fmla="*/ 11431640 w 11431640"/>
              <a:gd name="connsiteY3" fmla="*/ 3009418 h 6123009"/>
              <a:gd name="connsiteX4" fmla="*/ 8427062 w 11431640"/>
              <a:gd name="connsiteY4" fmla="*/ 6123009 h 6123009"/>
              <a:gd name="connsiteX5" fmla="*/ 8427062 w 11431640"/>
              <a:gd name="connsiteY5" fmla="*/ 4734046 h 6123009"/>
              <a:gd name="connsiteX6" fmla="*/ 0 w 11431640"/>
              <a:gd name="connsiteY6" fmla="*/ 4734046 h 6123009"/>
              <a:gd name="connsiteX7" fmla="*/ 0 w 11431640"/>
              <a:gd name="connsiteY7" fmla="*/ 1284790 h 612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1640" h="6123009">
                <a:moveTo>
                  <a:pt x="0" y="1284790"/>
                </a:moveTo>
                <a:lnTo>
                  <a:pt x="8427062" y="1284790"/>
                </a:lnTo>
                <a:cubicBezTo>
                  <a:pt x="8423204" y="806370"/>
                  <a:pt x="8442495" y="478420"/>
                  <a:pt x="8438637" y="0"/>
                </a:cubicBezTo>
                <a:lnTo>
                  <a:pt x="11431640" y="3009418"/>
                </a:lnTo>
                <a:lnTo>
                  <a:pt x="8427062" y="6123009"/>
                </a:lnTo>
                <a:lnTo>
                  <a:pt x="8427062" y="4734046"/>
                </a:lnTo>
                <a:lnTo>
                  <a:pt x="0" y="4734046"/>
                </a:lnTo>
                <a:lnTo>
                  <a:pt x="0" y="128479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7" name="Freeform 6"/>
          <p:cNvSpPr/>
          <p:nvPr/>
        </p:nvSpPr>
        <p:spPr bwMode="auto">
          <a:xfrm>
            <a:off x="812595" y="2917553"/>
            <a:ext cx="2141909" cy="1782138"/>
          </a:xfrm>
          <a:custGeom>
            <a:avLst/>
            <a:gdLst>
              <a:gd name="connsiteX0" fmla="*/ 0 w 2182042"/>
              <a:gd name="connsiteY0" fmla="*/ 238491 h 1430920"/>
              <a:gd name="connsiteX1" fmla="*/ 238491 w 2182042"/>
              <a:gd name="connsiteY1" fmla="*/ 0 h 1430920"/>
              <a:gd name="connsiteX2" fmla="*/ 1943551 w 2182042"/>
              <a:gd name="connsiteY2" fmla="*/ 0 h 1430920"/>
              <a:gd name="connsiteX3" fmla="*/ 2182042 w 2182042"/>
              <a:gd name="connsiteY3" fmla="*/ 238491 h 1430920"/>
              <a:gd name="connsiteX4" fmla="*/ 2182042 w 2182042"/>
              <a:gd name="connsiteY4" fmla="*/ 1192429 h 1430920"/>
              <a:gd name="connsiteX5" fmla="*/ 1943551 w 2182042"/>
              <a:gd name="connsiteY5" fmla="*/ 1430920 h 1430920"/>
              <a:gd name="connsiteX6" fmla="*/ 238491 w 2182042"/>
              <a:gd name="connsiteY6" fmla="*/ 1430920 h 1430920"/>
              <a:gd name="connsiteX7" fmla="*/ 0 w 2182042"/>
              <a:gd name="connsiteY7" fmla="*/ 1192429 h 1430920"/>
              <a:gd name="connsiteX8" fmla="*/ 0 w 2182042"/>
              <a:gd name="connsiteY8" fmla="*/ 238491 h 143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2042" h="1430920">
                <a:moveTo>
                  <a:pt x="0" y="238491"/>
                </a:moveTo>
                <a:cubicBezTo>
                  <a:pt x="0" y="106776"/>
                  <a:pt x="106776" y="0"/>
                  <a:pt x="238491" y="0"/>
                </a:cubicBezTo>
                <a:lnTo>
                  <a:pt x="1943551" y="0"/>
                </a:lnTo>
                <a:cubicBezTo>
                  <a:pt x="2075266" y="0"/>
                  <a:pt x="2182042" y="106776"/>
                  <a:pt x="2182042" y="238491"/>
                </a:cubicBezTo>
                <a:lnTo>
                  <a:pt x="2182042" y="1192429"/>
                </a:lnTo>
                <a:cubicBezTo>
                  <a:pt x="2182042" y="1324144"/>
                  <a:pt x="2075266" y="1430920"/>
                  <a:pt x="1943551" y="1430920"/>
                </a:cubicBezTo>
                <a:lnTo>
                  <a:pt x="238491" y="1430920"/>
                </a:lnTo>
                <a:cubicBezTo>
                  <a:pt x="106776" y="1430920"/>
                  <a:pt x="0" y="1324144"/>
                  <a:pt x="0" y="1192429"/>
                </a:cubicBezTo>
                <a:lnTo>
                  <a:pt x="0" y="23849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0812" tIns="130812" rIns="130812" bIns="130812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600" dirty="0">
                <a:solidFill>
                  <a:schemeClr val="tx1"/>
                </a:solidFill>
              </a:rPr>
              <a:t>1. </a:t>
            </a:r>
            <a:r>
              <a:rPr lang="en-GB" sz="1600" dirty="0" smtClean="0">
                <a:solidFill>
                  <a:schemeClr val="tx1"/>
                </a:solidFill>
              </a:rPr>
              <a:t>Applicant coordinator has to have </a:t>
            </a:r>
            <a:r>
              <a:rPr lang="en-GB" sz="1600" dirty="0">
                <a:solidFill>
                  <a:schemeClr val="tx1"/>
                </a:solidFill>
              </a:rPr>
              <a:t>an </a:t>
            </a:r>
            <a:r>
              <a:rPr lang="en-GB" sz="1600" b="1" dirty="0" smtClean="0">
                <a:solidFill>
                  <a:schemeClr val="tx1"/>
                </a:solidFill>
              </a:rPr>
              <a:t>EU Login account (</a:t>
            </a:r>
            <a:r>
              <a:rPr lang="en-GB" sz="1600" dirty="0" smtClean="0">
                <a:solidFill>
                  <a:schemeClr val="tx1"/>
                </a:solidFill>
              </a:rPr>
              <a:t>formerly ECAS</a:t>
            </a:r>
            <a:r>
              <a:rPr lang="en-GB" sz="1600" b="1" dirty="0" smtClean="0">
                <a:solidFill>
                  <a:schemeClr val="tx1"/>
                </a:solidFill>
              </a:rPr>
              <a:t>)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580814" y="2917554"/>
            <a:ext cx="2208281" cy="1782138"/>
          </a:xfrm>
          <a:custGeom>
            <a:avLst/>
            <a:gdLst>
              <a:gd name="connsiteX0" fmla="*/ 0 w 3070613"/>
              <a:gd name="connsiteY0" fmla="*/ 348731 h 2092347"/>
              <a:gd name="connsiteX1" fmla="*/ 348731 w 3070613"/>
              <a:gd name="connsiteY1" fmla="*/ 0 h 2092347"/>
              <a:gd name="connsiteX2" fmla="*/ 2721882 w 3070613"/>
              <a:gd name="connsiteY2" fmla="*/ 0 h 2092347"/>
              <a:gd name="connsiteX3" fmla="*/ 3070613 w 3070613"/>
              <a:gd name="connsiteY3" fmla="*/ 348731 h 2092347"/>
              <a:gd name="connsiteX4" fmla="*/ 3070613 w 3070613"/>
              <a:gd name="connsiteY4" fmla="*/ 1743616 h 2092347"/>
              <a:gd name="connsiteX5" fmla="*/ 2721882 w 3070613"/>
              <a:gd name="connsiteY5" fmla="*/ 2092347 h 2092347"/>
              <a:gd name="connsiteX6" fmla="*/ 348731 w 3070613"/>
              <a:gd name="connsiteY6" fmla="*/ 2092347 h 2092347"/>
              <a:gd name="connsiteX7" fmla="*/ 0 w 3070613"/>
              <a:gd name="connsiteY7" fmla="*/ 1743616 h 2092347"/>
              <a:gd name="connsiteX8" fmla="*/ 0 w 3070613"/>
              <a:gd name="connsiteY8" fmla="*/ 348731 h 209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0613" h="2092347">
                <a:moveTo>
                  <a:pt x="0" y="348731"/>
                </a:moveTo>
                <a:cubicBezTo>
                  <a:pt x="0" y="156132"/>
                  <a:pt x="156132" y="0"/>
                  <a:pt x="348731" y="0"/>
                </a:cubicBezTo>
                <a:lnTo>
                  <a:pt x="2721882" y="0"/>
                </a:lnTo>
                <a:cubicBezTo>
                  <a:pt x="2914481" y="0"/>
                  <a:pt x="3070613" y="156132"/>
                  <a:pt x="3070613" y="348731"/>
                </a:cubicBezTo>
                <a:lnTo>
                  <a:pt x="3070613" y="1743616"/>
                </a:lnTo>
                <a:cubicBezTo>
                  <a:pt x="3070613" y="1936215"/>
                  <a:pt x="2914481" y="2092347"/>
                  <a:pt x="2721882" y="2092347"/>
                </a:cubicBezTo>
                <a:lnTo>
                  <a:pt x="348731" y="2092347"/>
                </a:lnTo>
                <a:cubicBezTo>
                  <a:pt x="156132" y="2092347"/>
                  <a:pt x="0" y="1936215"/>
                  <a:pt x="0" y="1743616"/>
                </a:cubicBezTo>
                <a:lnTo>
                  <a:pt x="0" y="348731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63100" tIns="163100" rIns="163100" bIns="16310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3. Find your funding opportunity call on the </a:t>
            </a:r>
            <a:r>
              <a:rPr lang="en-GB" sz="1600" b="1" dirty="0" smtClean="0">
                <a:solidFill>
                  <a:schemeClr val="tx1"/>
                </a:solidFill>
              </a:rPr>
              <a:t>F&amp;TOP</a:t>
            </a:r>
            <a:r>
              <a:rPr lang="en-GB" sz="1600" dirty="0" smtClean="0">
                <a:solidFill>
                  <a:schemeClr val="tx1"/>
                </a:solidFill>
              </a:rPr>
              <a:t> (Funding </a:t>
            </a:r>
            <a:r>
              <a:rPr lang="en-GB" sz="1600" dirty="0">
                <a:solidFill>
                  <a:schemeClr val="tx1"/>
                </a:solidFill>
              </a:rPr>
              <a:t>&amp; Tender </a:t>
            </a:r>
            <a:r>
              <a:rPr lang="en-GB" sz="1600" dirty="0" smtClean="0">
                <a:solidFill>
                  <a:schemeClr val="tx1"/>
                </a:solidFill>
              </a:rPr>
              <a:t>Opportunities Portal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8051549" y="2875104"/>
            <a:ext cx="1959960" cy="1824587"/>
          </a:xfrm>
          <a:custGeom>
            <a:avLst/>
            <a:gdLst>
              <a:gd name="connsiteX0" fmla="*/ 0 w 2889672"/>
              <a:gd name="connsiteY0" fmla="*/ 302195 h 1813134"/>
              <a:gd name="connsiteX1" fmla="*/ 302195 w 2889672"/>
              <a:gd name="connsiteY1" fmla="*/ 0 h 1813134"/>
              <a:gd name="connsiteX2" fmla="*/ 2587477 w 2889672"/>
              <a:gd name="connsiteY2" fmla="*/ 0 h 1813134"/>
              <a:gd name="connsiteX3" fmla="*/ 2889672 w 2889672"/>
              <a:gd name="connsiteY3" fmla="*/ 302195 h 1813134"/>
              <a:gd name="connsiteX4" fmla="*/ 2889672 w 2889672"/>
              <a:gd name="connsiteY4" fmla="*/ 1510939 h 1813134"/>
              <a:gd name="connsiteX5" fmla="*/ 2587477 w 2889672"/>
              <a:gd name="connsiteY5" fmla="*/ 1813134 h 1813134"/>
              <a:gd name="connsiteX6" fmla="*/ 302195 w 2889672"/>
              <a:gd name="connsiteY6" fmla="*/ 1813134 h 1813134"/>
              <a:gd name="connsiteX7" fmla="*/ 0 w 2889672"/>
              <a:gd name="connsiteY7" fmla="*/ 1510939 h 1813134"/>
              <a:gd name="connsiteX8" fmla="*/ 0 w 2889672"/>
              <a:gd name="connsiteY8" fmla="*/ 302195 h 181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9672" h="1813134">
                <a:moveTo>
                  <a:pt x="0" y="302195"/>
                </a:moveTo>
                <a:cubicBezTo>
                  <a:pt x="0" y="135297"/>
                  <a:pt x="135297" y="0"/>
                  <a:pt x="302195" y="0"/>
                </a:cubicBezTo>
                <a:lnTo>
                  <a:pt x="2587477" y="0"/>
                </a:lnTo>
                <a:cubicBezTo>
                  <a:pt x="2754375" y="0"/>
                  <a:pt x="2889672" y="135297"/>
                  <a:pt x="2889672" y="302195"/>
                </a:cubicBezTo>
                <a:lnTo>
                  <a:pt x="2889672" y="1510939"/>
                </a:lnTo>
                <a:cubicBezTo>
                  <a:pt x="2889672" y="1677837"/>
                  <a:pt x="2754375" y="1813134"/>
                  <a:pt x="2587477" y="1813134"/>
                </a:cubicBezTo>
                <a:lnTo>
                  <a:pt x="302195" y="1813134"/>
                </a:lnTo>
                <a:cubicBezTo>
                  <a:pt x="135297" y="1813134"/>
                  <a:pt x="0" y="1677837"/>
                  <a:pt x="0" y="1510939"/>
                </a:cubicBezTo>
                <a:lnTo>
                  <a:pt x="0" y="302195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9470" tIns="149470" rIns="149470" bIns="14947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4. </a:t>
            </a:r>
            <a:r>
              <a:rPr lang="en-GB" sz="1600" dirty="0">
                <a:solidFill>
                  <a:schemeClr val="tx1"/>
                </a:solidFill>
              </a:rPr>
              <a:t>Fill in </a:t>
            </a:r>
            <a:r>
              <a:rPr lang="en-GB" sz="1600" dirty="0" smtClean="0">
                <a:solidFill>
                  <a:schemeClr val="tx1"/>
                </a:solidFill>
              </a:rPr>
              <a:t>the 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e-application form </a:t>
            </a:r>
            <a:br>
              <a:rPr lang="en-GB" sz="1600" b="1" dirty="0" smtClean="0">
                <a:solidFill>
                  <a:schemeClr val="tx1"/>
                </a:solidFill>
              </a:rPr>
            </a:br>
            <a:r>
              <a:rPr lang="en-GB" sz="1600" b="1" dirty="0" smtClean="0">
                <a:solidFill>
                  <a:schemeClr val="tx1"/>
                </a:solidFill>
              </a:rPr>
              <a:t/>
            </a:r>
            <a:br>
              <a:rPr lang="en-GB" sz="1600" b="1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&amp; </a:t>
            </a:r>
            <a:r>
              <a:rPr lang="en-GB" sz="1600" b="1" dirty="0" smtClean="0">
                <a:solidFill>
                  <a:schemeClr val="tx1"/>
                </a:solidFill>
              </a:rPr>
              <a:t>submit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118917" y="2917554"/>
            <a:ext cx="2199444" cy="1782138"/>
          </a:xfrm>
          <a:custGeom>
            <a:avLst/>
            <a:gdLst>
              <a:gd name="connsiteX0" fmla="*/ 0 w 2182042"/>
              <a:gd name="connsiteY0" fmla="*/ 238491 h 1430920"/>
              <a:gd name="connsiteX1" fmla="*/ 238491 w 2182042"/>
              <a:gd name="connsiteY1" fmla="*/ 0 h 1430920"/>
              <a:gd name="connsiteX2" fmla="*/ 1943551 w 2182042"/>
              <a:gd name="connsiteY2" fmla="*/ 0 h 1430920"/>
              <a:gd name="connsiteX3" fmla="*/ 2182042 w 2182042"/>
              <a:gd name="connsiteY3" fmla="*/ 238491 h 1430920"/>
              <a:gd name="connsiteX4" fmla="*/ 2182042 w 2182042"/>
              <a:gd name="connsiteY4" fmla="*/ 1192429 h 1430920"/>
              <a:gd name="connsiteX5" fmla="*/ 1943551 w 2182042"/>
              <a:gd name="connsiteY5" fmla="*/ 1430920 h 1430920"/>
              <a:gd name="connsiteX6" fmla="*/ 238491 w 2182042"/>
              <a:gd name="connsiteY6" fmla="*/ 1430920 h 1430920"/>
              <a:gd name="connsiteX7" fmla="*/ 0 w 2182042"/>
              <a:gd name="connsiteY7" fmla="*/ 1192429 h 1430920"/>
              <a:gd name="connsiteX8" fmla="*/ 0 w 2182042"/>
              <a:gd name="connsiteY8" fmla="*/ 238491 h 143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2042" h="1430920">
                <a:moveTo>
                  <a:pt x="0" y="238491"/>
                </a:moveTo>
                <a:cubicBezTo>
                  <a:pt x="0" y="106776"/>
                  <a:pt x="106776" y="0"/>
                  <a:pt x="238491" y="0"/>
                </a:cubicBezTo>
                <a:lnTo>
                  <a:pt x="1943551" y="0"/>
                </a:lnTo>
                <a:cubicBezTo>
                  <a:pt x="2075266" y="0"/>
                  <a:pt x="2182042" y="106776"/>
                  <a:pt x="2182042" y="238491"/>
                </a:cubicBezTo>
                <a:lnTo>
                  <a:pt x="2182042" y="1192429"/>
                </a:lnTo>
                <a:cubicBezTo>
                  <a:pt x="2182042" y="1324144"/>
                  <a:pt x="2075266" y="1430920"/>
                  <a:pt x="1943551" y="1430920"/>
                </a:cubicBezTo>
                <a:lnTo>
                  <a:pt x="238491" y="1430920"/>
                </a:lnTo>
                <a:cubicBezTo>
                  <a:pt x="106776" y="1430920"/>
                  <a:pt x="0" y="1324144"/>
                  <a:pt x="0" y="1192429"/>
                </a:cubicBezTo>
                <a:lnTo>
                  <a:pt x="0" y="238491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0812" tIns="130812" rIns="130812" bIns="130812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2. Ensure </a:t>
            </a:r>
            <a:r>
              <a:rPr lang="en-GB" sz="1600" dirty="0" smtClean="0">
                <a:solidFill>
                  <a:schemeClr val="tx1"/>
                </a:solidFill>
              </a:rPr>
              <a:t>that applicant &amp; partner organisations have a </a:t>
            </a:r>
            <a:r>
              <a:rPr lang="en-GB" sz="1600" b="1" dirty="0" smtClean="0">
                <a:solidFill>
                  <a:schemeClr val="tx1"/>
                </a:solidFill>
              </a:rPr>
              <a:t>PIC </a:t>
            </a:r>
            <a:r>
              <a:rPr lang="en-GB" sz="1600" dirty="0" smtClean="0">
                <a:solidFill>
                  <a:schemeClr val="tx1"/>
                </a:solidFill>
              </a:rPr>
              <a:t>(Participant Identification Code)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112561" y="3803024"/>
            <a:ext cx="8006149" cy="1601314"/>
            <a:chOff x="2996995" y="972272"/>
            <a:chExt cx="7232012" cy="1601314"/>
          </a:xfrm>
        </p:grpSpPr>
        <p:sp>
          <p:nvSpPr>
            <p:cNvPr id="9" name="Freeform 8"/>
            <p:cNvSpPr/>
            <p:nvPr/>
          </p:nvSpPr>
          <p:spPr bwMode="auto">
            <a:xfrm>
              <a:off x="2996995" y="972272"/>
              <a:ext cx="2613443" cy="1601314"/>
            </a:xfrm>
            <a:custGeom>
              <a:avLst/>
              <a:gdLst>
                <a:gd name="connsiteX0" fmla="*/ 0 w 2182042"/>
                <a:gd name="connsiteY0" fmla="*/ 238491 h 1430920"/>
                <a:gd name="connsiteX1" fmla="*/ 238491 w 2182042"/>
                <a:gd name="connsiteY1" fmla="*/ 0 h 1430920"/>
                <a:gd name="connsiteX2" fmla="*/ 1943551 w 2182042"/>
                <a:gd name="connsiteY2" fmla="*/ 0 h 1430920"/>
                <a:gd name="connsiteX3" fmla="*/ 2182042 w 2182042"/>
                <a:gd name="connsiteY3" fmla="*/ 238491 h 1430920"/>
                <a:gd name="connsiteX4" fmla="*/ 2182042 w 2182042"/>
                <a:gd name="connsiteY4" fmla="*/ 1192429 h 1430920"/>
                <a:gd name="connsiteX5" fmla="*/ 1943551 w 2182042"/>
                <a:gd name="connsiteY5" fmla="*/ 1430920 h 1430920"/>
                <a:gd name="connsiteX6" fmla="*/ 238491 w 2182042"/>
                <a:gd name="connsiteY6" fmla="*/ 1430920 h 1430920"/>
                <a:gd name="connsiteX7" fmla="*/ 0 w 2182042"/>
                <a:gd name="connsiteY7" fmla="*/ 1192429 h 1430920"/>
                <a:gd name="connsiteX8" fmla="*/ 0 w 2182042"/>
                <a:gd name="connsiteY8" fmla="*/ 238491 h 143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2042" h="1430920">
                  <a:moveTo>
                    <a:pt x="0" y="238491"/>
                  </a:moveTo>
                  <a:cubicBezTo>
                    <a:pt x="0" y="106776"/>
                    <a:pt x="106776" y="0"/>
                    <a:pt x="238491" y="0"/>
                  </a:cubicBezTo>
                  <a:lnTo>
                    <a:pt x="1943551" y="0"/>
                  </a:lnTo>
                  <a:cubicBezTo>
                    <a:pt x="2075266" y="0"/>
                    <a:pt x="2182042" y="106776"/>
                    <a:pt x="2182042" y="238491"/>
                  </a:cubicBezTo>
                  <a:lnTo>
                    <a:pt x="2182042" y="1192429"/>
                  </a:lnTo>
                  <a:cubicBezTo>
                    <a:pt x="2182042" y="1324144"/>
                    <a:pt x="2075266" y="1430920"/>
                    <a:pt x="1943551" y="1430920"/>
                  </a:cubicBezTo>
                  <a:lnTo>
                    <a:pt x="238491" y="1430920"/>
                  </a:lnTo>
                  <a:cubicBezTo>
                    <a:pt x="106776" y="1430920"/>
                    <a:pt x="0" y="1324144"/>
                    <a:pt x="0" y="1192429"/>
                  </a:cubicBezTo>
                  <a:lnTo>
                    <a:pt x="0" y="23849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0812" tIns="130812" rIns="130812" bIns="130812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dirty="0" smtClean="0">
                  <a:solidFill>
                    <a:schemeClr val="tx1"/>
                  </a:solidFill>
                </a:rPr>
                <a:t>1.</a:t>
              </a:r>
              <a:r>
                <a:rPr lang="en-GB" dirty="0" smtClean="0">
                  <a:solidFill>
                    <a:schemeClr val="tx1"/>
                  </a:solidFill>
                </a:rPr>
                <a:t> Applicant coordinator must</a:t>
              </a:r>
              <a:r>
                <a:rPr lang="en-GB" b="1" dirty="0" smtClean="0">
                  <a:solidFill>
                    <a:schemeClr val="tx1"/>
                  </a:solidFill>
                </a:rPr>
                <a:t> </a:t>
              </a:r>
              <a:r>
                <a:rPr lang="en-GB" dirty="0" smtClean="0">
                  <a:solidFill>
                    <a:schemeClr val="tx1"/>
                  </a:solidFill>
                </a:rPr>
                <a:t>have:</a:t>
              </a:r>
              <a:br>
                <a:rPr lang="en-GB" dirty="0" smtClean="0">
                  <a:solidFill>
                    <a:schemeClr val="tx1"/>
                  </a:solidFill>
                </a:rPr>
              </a:br>
              <a:r>
                <a:rPr lang="en-GB" sz="1000" dirty="0" smtClean="0">
                  <a:solidFill>
                    <a:schemeClr val="tx1"/>
                  </a:solidFill>
                </a:rPr>
                <a:t/>
              </a:r>
              <a:br>
                <a:rPr lang="en-GB" sz="1000" dirty="0" smtClean="0">
                  <a:solidFill>
                    <a:schemeClr val="tx1"/>
                  </a:solidFill>
                </a:rPr>
              </a:br>
              <a:r>
                <a:rPr lang="en-GB" dirty="0" smtClean="0">
                  <a:solidFill>
                    <a:schemeClr val="tx1"/>
                  </a:solidFill>
                </a:rPr>
                <a:t> </a:t>
              </a:r>
              <a:r>
                <a:rPr lang="en-GB" b="1" dirty="0" smtClean="0">
                  <a:solidFill>
                    <a:schemeClr val="tx1"/>
                  </a:solidFill>
                </a:rPr>
                <a:t>EU Login account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374541" y="972273"/>
              <a:ext cx="3854466" cy="1601313"/>
            </a:xfrm>
            <a:custGeom>
              <a:avLst/>
              <a:gdLst>
                <a:gd name="connsiteX0" fmla="*/ 0 w 2182042"/>
                <a:gd name="connsiteY0" fmla="*/ 238491 h 1430920"/>
                <a:gd name="connsiteX1" fmla="*/ 238491 w 2182042"/>
                <a:gd name="connsiteY1" fmla="*/ 0 h 1430920"/>
                <a:gd name="connsiteX2" fmla="*/ 1943551 w 2182042"/>
                <a:gd name="connsiteY2" fmla="*/ 0 h 1430920"/>
                <a:gd name="connsiteX3" fmla="*/ 2182042 w 2182042"/>
                <a:gd name="connsiteY3" fmla="*/ 238491 h 1430920"/>
                <a:gd name="connsiteX4" fmla="*/ 2182042 w 2182042"/>
                <a:gd name="connsiteY4" fmla="*/ 1192429 h 1430920"/>
                <a:gd name="connsiteX5" fmla="*/ 1943551 w 2182042"/>
                <a:gd name="connsiteY5" fmla="*/ 1430920 h 1430920"/>
                <a:gd name="connsiteX6" fmla="*/ 238491 w 2182042"/>
                <a:gd name="connsiteY6" fmla="*/ 1430920 h 1430920"/>
                <a:gd name="connsiteX7" fmla="*/ 0 w 2182042"/>
                <a:gd name="connsiteY7" fmla="*/ 1192429 h 1430920"/>
                <a:gd name="connsiteX8" fmla="*/ 0 w 2182042"/>
                <a:gd name="connsiteY8" fmla="*/ 238491 h 143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2042" h="1430920">
                  <a:moveTo>
                    <a:pt x="0" y="238491"/>
                  </a:moveTo>
                  <a:cubicBezTo>
                    <a:pt x="0" y="106776"/>
                    <a:pt x="106776" y="0"/>
                    <a:pt x="238491" y="0"/>
                  </a:cubicBezTo>
                  <a:lnTo>
                    <a:pt x="1943551" y="0"/>
                  </a:lnTo>
                  <a:cubicBezTo>
                    <a:pt x="2075266" y="0"/>
                    <a:pt x="2182042" y="106776"/>
                    <a:pt x="2182042" y="238491"/>
                  </a:cubicBezTo>
                  <a:lnTo>
                    <a:pt x="2182042" y="1192429"/>
                  </a:lnTo>
                  <a:cubicBezTo>
                    <a:pt x="2182042" y="1324144"/>
                    <a:pt x="2075266" y="1430920"/>
                    <a:pt x="1943551" y="1430920"/>
                  </a:cubicBezTo>
                  <a:lnTo>
                    <a:pt x="238491" y="1430920"/>
                  </a:lnTo>
                  <a:cubicBezTo>
                    <a:pt x="106776" y="1430920"/>
                    <a:pt x="0" y="1324144"/>
                    <a:pt x="0" y="1192429"/>
                  </a:cubicBezTo>
                  <a:lnTo>
                    <a:pt x="0" y="238491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30812" tIns="130812" rIns="130812" bIns="130812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2.</a:t>
              </a:r>
              <a:r>
                <a:rPr lang="en-GB" dirty="0">
                  <a:solidFill>
                    <a:schemeClr val="tx1"/>
                  </a:solidFill>
                </a:rPr>
                <a:t> </a:t>
              </a:r>
              <a:r>
                <a:rPr lang="en-GB" dirty="0" smtClean="0">
                  <a:solidFill>
                    <a:schemeClr val="tx1"/>
                  </a:solidFill>
                </a:rPr>
                <a:t>Applicant organisation &amp; all partner organisations must have: </a:t>
              </a:r>
              <a:br>
                <a:rPr lang="en-GB" dirty="0" smtClean="0">
                  <a:solidFill>
                    <a:schemeClr val="tx1"/>
                  </a:solidFill>
                </a:rPr>
              </a:br>
              <a:r>
                <a:rPr lang="en-GB" b="1" dirty="0" smtClean="0">
                  <a:solidFill>
                    <a:schemeClr val="tx1"/>
                  </a:solidFill>
                </a:rPr>
                <a:t>Participant Identification Code - </a:t>
              </a:r>
              <a:r>
                <a:rPr lang="en-GB" dirty="0" smtClean="0">
                  <a:solidFill>
                    <a:schemeClr val="tx1"/>
                  </a:solidFill>
                </a:rPr>
                <a:t>PIC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970722" y="81024"/>
            <a:ext cx="10515600" cy="1184194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Steps 1 &amp; 2 </a:t>
            </a:r>
            <a:endParaRPr lang="en-GB" dirty="0"/>
          </a:p>
        </p:txBody>
      </p:sp>
      <p:sp>
        <p:nvSpPr>
          <p:cNvPr id="15" name="Down Arrow 14"/>
          <p:cNvSpPr/>
          <p:nvPr/>
        </p:nvSpPr>
        <p:spPr>
          <a:xfrm rot="16200000">
            <a:off x="5098299" y="4401124"/>
            <a:ext cx="660806" cy="40511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561" y="1406985"/>
            <a:ext cx="8006148" cy="2173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084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70722" y="81024"/>
            <a:ext cx="10515600" cy="1184194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Step 1  </a:t>
            </a:r>
            <a:endParaRPr lang="en-GB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776" y="1409333"/>
            <a:ext cx="9503492" cy="4557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54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12"/>
          <p:cNvSpPr/>
          <p:nvPr/>
        </p:nvSpPr>
        <p:spPr>
          <a:xfrm>
            <a:off x="8019627" y="1970298"/>
            <a:ext cx="660806" cy="40511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 14"/>
          <p:cNvSpPr/>
          <p:nvPr/>
        </p:nvSpPr>
        <p:spPr bwMode="auto">
          <a:xfrm>
            <a:off x="982801" y="2570030"/>
            <a:ext cx="4005832" cy="1042015"/>
          </a:xfrm>
          <a:custGeom>
            <a:avLst/>
            <a:gdLst>
              <a:gd name="connsiteX0" fmla="*/ 0 w 2182042"/>
              <a:gd name="connsiteY0" fmla="*/ 238491 h 1430920"/>
              <a:gd name="connsiteX1" fmla="*/ 238491 w 2182042"/>
              <a:gd name="connsiteY1" fmla="*/ 0 h 1430920"/>
              <a:gd name="connsiteX2" fmla="*/ 1943551 w 2182042"/>
              <a:gd name="connsiteY2" fmla="*/ 0 h 1430920"/>
              <a:gd name="connsiteX3" fmla="*/ 2182042 w 2182042"/>
              <a:gd name="connsiteY3" fmla="*/ 238491 h 1430920"/>
              <a:gd name="connsiteX4" fmla="*/ 2182042 w 2182042"/>
              <a:gd name="connsiteY4" fmla="*/ 1192429 h 1430920"/>
              <a:gd name="connsiteX5" fmla="*/ 1943551 w 2182042"/>
              <a:gd name="connsiteY5" fmla="*/ 1430920 h 1430920"/>
              <a:gd name="connsiteX6" fmla="*/ 238491 w 2182042"/>
              <a:gd name="connsiteY6" fmla="*/ 1430920 h 1430920"/>
              <a:gd name="connsiteX7" fmla="*/ 0 w 2182042"/>
              <a:gd name="connsiteY7" fmla="*/ 1192429 h 1430920"/>
              <a:gd name="connsiteX8" fmla="*/ 0 w 2182042"/>
              <a:gd name="connsiteY8" fmla="*/ 238491 h 143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2042" h="1430920">
                <a:moveTo>
                  <a:pt x="0" y="238491"/>
                </a:moveTo>
                <a:cubicBezTo>
                  <a:pt x="0" y="106776"/>
                  <a:pt x="106776" y="0"/>
                  <a:pt x="238491" y="0"/>
                </a:cubicBezTo>
                <a:lnTo>
                  <a:pt x="1943551" y="0"/>
                </a:lnTo>
                <a:cubicBezTo>
                  <a:pt x="2075266" y="0"/>
                  <a:pt x="2182042" y="106776"/>
                  <a:pt x="2182042" y="238491"/>
                </a:cubicBezTo>
                <a:lnTo>
                  <a:pt x="2182042" y="1192429"/>
                </a:lnTo>
                <a:cubicBezTo>
                  <a:pt x="2182042" y="1324144"/>
                  <a:pt x="2075266" y="1430920"/>
                  <a:pt x="1943551" y="1430920"/>
                </a:cubicBezTo>
                <a:lnTo>
                  <a:pt x="238491" y="1430920"/>
                </a:lnTo>
                <a:cubicBezTo>
                  <a:pt x="106776" y="1430920"/>
                  <a:pt x="0" y="1324144"/>
                  <a:pt x="0" y="1192429"/>
                </a:cubicBezTo>
                <a:lnTo>
                  <a:pt x="0" y="23849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0812" tIns="130812" rIns="130812" bIns="130812" spcCol="127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a)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Check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to find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PIC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of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your applicant organisation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970722" y="4432154"/>
            <a:ext cx="4005832" cy="1073457"/>
          </a:xfrm>
          <a:custGeom>
            <a:avLst/>
            <a:gdLst>
              <a:gd name="connsiteX0" fmla="*/ 0 w 2182042"/>
              <a:gd name="connsiteY0" fmla="*/ 238491 h 1430920"/>
              <a:gd name="connsiteX1" fmla="*/ 238491 w 2182042"/>
              <a:gd name="connsiteY1" fmla="*/ 0 h 1430920"/>
              <a:gd name="connsiteX2" fmla="*/ 1943551 w 2182042"/>
              <a:gd name="connsiteY2" fmla="*/ 0 h 1430920"/>
              <a:gd name="connsiteX3" fmla="*/ 2182042 w 2182042"/>
              <a:gd name="connsiteY3" fmla="*/ 238491 h 1430920"/>
              <a:gd name="connsiteX4" fmla="*/ 2182042 w 2182042"/>
              <a:gd name="connsiteY4" fmla="*/ 1192429 h 1430920"/>
              <a:gd name="connsiteX5" fmla="*/ 1943551 w 2182042"/>
              <a:gd name="connsiteY5" fmla="*/ 1430920 h 1430920"/>
              <a:gd name="connsiteX6" fmla="*/ 238491 w 2182042"/>
              <a:gd name="connsiteY6" fmla="*/ 1430920 h 1430920"/>
              <a:gd name="connsiteX7" fmla="*/ 0 w 2182042"/>
              <a:gd name="connsiteY7" fmla="*/ 1192429 h 1430920"/>
              <a:gd name="connsiteX8" fmla="*/ 0 w 2182042"/>
              <a:gd name="connsiteY8" fmla="*/ 238491 h 143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2042" h="1430920">
                <a:moveTo>
                  <a:pt x="0" y="238491"/>
                </a:moveTo>
                <a:cubicBezTo>
                  <a:pt x="0" y="106776"/>
                  <a:pt x="106776" y="0"/>
                  <a:pt x="238491" y="0"/>
                </a:cubicBezTo>
                <a:lnTo>
                  <a:pt x="1943551" y="0"/>
                </a:lnTo>
                <a:cubicBezTo>
                  <a:pt x="2075266" y="0"/>
                  <a:pt x="2182042" y="106776"/>
                  <a:pt x="2182042" y="238491"/>
                </a:cubicBezTo>
                <a:lnTo>
                  <a:pt x="2182042" y="1192429"/>
                </a:lnTo>
                <a:cubicBezTo>
                  <a:pt x="2182042" y="1324144"/>
                  <a:pt x="2075266" y="1430920"/>
                  <a:pt x="1943551" y="1430920"/>
                </a:cubicBezTo>
                <a:lnTo>
                  <a:pt x="238491" y="1430920"/>
                </a:lnTo>
                <a:cubicBezTo>
                  <a:pt x="106776" y="1430920"/>
                  <a:pt x="0" y="1324144"/>
                  <a:pt x="0" y="1192429"/>
                </a:cubicBezTo>
                <a:lnTo>
                  <a:pt x="0" y="23849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0812" tIns="130812" rIns="130812" bIns="130812" spcCol="127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b)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Or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register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your organisation for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as a first timer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to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obtain a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PIC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rot="16200000">
            <a:off x="5207675" y="2888482"/>
            <a:ext cx="660806" cy="40511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Down Arrow 17"/>
          <p:cNvSpPr/>
          <p:nvPr/>
        </p:nvSpPr>
        <p:spPr>
          <a:xfrm rot="16200000">
            <a:off x="5207675" y="4766327"/>
            <a:ext cx="660806" cy="40511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Step 2  </a:t>
            </a:r>
            <a:endParaRPr lang="en-GB" dirty="0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227" y="786895"/>
            <a:ext cx="7139095" cy="1000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6540637" y="751570"/>
            <a:ext cx="1384163" cy="3503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658" y="2465003"/>
            <a:ext cx="4972744" cy="1495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3658" y="4248106"/>
            <a:ext cx="4972744" cy="1545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0637" y="1137294"/>
            <a:ext cx="1454391" cy="8904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40637" y="1582516"/>
            <a:ext cx="1055917" cy="2046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07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Step 3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1374164"/>
            <a:ext cx="10058400" cy="43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Step 4 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953" y="1368176"/>
            <a:ext cx="7841033" cy="2008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365" y="3570900"/>
            <a:ext cx="7929950" cy="2759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00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Step 4 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677" y="1825946"/>
            <a:ext cx="10763608" cy="3437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02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F1EA005558D4A84C86AD0D2CF8860" ma:contentTypeVersion="1" ma:contentTypeDescription="Create a new document." ma:contentTypeScope="" ma:versionID="e585c717080f1243343ff507719315c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A6C1DC-C14C-427B-8E7A-0B713C7180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F87431-2774-4E17-BE38-8A579357848D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9662</TotalTime>
  <Words>707</Words>
  <Application>Microsoft Office PowerPoint</Application>
  <PresentationFormat>Widescreen</PresentationFormat>
  <Paragraphs>102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1_Office Theme</vt:lpstr>
      <vt:lpstr>Erasmus+ Virtual Exchanges  InfoDay – 30 November 2021 </vt:lpstr>
      <vt:lpstr>Erasmus+ Virtual Exchanges  InfoDay – 30 November 2021 </vt:lpstr>
      <vt:lpstr>4 Main Steps </vt:lpstr>
      <vt:lpstr>Steps 1 &amp; 2 </vt:lpstr>
      <vt:lpstr>Step 1  </vt:lpstr>
      <vt:lpstr>Step 2  </vt:lpstr>
      <vt:lpstr>Step 3  </vt:lpstr>
      <vt:lpstr>Step 4  </vt:lpstr>
      <vt:lpstr>Step 4  </vt:lpstr>
      <vt:lpstr>Step 4  </vt:lpstr>
      <vt:lpstr>Step 4  </vt:lpstr>
      <vt:lpstr>Step 4  </vt:lpstr>
      <vt:lpstr>Step 4  </vt:lpstr>
      <vt:lpstr>Useful links</vt:lpstr>
      <vt:lpstr>Thank you!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BALLHAUSEN Erik (EACEA)</cp:lastModifiedBy>
  <cp:revision>430</cp:revision>
  <cp:lastPrinted>2021-11-30T11:41:21Z</cp:lastPrinted>
  <dcterms:created xsi:type="dcterms:W3CDTF">2019-08-09T12:06:42Z</dcterms:created>
  <dcterms:modified xsi:type="dcterms:W3CDTF">2021-12-02T14:25:12Z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0x010100184F1EA005558D4A84C86AD0D2CF8860</vt:lpwstr>
  </property>
</Properties>
</file>