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6" r:id="rId5"/>
  </p:sldMasterIdLst>
  <p:notesMasterIdLst>
    <p:notesMasterId r:id="rId40"/>
  </p:notesMasterIdLst>
  <p:handoutMasterIdLst>
    <p:handoutMasterId r:id="rId41"/>
  </p:handoutMasterIdLst>
  <p:sldIdLst>
    <p:sldId id="436" r:id="rId6"/>
    <p:sldId id="258" r:id="rId7"/>
    <p:sldId id="293" r:id="rId8"/>
    <p:sldId id="298" r:id="rId9"/>
    <p:sldId id="294" r:id="rId10"/>
    <p:sldId id="299" r:id="rId11"/>
    <p:sldId id="300" r:id="rId12"/>
    <p:sldId id="278" r:id="rId13"/>
    <p:sldId id="314" r:id="rId14"/>
    <p:sldId id="302" r:id="rId15"/>
    <p:sldId id="315" r:id="rId16"/>
    <p:sldId id="392" r:id="rId17"/>
    <p:sldId id="406" r:id="rId18"/>
    <p:sldId id="317" r:id="rId19"/>
    <p:sldId id="319" r:id="rId20"/>
    <p:sldId id="407" r:id="rId21"/>
    <p:sldId id="307" r:id="rId22"/>
    <p:sldId id="308" r:id="rId23"/>
    <p:sldId id="309" r:id="rId24"/>
    <p:sldId id="310" r:id="rId25"/>
    <p:sldId id="311" r:id="rId26"/>
    <p:sldId id="312" r:id="rId27"/>
    <p:sldId id="313" r:id="rId28"/>
    <p:sldId id="320" r:id="rId29"/>
    <p:sldId id="395" r:id="rId30"/>
    <p:sldId id="398" r:id="rId31"/>
    <p:sldId id="396" r:id="rId32"/>
    <p:sldId id="397" r:id="rId33"/>
    <p:sldId id="399" r:id="rId34"/>
    <p:sldId id="324" r:id="rId35"/>
    <p:sldId id="400" r:id="rId36"/>
    <p:sldId id="401" r:id="rId37"/>
    <p:sldId id="394" r:id="rId38"/>
    <p:sldId id="3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B9C"/>
    <a:srgbClr val="003782"/>
    <a:srgbClr val="004494"/>
    <a:srgbClr val="035DC1"/>
    <a:srgbClr val="4F81BD"/>
    <a:srgbClr val="0356B1"/>
    <a:srgbClr val="0088CE"/>
    <a:srgbClr val="404040"/>
    <a:srgbClr val="FFFFFF"/>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0234" autoAdjust="0"/>
  </p:normalViewPr>
  <p:slideViewPr>
    <p:cSldViewPr snapToGrid="0">
      <p:cViewPr varScale="1">
        <p:scale>
          <a:sx n="62" d="100"/>
          <a:sy n="62" d="100"/>
        </p:scale>
        <p:origin x="904" y="44"/>
      </p:cViewPr>
      <p:guideLst>
        <p:guide orient="horz" pos="2092"/>
        <p:guide pos="3840"/>
      </p:guideLst>
    </p:cSldViewPr>
  </p:slideViewPr>
  <p:outlineViewPr>
    <p:cViewPr>
      <p:scale>
        <a:sx n="33" d="100"/>
        <a:sy n="33" d="100"/>
      </p:scale>
      <p:origin x="0" y="-882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8" d="100"/>
          <a:sy n="78" d="100"/>
        </p:scale>
        <p:origin x="27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9E4B0-7AF6-4FC4-98D2-4C22C0EE00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AFF134-8048-4429-B2A0-C2C158835F39}">
      <dgm:prSet phldrT="[Text]" custT="1"/>
      <dgm:spPr/>
      <dgm:t>
        <a:bodyPr/>
        <a:lstStyle/>
        <a:p>
          <a:r>
            <a:rPr lang="en-US" sz="2700" dirty="0" smtClean="0"/>
            <a:t>1. Collaborate and establish networks and communities of practice</a:t>
          </a:r>
        </a:p>
      </dgm:t>
    </dgm:pt>
    <dgm:pt modelId="{ECF83BF0-8001-470C-88F0-C29C4CA40653}" type="parTrans" cxnId="{6CB56901-92C8-4426-848B-A708332E31AC}">
      <dgm:prSet/>
      <dgm:spPr/>
      <dgm:t>
        <a:bodyPr/>
        <a:lstStyle/>
        <a:p>
          <a:endParaRPr lang="en-US"/>
        </a:p>
      </dgm:t>
    </dgm:pt>
    <dgm:pt modelId="{2953C219-A9E8-433A-B4F1-241026DD6D9E}" type="sibTrans" cxnId="{6CB56901-92C8-4426-848B-A708332E31AC}">
      <dgm:prSet/>
      <dgm:spPr/>
      <dgm:t>
        <a:bodyPr/>
        <a:lstStyle/>
        <a:p>
          <a:endParaRPr lang="en-US"/>
        </a:p>
      </dgm:t>
    </dgm:pt>
    <dgm:pt modelId="{41D7140A-7385-47E0-A203-B4BCF81881D8}">
      <dgm:prSet phldrT="[Text]"/>
      <dgm:spPr/>
      <dgm:t>
        <a:bodyPr/>
        <a:lstStyle/>
        <a:p>
          <a:r>
            <a:rPr lang="en-US" dirty="0" smtClean="0"/>
            <a:t>3. Develop joint learning offer with a strong European dimension</a:t>
          </a:r>
          <a:endParaRPr lang="en-US" dirty="0"/>
        </a:p>
      </dgm:t>
    </dgm:pt>
    <dgm:pt modelId="{56FB4398-035E-40CF-8ED8-D288CBB6BBE4}" type="parTrans" cxnId="{488DE0A6-B600-41EA-986F-484552A77648}">
      <dgm:prSet/>
      <dgm:spPr/>
      <dgm:t>
        <a:bodyPr/>
        <a:lstStyle/>
        <a:p>
          <a:endParaRPr lang="en-US"/>
        </a:p>
      </dgm:t>
    </dgm:pt>
    <dgm:pt modelId="{01045834-1203-4C4B-9761-84A89788F769}" type="sibTrans" cxnId="{488DE0A6-B600-41EA-986F-484552A77648}">
      <dgm:prSet/>
      <dgm:spPr/>
      <dgm:t>
        <a:bodyPr/>
        <a:lstStyle/>
        <a:p>
          <a:endParaRPr lang="en-US"/>
        </a:p>
      </dgm:t>
    </dgm:pt>
    <dgm:pt modelId="{4F37FF44-EB21-40D8-835A-D32239DF7F90}">
      <dgm:prSet/>
      <dgm:spPr/>
      <dgm:t>
        <a:bodyPr/>
        <a:lstStyle/>
        <a:p>
          <a:r>
            <a:rPr lang="en-US" dirty="0"/>
            <a:t>2. Develop </a:t>
          </a:r>
          <a:r>
            <a:rPr lang="en-US" dirty="0" smtClean="0"/>
            <a:t>learning </a:t>
          </a:r>
          <a:r>
            <a:rPr lang="en-US" dirty="0"/>
            <a:t>modules on teacher education</a:t>
          </a:r>
        </a:p>
      </dgm:t>
    </dgm:pt>
    <dgm:pt modelId="{71CF92F9-BA9B-4465-BF8D-660EEB39FA5D}" type="parTrans" cxnId="{787785B4-0124-4AD7-BB70-8915C4AF8023}">
      <dgm:prSet/>
      <dgm:spPr/>
      <dgm:t>
        <a:bodyPr/>
        <a:lstStyle/>
        <a:p>
          <a:endParaRPr lang="en-US"/>
        </a:p>
      </dgm:t>
    </dgm:pt>
    <dgm:pt modelId="{8E71D646-7B15-4CF6-9B3B-136402D4629C}" type="sibTrans" cxnId="{787785B4-0124-4AD7-BB70-8915C4AF8023}">
      <dgm:prSet/>
      <dgm:spPr/>
      <dgm:t>
        <a:bodyPr/>
        <a:lstStyle/>
        <a:p>
          <a:endParaRPr lang="en-US"/>
        </a:p>
      </dgm:t>
    </dgm:pt>
    <dgm:pt modelId="{8AC91E9B-2B75-46A8-94CE-CA1F2CEDC8E1}" type="pres">
      <dgm:prSet presAssocID="{2349E4B0-7AF6-4FC4-98D2-4C22C0EE0094}" presName="diagram" presStyleCnt="0">
        <dgm:presLayoutVars>
          <dgm:dir/>
          <dgm:resizeHandles val="exact"/>
        </dgm:presLayoutVars>
      </dgm:prSet>
      <dgm:spPr/>
      <dgm:t>
        <a:bodyPr/>
        <a:lstStyle/>
        <a:p>
          <a:endParaRPr lang="en-US"/>
        </a:p>
      </dgm:t>
    </dgm:pt>
    <dgm:pt modelId="{9606BB9B-EF67-4031-B196-08596FCA50FD}" type="pres">
      <dgm:prSet presAssocID="{D7AFF134-8048-4429-B2A0-C2C158835F39}" presName="node" presStyleLbl="node1" presStyleIdx="0" presStyleCnt="3" custScaleX="137032" custScaleY="51446" custLinFactNeighborX="-433" custLinFactNeighborY="-1118">
        <dgm:presLayoutVars>
          <dgm:bulletEnabled val="1"/>
        </dgm:presLayoutVars>
      </dgm:prSet>
      <dgm:spPr/>
      <dgm:t>
        <a:bodyPr/>
        <a:lstStyle/>
        <a:p>
          <a:endParaRPr lang="en-US"/>
        </a:p>
      </dgm:t>
    </dgm:pt>
    <dgm:pt modelId="{1D111EA6-977E-45C2-AC7C-21FA9B72014E}" type="pres">
      <dgm:prSet presAssocID="{2953C219-A9E8-433A-B4F1-241026DD6D9E}" presName="sibTrans" presStyleCnt="0"/>
      <dgm:spPr/>
    </dgm:pt>
    <dgm:pt modelId="{70C78431-B122-4D40-A542-C063178E1669}" type="pres">
      <dgm:prSet presAssocID="{41D7140A-7385-47E0-A203-B4BCF81881D8}" presName="node" presStyleLbl="node1" presStyleIdx="1" presStyleCnt="3" custScaleX="135868" custScaleY="47085" custLinFactNeighborX="640" custLinFactNeighborY="61568">
        <dgm:presLayoutVars>
          <dgm:bulletEnabled val="1"/>
        </dgm:presLayoutVars>
      </dgm:prSet>
      <dgm:spPr/>
      <dgm:t>
        <a:bodyPr/>
        <a:lstStyle/>
        <a:p>
          <a:endParaRPr lang="en-US"/>
        </a:p>
      </dgm:t>
    </dgm:pt>
    <dgm:pt modelId="{F550D168-45F4-4EF0-B4AD-5F6DD725D2DE}" type="pres">
      <dgm:prSet presAssocID="{01045834-1203-4C4B-9761-84A89788F769}" presName="sibTrans" presStyleCnt="0"/>
      <dgm:spPr/>
    </dgm:pt>
    <dgm:pt modelId="{82AF5E11-CA31-47AF-AAEC-27BA075D9E63}" type="pres">
      <dgm:prSet presAssocID="{4F37FF44-EB21-40D8-835A-D32239DF7F90}" presName="node" presStyleLbl="node1" presStyleIdx="2" presStyleCnt="3" custAng="10800000" custFlipVert="1" custScaleX="136971" custScaleY="54623" custLinFactNeighborX="88" custLinFactNeighborY="-71590">
        <dgm:presLayoutVars>
          <dgm:bulletEnabled val="1"/>
        </dgm:presLayoutVars>
      </dgm:prSet>
      <dgm:spPr/>
      <dgm:t>
        <a:bodyPr/>
        <a:lstStyle/>
        <a:p>
          <a:endParaRPr lang="en-US"/>
        </a:p>
      </dgm:t>
    </dgm:pt>
  </dgm:ptLst>
  <dgm:cxnLst>
    <dgm:cxn modelId="{488DE0A6-B600-41EA-986F-484552A77648}" srcId="{2349E4B0-7AF6-4FC4-98D2-4C22C0EE0094}" destId="{41D7140A-7385-47E0-A203-B4BCF81881D8}" srcOrd="1" destOrd="0" parTransId="{56FB4398-035E-40CF-8ED8-D288CBB6BBE4}" sibTransId="{01045834-1203-4C4B-9761-84A89788F769}"/>
    <dgm:cxn modelId="{1EFAF873-F571-4AC2-8B47-D191632C14D1}" type="presOf" srcId="{D7AFF134-8048-4429-B2A0-C2C158835F39}" destId="{9606BB9B-EF67-4031-B196-08596FCA50FD}" srcOrd="0" destOrd="0" presId="urn:microsoft.com/office/officeart/2005/8/layout/default"/>
    <dgm:cxn modelId="{6CB56901-92C8-4426-848B-A708332E31AC}" srcId="{2349E4B0-7AF6-4FC4-98D2-4C22C0EE0094}" destId="{D7AFF134-8048-4429-B2A0-C2C158835F39}" srcOrd="0" destOrd="0" parTransId="{ECF83BF0-8001-470C-88F0-C29C4CA40653}" sibTransId="{2953C219-A9E8-433A-B4F1-241026DD6D9E}"/>
    <dgm:cxn modelId="{787785B4-0124-4AD7-BB70-8915C4AF8023}" srcId="{2349E4B0-7AF6-4FC4-98D2-4C22C0EE0094}" destId="{4F37FF44-EB21-40D8-835A-D32239DF7F90}" srcOrd="2" destOrd="0" parTransId="{71CF92F9-BA9B-4465-BF8D-660EEB39FA5D}" sibTransId="{8E71D646-7B15-4CF6-9B3B-136402D4629C}"/>
    <dgm:cxn modelId="{79FD3355-1182-4B2C-A12F-0F75A41BD22F}" type="presOf" srcId="{2349E4B0-7AF6-4FC4-98D2-4C22C0EE0094}" destId="{8AC91E9B-2B75-46A8-94CE-CA1F2CEDC8E1}" srcOrd="0" destOrd="0" presId="urn:microsoft.com/office/officeart/2005/8/layout/default"/>
    <dgm:cxn modelId="{6B5A323E-71FE-43D2-A80B-BA32D4CD07B0}" type="presOf" srcId="{4F37FF44-EB21-40D8-835A-D32239DF7F90}" destId="{82AF5E11-CA31-47AF-AAEC-27BA075D9E63}" srcOrd="0" destOrd="0" presId="urn:microsoft.com/office/officeart/2005/8/layout/default"/>
    <dgm:cxn modelId="{7CDA8DC4-0D02-42C8-AFB1-1233BA0FC178}" type="presOf" srcId="{41D7140A-7385-47E0-A203-B4BCF81881D8}" destId="{70C78431-B122-4D40-A542-C063178E1669}" srcOrd="0" destOrd="0" presId="urn:microsoft.com/office/officeart/2005/8/layout/default"/>
    <dgm:cxn modelId="{6B9CFCCC-BFD5-4965-B0C8-80EAA757C737}" type="presParOf" srcId="{8AC91E9B-2B75-46A8-94CE-CA1F2CEDC8E1}" destId="{9606BB9B-EF67-4031-B196-08596FCA50FD}" srcOrd="0" destOrd="0" presId="urn:microsoft.com/office/officeart/2005/8/layout/default"/>
    <dgm:cxn modelId="{2D2F2998-F0A2-4472-A447-F17A22965916}" type="presParOf" srcId="{8AC91E9B-2B75-46A8-94CE-CA1F2CEDC8E1}" destId="{1D111EA6-977E-45C2-AC7C-21FA9B72014E}" srcOrd="1" destOrd="0" presId="urn:microsoft.com/office/officeart/2005/8/layout/default"/>
    <dgm:cxn modelId="{311551FE-61A5-48C0-9FAA-5E5B676813DF}" type="presParOf" srcId="{8AC91E9B-2B75-46A8-94CE-CA1F2CEDC8E1}" destId="{70C78431-B122-4D40-A542-C063178E1669}" srcOrd="2" destOrd="0" presId="urn:microsoft.com/office/officeart/2005/8/layout/default"/>
    <dgm:cxn modelId="{E92DA104-8062-410E-B2B0-D3A99345BCE1}" type="presParOf" srcId="{8AC91E9B-2B75-46A8-94CE-CA1F2CEDC8E1}" destId="{F550D168-45F4-4EF0-B4AD-5F6DD725D2DE}" srcOrd="3" destOrd="0" presId="urn:microsoft.com/office/officeart/2005/8/layout/default"/>
    <dgm:cxn modelId="{E6C05A08-620A-4F90-9BB7-DBAC51C97C45}" type="presParOf" srcId="{8AC91E9B-2B75-46A8-94CE-CA1F2CEDC8E1}" destId="{82AF5E11-CA31-47AF-AAEC-27BA075D9E6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9E4B0-7AF6-4FC4-98D2-4C22C0EE00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A5527-8885-4938-BC5F-B7EB932862A1}">
      <dgm:prSet custT="1"/>
      <dgm:spPr/>
      <dgm:t>
        <a:bodyPr/>
        <a:lstStyle/>
        <a:p>
          <a:r>
            <a:rPr lang="en-US" sz="2700" dirty="0" smtClean="0"/>
            <a:t>6. Undertake research, surveys or collections of effective practices </a:t>
          </a:r>
          <a:endParaRPr lang="en-US" sz="2700" dirty="0"/>
        </a:p>
      </dgm:t>
    </dgm:pt>
    <dgm:pt modelId="{0DBBE64E-9447-4EB0-8110-68D2025B196F}" type="parTrans" cxnId="{94BA5FCF-6AA5-455D-A2B6-C6F542ECA1CC}">
      <dgm:prSet/>
      <dgm:spPr/>
      <dgm:t>
        <a:bodyPr/>
        <a:lstStyle/>
        <a:p>
          <a:endParaRPr lang="en-US"/>
        </a:p>
      </dgm:t>
    </dgm:pt>
    <dgm:pt modelId="{2D027B6E-8E70-4105-89CD-8F9C2A650895}" type="sibTrans" cxnId="{94BA5FCF-6AA5-455D-A2B6-C6F542ECA1CC}">
      <dgm:prSet/>
      <dgm:spPr/>
      <dgm:t>
        <a:bodyPr/>
        <a:lstStyle/>
        <a:p>
          <a:endParaRPr lang="en-US"/>
        </a:p>
      </dgm:t>
    </dgm:pt>
    <dgm:pt modelId="{7054C076-8081-4AC2-9B17-6EA40B06C594}">
      <dgm:prSet custT="1"/>
      <dgm:spPr/>
      <dgm:t>
        <a:bodyPr/>
        <a:lstStyle/>
        <a:p>
          <a:r>
            <a:rPr lang="en-US" sz="2700" dirty="0" smtClean="0"/>
            <a:t>7. Promote the existing Erasmus+ tools</a:t>
          </a:r>
          <a:br>
            <a:rPr lang="en-US" sz="2700" dirty="0" smtClean="0"/>
          </a:br>
          <a:r>
            <a:rPr lang="en-US" sz="2700" dirty="0" smtClean="0"/>
            <a:t>such as eTwinning and School Education Gateway</a:t>
          </a:r>
          <a:endParaRPr lang="en-US" sz="2700" dirty="0"/>
        </a:p>
      </dgm:t>
    </dgm:pt>
    <dgm:pt modelId="{934DCCED-F37D-4BB5-8CF0-DF1D357B7995}" type="parTrans" cxnId="{70C1C577-67DE-4DB5-BBC3-ECA311651FAD}">
      <dgm:prSet/>
      <dgm:spPr/>
      <dgm:t>
        <a:bodyPr/>
        <a:lstStyle/>
        <a:p>
          <a:endParaRPr lang="en-US"/>
        </a:p>
      </dgm:t>
    </dgm:pt>
    <dgm:pt modelId="{FC529098-6BA8-4663-BFE9-2EE39A0898DB}" type="sibTrans" cxnId="{70C1C577-67DE-4DB5-BBC3-ECA311651FAD}">
      <dgm:prSet/>
      <dgm:spPr/>
      <dgm:t>
        <a:bodyPr/>
        <a:lstStyle/>
        <a:p>
          <a:endParaRPr lang="en-US"/>
        </a:p>
      </dgm:t>
    </dgm:pt>
    <dgm:pt modelId="{167E4CB6-6EE5-4B2F-B638-59A7BD11F50D}">
      <dgm:prSet custT="1"/>
      <dgm:spPr/>
      <dgm:t>
        <a:bodyPr/>
        <a:lstStyle/>
        <a:p>
          <a:r>
            <a:rPr lang="en-US" sz="2700" dirty="0" smtClean="0"/>
            <a:t>5. Involve training schools to experiment innovative ways of teaching</a:t>
          </a:r>
          <a:endParaRPr lang="en-US" sz="2700" dirty="0"/>
        </a:p>
      </dgm:t>
    </dgm:pt>
    <dgm:pt modelId="{AC1EE149-C956-4549-BBDF-DA19898E3B46}" type="parTrans" cxnId="{029B880F-4A84-42F2-B8B5-760512DF6BFB}">
      <dgm:prSet/>
      <dgm:spPr/>
      <dgm:t>
        <a:bodyPr/>
        <a:lstStyle/>
        <a:p>
          <a:endParaRPr lang="en-US"/>
        </a:p>
      </dgm:t>
    </dgm:pt>
    <dgm:pt modelId="{A34BF17B-F940-4EB8-A585-3F554D6508F7}" type="sibTrans" cxnId="{029B880F-4A84-42F2-B8B5-760512DF6BFB}">
      <dgm:prSet/>
      <dgm:spPr/>
      <dgm:t>
        <a:bodyPr/>
        <a:lstStyle/>
        <a:p>
          <a:endParaRPr lang="en-US"/>
        </a:p>
      </dgm:t>
    </dgm:pt>
    <dgm:pt modelId="{9880AB3C-84E7-4F98-AC18-0E2B8EDF7E0B}">
      <dgm:prSet custT="1"/>
      <dgm:spPr/>
      <dgm:t>
        <a:bodyPr/>
        <a:lstStyle/>
        <a:p>
          <a:r>
            <a:rPr lang="en-US" sz="2700" dirty="0" smtClean="0"/>
            <a:t>4. Increase the number and quality of mobility and its inclusion</a:t>
          </a:r>
          <a:endParaRPr lang="en-US" sz="2700" dirty="0"/>
        </a:p>
      </dgm:t>
    </dgm:pt>
    <dgm:pt modelId="{3A62F6E1-1477-4392-9E4A-0AF2F13041AF}" type="parTrans" cxnId="{8F74CD90-65E3-4BFD-9F94-BB9A71B2CCAB}">
      <dgm:prSet/>
      <dgm:spPr/>
      <dgm:t>
        <a:bodyPr/>
        <a:lstStyle/>
        <a:p>
          <a:endParaRPr lang="en-US"/>
        </a:p>
      </dgm:t>
    </dgm:pt>
    <dgm:pt modelId="{945DD812-798C-47D4-83F5-5ADE0490F76E}" type="sibTrans" cxnId="{8F74CD90-65E3-4BFD-9F94-BB9A71B2CCAB}">
      <dgm:prSet/>
      <dgm:spPr/>
      <dgm:t>
        <a:bodyPr/>
        <a:lstStyle/>
        <a:p>
          <a:endParaRPr lang="en-US"/>
        </a:p>
      </dgm:t>
    </dgm:pt>
    <dgm:pt modelId="{8AC91E9B-2B75-46A8-94CE-CA1F2CEDC8E1}" type="pres">
      <dgm:prSet presAssocID="{2349E4B0-7AF6-4FC4-98D2-4C22C0EE0094}" presName="diagram" presStyleCnt="0">
        <dgm:presLayoutVars>
          <dgm:dir/>
          <dgm:resizeHandles val="exact"/>
        </dgm:presLayoutVars>
      </dgm:prSet>
      <dgm:spPr/>
      <dgm:t>
        <a:bodyPr/>
        <a:lstStyle/>
        <a:p>
          <a:endParaRPr lang="en-US"/>
        </a:p>
      </dgm:t>
    </dgm:pt>
    <dgm:pt modelId="{D87EE14A-CBC6-46F2-8E7D-DF4374E09F93}" type="pres">
      <dgm:prSet presAssocID="{9880AB3C-84E7-4F98-AC18-0E2B8EDF7E0B}" presName="node" presStyleLbl="node1" presStyleIdx="0" presStyleCnt="4" custScaleX="206677" custScaleY="55346" custLinFactNeighborX="-68" custLinFactNeighborY="-23097">
        <dgm:presLayoutVars>
          <dgm:bulletEnabled val="1"/>
        </dgm:presLayoutVars>
      </dgm:prSet>
      <dgm:spPr/>
      <dgm:t>
        <a:bodyPr/>
        <a:lstStyle/>
        <a:p>
          <a:endParaRPr lang="en-US"/>
        </a:p>
      </dgm:t>
    </dgm:pt>
    <dgm:pt modelId="{63F5E0C1-592E-4A3D-A18C-4BE417E130AE}" type="pres">
      <dgm:prSet presAssocID="{945DD812-798C-47D4-83F5-5ADE0490F76E}" presName="sibTrans" presStyleCnt="0"/>
      <dgm:spPr/>
    </dgm:pt>
    <dgm:pt modelId="{5E01A60D-D7EA-4BBE-99CB-E485C489999B}" type="pres">
      <dgm:prSet presAssocID="{167E4CB6-6EE5-4B2F-B638-59A7BD11F50D}" presName="node" presStyleLbl="node1" presStyleIdx="1" presStyleCnt="4" custScaleX="208559" custScaleY="53380" custLinFactNeighborX="1247" custLinFactNeighborY="-3952">
        <dgm:presLayoutVars>
          <dgm:bulletEnabled val="1"/>
        </dgm:presLayoutVars>
      </dgm:prSet>
      <dgm:spPr/>
      <dgm:t>
        <a:bodyPr/>
        <a:lstStyle/>
        <a:p>
          <a:endParaRPr lang="en-US"/>
        </a:p>
      </dgm:t>
    </dgm:pt>
    <dgm:pt modelId="{69621D99-7A00-4F3A-AAB6-880F38B08A87}" type="pres">
      <dgm:prSet presAssocID="{A34BF17B-F940-4EB8-A585-3F554D6508F7}" presName="sibTrans" presStyleCnt="0"/>
      <dgm:spPr/>
    </dgm:pt>
    <dgm:pt modelId="{67CB9AD9-E699-4BC7-B122-D43740AB9A2A}" type="pres">
      <dgm:prSet presAssocID="{D51A5527-8885-4938-BC5F-B7EB932862A1}" presName="node" presStyleLbl="node1" presStyleIdx="2" presStyleCnt="4" custScaleX="209279" custScaleY="57837" custLinFactNeighborX="1357" custLinFactNeighborY="-8730">
        <dgm:presLayoutVars>
          <dgm:bulletEnabled val="1"/>
        </dgm:presLayoutVars>
      </dgm:prSet>
      <dgm:spPr/>
      <dgm:t>
        <a:bodyPr/>
        <a:lstStyle/>
        <a:p>
          <a:endParaRPr lang="en-US"/>
        </a:p>
      </dgm:t>
    </dgm:pt>
    <dgm:pt modelId="{59EBEBF3-F571-4328-96D1-6E82EF3A90EF}" type="pres">
      <dgm:prSet presAssocID="{2D027B6E-8E70-4105-89CD-8F9C2A650895}" presName="sibTrans" presStyleCnt="0"/>
      <dgm:spPr/>
    </dgm:pt>
    <dgm:pt modelId="{69E7C034-98AC-4856-89D9-19E3651C6B9E}" type="pres">
      <dgm:prSet presAssocID="{7054C076-8081-4AC2-9B17-6EA40B06C594}" presName="node" presStyleLbl="node1" presStyleIdx="3" presStyleCnt="4" custScaleX="215562" custScaleY="73131" custLinFactNeighborX="4511" custLinFactNeighborY="-7518">
        <dgm:presLayoutVars>
          <dgm:bulletEnabled val="1"/>
        </dgm:presLayoutVars>
      </dgm:prSet>
      <dgm:spPr/>
      <dgm:t>
        <a:bodyPr/>
        <a:lstStyle/>
        <a:p>
          <a:endParaRPr lang="en-US"/>
        </a:p>
      </dgm:t>
    </dgm:pt>
  </dgm:ptLst>
  <dgm:cxnLst>
    <dgm:cxn modelId="{2E969A67-DE10-4DE3-873A-2B688F5F21B6}" type="presOf" srcId="{D51A5527-8885-4938-BC5F-B7EB932862A1}" destId="{67CB9AD9-E699-4BC7-B122-D43740AB9A2A}" srcOrd="0" destOrd="0" presId="urn:microsoft.com/office/officeart/2005/8/layout/default"/>
    <dgm:cxn modelId="{029B880F-4A84-42F2-B8B5-760512DF6BFB}" srcId="{2349E4B0-7AF6-4FC4-98D2-4C22C0EE0094}" destId="{167E4CB6-6EE5-4B2F-B638-59A7BD11F50D}" srcOrd="1" destOrd="0" parTransId="{AC1EE149-C956-4549-BBDF-DA19898E3B46}" sibTransId="{A34BF17B-F940-4EB8-A585-3F554D6508F7}"/>
    <dgm:cxn modelId="{94BA5FCF-6AA5-455D-A2B6-C6F542ECA1CC}" srcId="{2349E4B0-7AF6-4FC4-98D2-4C22C0EE0094}" destId="{D51A5527-8885-4938-BC5F-B7EB932862A1}" srcOrd="2" destOrd="0" parTransId="{0DBBE64E-9447-4EB0-8110-68D2025B196F}" sibTransId="{2D027B6E-8E70-4105-89CD-8F9C2A650895}"/>
    <dgm:cxn modelId="{8F74CD90-65E3-4BFD-9F94-BB9A71B2CCAB}" srcId="{2349E4B0-7AF6-4FC4-98D2-4C22C0EE0094}" destId="{9880AB3C-84E7-4F98-AC18-0E2B8EDF7E0B}" srcOrd="0" destOrd="0" parTransId="{3A62F6E1-1477-4392-9E4A-0AF2F13041AF}" sibTransId="{945DD812-798C-47D4-83F5-5ADE0490F76E}"/>
    <dgm:cxn modelId="{942EBB6F-94EC-47EB-BC48-4BFADC8269F2}" type="presOf" srcId="{167E4CB6-6EE5-4B2F-B638-59A7BD11F50D}" destId="{5E01A60D-D7EA-4BBE-99CB-E485C489999B}" srcOrd="0" destOrd="0" presId="urn:microsoft.com/office/officeart/2005/8/layout/default"/>
    <dgm:cxn modelId="{79FD3355-1182-4B2C-A12F-0F75A41BD22F}" type="presOf" srcId="{2349E4B0-7AF6-4FC4-98D2-4C22C0EE0094}" destId="{8AC91E9B-2B75-46A8-94CE-CA1F2CEDC8E1}" srcOrd="0" destOrd="0" presId="urn:microsoft.com/office/officeart/2005/8/layout/default"/>
    <dgm:cxn modelId="{3F0FC0D8-9531-4C28-A935-44064896380A}" type="presOf" srcId="{7054C076-8081-4AC2-9B17-6EA40B06C594}" destId="{69E7C034-98AC-4856-89D9-19E3651C6B9E}" srcOrd="0" destOrd="0" presId="urn:microsoft.com/office/officeart/2005/8/layout/default"/>
    <dgm:cxn modelId="{1A9F0E22-C70A-432C-988B-EDE163BCE60E}" type="presOf" srcId="{9880AB3C-84E7-4F98-AC18-0E2B8EDF7E0B}" destId="{D87EE14A-CBC6-46F2-8E7D-DF4374E09F93}" srcOrd="0" destOrd="0" presId="urn:microsoft.com/office/officeart/2005/8/layout/default"/>
    <dgm:cxn modelId="{70C1C577-67DE-4DB5-BBC3-ECA311651FAD}" srcId="{2349E4B0-7AF6-4FC4-98D2-4C22C0EE0094}" destId="{7054C076-8081-4AC2-9B17-6EA40B06C594}" srcOrd="3" destOrd="0" parTransId="{934DCCED-F37D-4BB5-8CF0-DF1D357B7995}" sibTransId="{FC529098-6BA8-4663-BFE9-2EE39A0898DB}"/>
    <dgm:cxn modelId="{3E27FD2E-A9D5-4028-9EC2-0CF718430DDB}" type="presParOf" srcId="{8AC91E9B-2B75-46A8-94CE-CA1F2CEDC8E1}" destId="{D87EE14A-CBC6-46F2-8E7D-DF4374E09F93}" srcOrd="0" destOrd="0" presId="urn:microsoft.com/office/officeart/2005/8/layout/default"/>
    <dgm:cxn modelId="{40F5E142-2A28-48E9-8AB0-9C8E37E9A290}" type="presParOf" srcId="{8AC91E9B-2B75-46A8-94CE-CA1F2CEDC8E1}" destId="{63F5E0C1-592E-4A3D-A18C-4BE417E130AE}" srcOrd="1" destOrd="0" presId="urn:microsoft.com/office/officeart/2005/8/layout/default"/>
    <dgm:cxn modelId="{30ED4F37-832D-4A56-9FE8-4EF458CB5712}" type="presParOf" srcId="{8AC91E9B-2B75-46A8-94CE-CA1F2CEDC8E1}" destId="{5E01A60D-D7EA-4BBE-99CB-E485C489999B}" srcOrd="2" destOrd="0" presId="urn:microsoft.com/office/officeart/2005/8/layout/default"/>
    <dgm:cxn modelId="{6C0F3959-B085-409A-80E1-BDBAC22520D4}" type="presParOf" srcId="{8AC91E9B-2B75-46A8-94CE-CA1F2CEDC8E1}" destId="{69621D99-7A00-4F3A-AAB6-880F38B08A87}" srcOrd="3" destOrd="0" presId="urn:microsoft.com/office/officeart/2005/8/layout/default"/>
    <dgm:cxn modelId="{1C898134-46C1-48A2-B7C4-BDE215F51737}" type="presParOf" srcId="{8AC91E9B-2B75-46A8-94CE-CA1F2CEDC8E1}" destId="{67CB9AD9-E699-4BC7-B122-D43740AB9A2A}" srcOrd="4" destOrd="0" presId="urn:microsoft.com/office/officeart/2005/8/layout/default"/>
    <dgm:cxn modelId="{FF0AF626-8D6C-4525-A61F-BB853DB10A4A}" type="presParOf" srcId="{8AC91E9B-2B75-46A8-94CE-CA1F2CEDC8E1}" destId="{59EBEBF3-F571-4328-96D1-6E82EF3A90EF}" srcOrd="5" destOrd="0" presId="urn:microsoft.com/office/officeart/2005/8/layout/default"/>
    <dgm:cxn modelId="{AAFEE4F6-3A2F-4473-8F81-4DEB93483C83}" type="presParOf" srcId="{8AC91E9B-2B75-46A8-94CE-CA1F2CEDC8E1}" destId="{69E7C034-98AC-4856-89D9-19E3651C6B9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07DA0-DEAC-4F7F-A3A7-3EB7DF18E446}" type="doc">
      <dgm:prSet loTypeId="urn:microsoft.com/office/officeart/2005/8/layout/cycle3" loCatId="cycle" qsTypeId="urn:microsoft.com/office/officeart/2005/8/quickstyle/simple5" qsCatId="simple" csTypeId="urn:microsoft.com/office/officeart/2005/8/colors/colorful3" csCatId="colorful" phldr="1"/>
      <dgm:spPr/>
      <dgm:t>
        <a:bodyPr/>
        <a:lstStyle/>
        <a:p>
          <a:endParaRPr lang="en-GB"/>
        </a:p>
      </dgm:t>
    </dgm:pt>
    <dgm:pt modelId="{44E8E049-09DD-44EE-9C11-10F9E61A41FE}">
      <dgm:prSet phldrT="[Text]"/>
      <dgm:spPr>
        <a:xfrm>
          <a:off x="2476499" y="0"/>
          <a:ext cx="1650999" cy="825499"/>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b="1" noProof="0" dirty="0" smtClean="0">
              <a:solidFill>
                <a:sysClr val="windowText" lastClr="000000"/>
              </a:solidFill>
              <a:latin typeface="Verdana"/>
              <a:ea typeface="+mn-ea"/>
              <a:cs typeface="+mn-cs"/>
            </a:rPr>
            <a:t>Successful Application</a:t>
          </a:r>
          <a:endParaRPr lang="en-GB" b="1" noProof="0" dirty="0">
            <a:solidFill>
              <a:sysClr val="windowText" lastClr="000000"/>
            </a:solidFill>
            <a:latin typeface="Verdana"/>
            <a:ea typeface="+mn-ea"/>
            <a:cs typeface="+mn-cs"/>
          </a:endParaRPr>
        </a:p>
      </dgm:t>
    </dgm:pt>
    <dgm:pt modelId="{74623C7F-5884-4569-BF1C-D2E427706167}" type="parTrans" cxnId="{7976848F-547D-4B8D-8024-6AE09EA59B64}">
      <dgm:prSet/>
      <dgm:spPr/>
      <dgm:t>
        <a:bodyPr/>
        <a:lstStyle/>
        <a:p>
          <a:endParaRPr lang="en-GB" noProof="0" dirty="0"/>
        </a:p>
      </dgm:t>
    </dgm:pt>
    <dgm:pt modelId="{0DE3637E-ED90-4C57-989B-46E6BC5EAEAF}" type="sibTrans" cxnId="{7976848F-547D-4B8D-8024-6AE09EA59B64}">
      <dgm:prSet/>
      <dgm:spPr>
        <a:xfrm>
          <a:off x="1097570" y="-5796"/>
          <a:ext cx="4408858" cy="4408858"/>
        </a:xfrm>
        <a:prstGeom prst="circularArrow">
          <a:avLst>
            <a:gd name="adj1" fmla="val 5274"/>
            <a:gd name="adj2" fmla="val 312630"/>
            <a:gd name="adj3" fmla="val 14254643"/>
            <a:gd name="adj4" fmla="val 17111521"/>
            <a:gd name="adj5" fmla="val 5477"/>
          </a:avLst>
        </a:prstGeom>
        <a:solidFill>
          <a:srgbClr val="9BBB59">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en-GB" noProof="0" dirty="0"/>
        </a:p>
      </dgm:t>
    </dgm:pt>
    <dgm:pt modelId="{4EF30F0B-B69D-4A5E-961E-EE706B6F337B}">
      <dgm:prSet phldrT="[Text]"/>
      <dgm:spPr>
        <a:xfrm>
          <a:off x="4025458" y="2682875"/>
          <a:ext cx="1650999" cy="825499"/>
        </a:xfrm>
        <a:prstGeom prst="roundRect">
          <a:avLst/>
        </a:prstGeo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noProof="0" dirty="0" smtClean="0">
              <a:solidFill>
                <a:sysClr val="window" lastClr="FFFFFF"/>
              </a:solidFill>
              <a:latin typeface="Verdana"/>
              <a:ea typeface="+mn-ea"/>
              <a:cs typeface="+mn-cs"/>
            </a:rPr>
            <a:t>1. Eligibility Criteria</a:t>
          </a:r>
          <a:endParaRPr lang="en-GB" noProof="0" dirty="0">
            <a:solidFill>
              <a:sysClr val="window" lastClr="FFFFFF"/>
            </a:solidFill>
            <a:latin typeface="Verdana"/>
            <a:ea typeface="+mn-ea"/>
            <a:cs typeface="+mn-cs"/>
          </a:endParaRPr>
        </a:p>
      </dgm:t>
    </dgm:pt>
    <dgm:pt modelId="{45FC1AEB-95EA-43FD-B385-F5295D8A33AB}" type="parTrans" cxnId="{BF4F1B07-C249-4E1D-9661-24306A4105E2}">
      <dgm:prSet/>
      <dgm:spPr/>
      <dgm:t>
        <a:bodyPr/>
        <a:lstStyle/>
        <a:p>
          <a:endParaRPr lang="en-GB" noProof="0" dirty="0"/>
        </a:p>
      </dgm:t>
    </dgm:pt>
    <dgm:pt modelId="{B9D4D578-06D1-4D7B-8AF5-81E4E232C2F6}" type="sibTrans" cxnId="{BF4F1B07-C249-4E1D-9661-24306A4105E2}">
      <dgm:prSet/>
      <dgm:spPr/>
      <dgm:t>
        <a:bodyPr/>
        <a:lstStyle/>
        <a:p>
          <a:endParaRPr lang="en-GB" noProof="0" dirty="0"/>
        </a:p>
      </dgm:t>
    </dgm:pt>
    <dgm:pt modelId="{5B7C90E8-09FE-444B-B168-FF2A6A7BD723}">
      <dgm:prSet phldrT="[Text]"/>
      <dgm:spPr>
        <a:xfrm>
          <a:off x="927541" y="2682875"/>
          <a:ext cx="1650999" cy="825499"/>
        </a:xfrm>
        <a:prstGeom prst="roundRect">
          <a:avLst/>
        </a:prstGeom>
        <a:gradFill rotWithShape="0">
          <a:gsLst>
            <a:gs pos="0">
              <a:srgbClr val="9BBB59">
                <a:hueOff val="9000211"/>
                <a:satOff val="-13504"/>
                <a:lumOff val="-2196"/>
                <a:alphaOff val="0"/>
                <a:shade val="51000"/>
                <a:satMod val="130000"/>
              </a:srgbClr>
            </a:gs>
            <a:gs pos="80000">
              <a:srgbClr val="9BBB59">
                <a:hueOff val="9000211"/>
                <a:satOff val="-13504"/>
                <a:lumOff val="-2196"/>
                <a:alphaOff val="0"/>
                <a:shade val="93000"/>
                <a:satMod val="130000"/>
              </a:srgbClr>
            </a:gs>
            <a:gs pos="100000">
              <a:srgbClr val="9BBB59">
                <a:hueOff val="9000211"/>
                <a:satOff val="-13504"/>
                <a:lumOff val="-219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noProof="0" dirty="0" smtClean="0">
              <a:solidFill>
                <a:sysClr val="window" lastClr="FFFFFF"/>
              </a:solidFill>
              <a:latin typeface="Verdana"/>
              <a:ea typeface="+mn-ea"/>
              <a:cs typeface="+mn-cs"/>
            </a:rPr>
            <a:t>3. Selection Criteria</a:t>
          </a:r>
          <a:endParaRPr lang="en-GB" noProof="0" dirty="0">
            <a:solidFill>
              <a:sysClr val="window" lastClr="FFFFFF"/>
            </a:solidFill>
            <a:latin typeface="Verdana"/>
            <a:ea typeface="+mn-ea"/>
            <a:cs typeface="+mn-cs"/>
          </a:endParaRPr>
        </a:p>
      </dgm:t>
    </dgm:pt>
    <dgm:pt modelId="{4A2695D6-1E17-4ACC-AD5D-B9264F8FE061}" type="parTrans" cxnId="{2EEE03E1-9F84-4B6C-8A1A-8CB55452145B}">
      <dgm:prSet/>
      <dgm:spPr/>
      <dgm:t>
        <a:bodyPr/>
        <a:lstStyle/>
        <a:p>
          <a:endParaRPr lang="en-GB" noProof="0" dirty="0"/>
        </a:p>
      </dgm:t>
    </dgm:pt>
    <dgm:pt modelId="{B8743C31-33EB-41FF-ABBF-E0BF614A70AE}" type="sibTrans" cxnId="{2EEE03E1-9F84-4B6C-8A1A-8CB55452145B}">
      <dgm:prSet/>
      <dgm:spPr/>
      <dgm:t>
        <a:bodyPr/>
        <a:lstStyle/>
        <a:p>
          <a:endParaRPr lang="en-GB" noProof="0" dirty="0"/>
        </a:p>
      </dgm:t>
    </dgm:pt>
    <dgm:pt modelId="{DC0CE09E-C5C6-4DB1-BB4B-7F8D3A285231}">
      <dgm:prSet phldrT="[Text]"/>
      <dgm:spPr>
        <a:xfrm>
          <a:off x="927541" y="894291"/>
          <a:ext cx="1650999" cy="825499"/>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noProof="0" dirty="0" smtClean="0">
              <a:solidFill>
                <a:sysClr val="window" lastClr="FFFFFF"/>
              </a:solidFill>
              <a:latin typeface="Verdana"/>
              <a:ea typeface="+mn-ea"/>
              <a:cs typeface="+mn-cs"/>
            </a:rPr>
            <a:t>4. Award Criteria</a:t>
          </a:r>
          <a:endParaRPr lang="en-GB" noProof="0" dirty="0">
            <a:solidFill>
              <a:sysClr val="window" lastClr="FFFFFF"/>
            </a:solidFill>
            <a:latin typeface="Verdana"/>
            <a:ea typeface="+mn-ea"/>
            <a:cs typeface="+mn-cs"/>
          </a:endParaRPr>
        </a:p>
      </dgm:t>
    </dgm:pt>
    <dgm:pt modelId="{3E313AC8-62FE-4B69-BD58-692EF5AA149E}" type="parTrans" cxnId="{AAA3F0D6-6B8A-49E1-B254-C8ABFE4F5919}">
      <dgm:prSet/>
      <dgm:spPr/>
      <dgm:t>
        <a:bodyPr/>
        <a:lstStyle/>
        <a:p>
          <a:endParaRPr lang="en-GB" noProof="0" dirty="0"/>
        </a:p>
      </dgm:t>
    </dgm:pt>
    <dgm:pt modelId="{903EAC92-D1E8-4FF3-B80E-B2B05F1298A8}" type="sibTrans" cxnId="{AAA3F0D6-6B8A-49E1-B254-C8ABFE4F5919}">
      <dgm:prSet/>
      <dgm:spPr/>
      <dgm:t>
        <a:bodyPr/>
        <a:lstStyle/>
        <a:p>
          <a:endParaRPr lang="en-GB" noProof="0" dirty="0"/>
        </a:p>
      </dgm:t>
    </dgm:pt>
    <dgm:pt modelId="{689FC3C0-C047-412B-B08C-09F8C740A393}">
      <dgm:prSet phldrT="[Text]"/>
      <dgm:spPr>
        <a:xfrm>
          <a:off x="2476500" y="3577166"/>
          <a:ext cx="1650999" cy="825499"/>
        </a:xfrm>
        <a:prstGeom prst="roundRect">
          <a:avLst/>
        </a:prstGeo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noProof="0" dirty="0" smtClean="0">
              <a:solidFill>
                <a:sysClr val="window" lastClr="FFFFFF"/>
              </a:solidFill>
              <a:latin typeface="Verdana"/>
              <a:ea typeface="+mn-ea"/>
              <a:cs typeface="+mn-cs"/>
            </a:rPr>
            <a:t>2. Exclusion Criteria</a:t>
          </a:r>
          <a:endParaRPr lang="en-GB" noProof="0" dirty="0">
            <a:solidFill>
              <a:sysClr val="window" lastClr="FFFFFF"/>
            </a:solidFill>
            <a:latin typeface="Verdana"/>
            <a:ea typeface="+mn-ea"/>
            <a:cs typeface="+mn-cs"/>
          </a:endParaRPr>
        </a:p>
      </dgm:t>
    </dgm:pt>
    <dgm:pt modelId="{7E3321F1-EF6B-408A-A463-E0ED53F181EE}" type="parTrans" cxnId="{034395C9-BF04-497A-86F1-21D7DDCB8F1F}">
      <dgm:prSet/>
      <dgm:spPr/>
      <dgm:t>
        <a:bodyPr/>
        <a:lstStyle/>
        <a:p>
          <a:endParaRPr lang="en-GB"/>
        </a:p>
      </dgm:t>
    </dgm:pt>
    <dgm:pt modelId="{66707894-F02C-48DE-9246-3092F6390EE9}" type="sibTrans" cxnId="{034395C9-BF04-497A-86F1-21D7DDCB8F1F}">
      <dgm:prSet/>
      <dgm:spPr/>
      <dgm:t>
        <a:bodyPr/>
        <a:lstStyle/>
        <a:p>
          <a:endParaRPr lang="en-GB"/>
        </a:p>
      </dgm:t>
    </dgm:pt>
    <dgm:pt modelId="{2EF4AAD2-D7AA-41E6-A9D9-A334809A84A5}" type="pres">
      <dgm:prSet presAssocID="{43907DA0-DEAC-4F7F-A3A7-3EB7DF18E446}" presName="Name0" presStyleCnt="0">
        <dgm:presLayoutVars>
          <dgm:dir/>
          <dgm:resizeHandles val="exact"/>
        </dgm:presLayoutVars>
      </dgm:prSet>
      <dgm:spPr/>
      <dgm:t>
        <a:bodyPr/>
        <a:lstStyle/>
        <a:p>
          <a:endParaRPr lang="en-GB"/>
        </a:p>
      </dgm:t>
    </dgm:pt>
    <dgm:pt modelId="{F6EC0E39-D440-4146-AE2C-ECED4347F2AD}" type="pres">
      <dgm:prSet presAssocID="{43907DA0-DEAC-4F7F-A3A7-3EB7DF18E446}" presName="cycle" presStyleCnt="0"/>
      <dgm:spPr/>
    </dgm:pt>
    <dgm:pt modelId="{049E0C52-9935-450D-B123-3B59650DE52D}" type="pres">
      <dgm:prSet presAssocID="{44E8E049-09DD-44EE-9C11-10F9E61A41FE}" presName="nodeFirstNode" presStyleLbl="node1" presStyleIdx="0" presStyleCnt="5">
        <dgm:presLayoutVars>
          <dgm:bulletEnabled val="1"/>
        </dgm:presLayoutVars>
      </dgm:prSet>
      <dgm:spPr/>
      <dgm:t>
        <a:bodyPr/>
        <a:lstStyle/>
        <a:p>
          <a:endParaRPr lang="en-GB"/>
        </a:p>
      </dgm:t>
    </dgm:pt>
    <dgm:pt modelId="{0652260B-C9C5-4CBC-8BF8-E66F0A7A5E56}" type="pres">
      <dgm:prSet presAssocID="{0DE3637E-ED90-4C57-989B-46E6BC5EAEAF}" presName="sibTransFirstNode" presStyleLbl="bgShp" presStyleIdx="0" presStyleCnt="1"/>
      <dgm:spPr/>
      <dgm:t>
        <a:bodyPr/>
        <a:lstStyle/>
        <a:p>
          <a:endParaRPr lang="en-GB"/>
        </a:p>
      </dgm:t>
    </dgm:pt>
    <dgm:pt modelId="{773CF422-E49B-40AD-8B5F-63E3A75FBCC8}" type="pres">
      <dgm:prSet presAssocID="{4EF30F0B-B69D-4A5E-961E-EE706B6F337B}" presName="nodeFollowingNodes" presStyleLbl="node1" presStyleIdx="1" presStyleCnt="5">
        <dgm:presLayoutVars>
          <dgm:bulletEnabled val="1"/>
        </dgm:presLayoutVars>
      </dgm:prSet>
      <dgm:spPr/>
      <dgm:t>
        <a:bodyPr/>
        <a:lstStyle/>
        <a:p>
          <a:endParaRPr lang="en-GB"/>
        </a:p>
      </dgm:t>
    </dgm:pt>
    <dgm:pt modelId="{C6A475FE-75FB-4BFE-8599-1320C0DDDBB7}" type="pres">
      <dgm:prSet presAssocID="{689FC3C0-C047-412B-B08C-09F8C740A393}" presName="nodeFollowingNodes" presStyleLbl="node1" presStyleIdx="2" presStyleCnt="5" custRadScaleRad="90162" custRadScaleInc="-39563">
        <dgm:presLayoutVars>
          <dgm:bulletEnabled val="1"/>
        </dgm:presLayoutVars>
      </dgm:prSet>
      <dgm:spPr/>
      <dgm:t>
        <a:bodyPr/>
        <a:lstStyle/>
        <a:p>
          <a:endParaRPr lang="en-GB"/>
        </a:p>
      </dgm:t>
    </dgm:pt>
    <dgm:pt modelId="{FEDA65A9-C754-44F8-A56C-624157C661FD}" type="pres">
      <dgm:prSet presAssocID="{5B7C90E8-09FE-444B-B168-FF2A6A7BD723}" presName="nodeFollowingNodes" presStyleLbl="node1" presStyleIdx="3" presStyleCnt="5" custRadScaleRad="93434" custRadScaleInc="39362">
        <dgm:presLayoutVars>
          <dgm:bulletEnabled val="1"/>
        </dgm:presLayoutVars>
      </dgm:prSet>
      <dgm:spPr/>
      <dgm:t>
        <a:bodyPr/>
        <a:lstStyle/>
        <a:p>
          <a:endParaRPr lang="en-GB"/>
        </a:p>
      </dgm:t>
    </dgm:pt>
    <dgm:pt modelId="{827B2192-DC83-41B9-834F-A1267EF03007}" type="pres">
      <dgm:prSet presAssocID="{DC0CE09E-C5C6-4DB1-BB4B-7F8D3A285231}" presName="nodeFollowingNodes" presStyleLbl="node1" presStyleIdx="4" presStyleCnt="5">
        <dgm:presLayoutVars>
          <dgm:bulletEnabled val="1"/>
        </dgm:presLayoutVars>
      </dgm:prSet>
      <dgm:spPr/>
      <dgm:t>
        <a:bodyPr/>
        <a:lstStyle/>
        <a:p>
          <a:endParaRPr lang="en-GB"/>
        </a:p>
      </dgm:t>
    </dgm:pt>
  </dgm:ptLst>
  <dgm:cxnLst>
    <dgm:cxn modelId="{B83899E1-71DB-4246-8BB9-CDCE69ACB31B}" type="presOf" srcId="{0DE3637E-ED90-4C57-989B-46E6BC5EAEAF}" destId="{0652260B-C9C5-4CBC-8BF8-E66F0A7A5E56}" srcOrd="0" destOrd="0" presId="urn:microsoft.com/office/officeart/2005/8/layout/cycle3"/>
    <dgm:cxn modelId="{CC2192AB-E203-4123-BEF5-2D432F1D00B0}" type="presOf" srcId="{44E8E049-09DD-44EE-9C11-10F9E61A41FE}" destId="{049E0C52-9935-450D-B123-3B59650DE52D}" srcOrd="0" destOrd="0" presId="urn:microsoft.com/office/officeart/2005/8/layout/cycle3"/>
    <dgm:cxn modelId="{A5EF72DB-78E1-43EA-A3DD-68F403D4266B}" type="presOf" srcId="{DC0CE09E-C5C6-4DB1-BB4B-7F8D3A285231}" destId="{827B2192-DC83-41B9-834F-A1267EF03007}" srcOrd="0" destOrd="0" presId="urn:microsoft.com/office/officeart/2005/8/layout/cycle3"/>
    <dgm:cxn modelId="{AAA3F0D6-6B8A-49E1-B254-C8ABFE4F5919}" srcId="{43907DA0-DEAC-4F7F-A3A7-3EB7DF18E446}" destId="{DC0CE09E-C5C6-4DB1-BB4B-7F8D3A285231}" srcOrd="4" destOrd="0" parTransId="{3E313AC8-62FE-4B69-BD58-692EF5AA149E}" sibTransId="{903EAC92-D1E8-4FF3-B80E-B2B05F1298A8}"/>
    <dgm:cxn modelId="{034395C9-BF04-497A-86F1-21D7DDCB8F1F}" srcId="{43907DA0-DEAC-4F7F-A3A7-3EB7DF18E446}" destId="{689FC3C0-C047-412B-B08C-09F8C740A393}" srcOrd="2" destOrd="0" parTransId="{7E3321F1-EF6B-408A-A463-E0ED53F181EE}" sibTransId="{66707894-F02C-48DE-9246-3092F6390EE9}"/>
    <dgm:cxn modelId="{7976848F-547D-4B8D-8024-6AE09EA59B64}" srcId="{43907DA0-DEAC-4F7F-A3A7-3EB7DF18E446}" destId="{44E8E049-09DD-44EE-9C11-10F9E61A41FE}" srcOrd="0" destOrd="0" parTransId="{74623C7F-5884-4569-BF1C-D2E427706167}" sibTransId="{0DE3637E-ED90-4C57-989B-46E6BC5EAEAF}"/>
    <dgm:cxn modelId="{2EEE03E1-9F84-4B6C-8A1A-8CB55452145B}" srcId="{43907DA0-DEAC-4F7F-A3A7-3EB7DF18E446}" destId="{5B7C90E8-09FE-444B-B168-FF2A6A7BD723}" srcOrd="3" destOrd="0" parTransId="{4A2695D6-1E17-4ACC-AD5D-B9264F8FE061}" sibTransId="{B8743C31-33EB-41FF-ABBF-E0BF614A70AE}"/>
    <dgm:cxn modelId="{CC1EF082-1570-4EE1-AD5A-AFDD2FB4198F}" type="presOf" srcId="{689FC3C0-C047-412B-B08C-09F8C740A393}" destId="{C6A475FE-75FB-4BFE-8599-1320C0DDDBB7}" srcOrd="0" destOrd="0" presId="urn:microsoft.com/office/officeart/2005/8/layout/cycle3"/>
    <dgm:cxn modelId="{BF4F1B07-C249-4E1D-9661-24306A4105E2}" srcId="{43907DA0-DEAC-4F7F-A3A7-3EB7DF18E446}" destId="{4EF30F0B-B69D-4A5E-961E-EE706B6F337B}" srcOrd="1" destOrd="0" parTransId="{45FC1AEB-95EA-43FD-B385-F5295D8A33AB}" sibTransId="{B9D4D578-06D1-4D7B-8AF5-81E4E232C2F6}"/>
    <dgm:cxn modelId="{391F70FB-3371-40A9-82F0-601351B5AF3E}" type="presOf" srcId="{4EF30F0B-B69D-4A5E-961E-EE706B6F337B}" destId="{773CF422-E49B-40AD-8B5F-63E3A75FBCC8}" srcOrd="0" destOrd="0" presId="urn:microsoft.com/office/officeart/2005/8/layout/cycle3"/>
    <dgm:cxn modelId="{F911D416-7D41-4158-97AB-5679CB9BCD9B}" type="presOf" srcId="{5B7C90E8-09FE-444B-B168-FF2A6A7BD723}" destId="{FEDA65A9-C754-44F8-A56C-624157C661FD}" srcOrd="0" destOrd="0" presId="urn:microsoft.com/office/officeart/2005/8/layout/cycle3"/>
    <dgm:cxn modelId="{2B8B460B-823F-4941-8044-31E0952399F1}" type="presOf" srcId="{43907DA0-DEAC-4F7F-A3A7-3EB7DF18E446}" destId="{2EF4AAD2-D7AA-41E6-A9D9-A334809A84A5}" srcOrd="0" destOrd="0" presId="urn:microsoft.com/office/officeart/2005/8/layout/cycle3"/>
    <dgm:cxn modelId="{DE6EE543-B9A1-4DFA-A770-E9D2AB0D5B9F}" type="presParOf" srcId="{2EF4AAD2-D7AA-41E6-A9D9-A334809A84A5}" destId="{F6EC0E39-D440-4146-AE2C-ECED4347F2AD}" srcOrd="0" destOrd="0" presId="urn:microsoft.com/office/officeart/2005/8/layout/cycle3"/>
    <dgm:cxn modelId="{AED50ED0-79DD-489C-B6F2-81E5F77880A8}" type="presParOf" srcId="{F6EC0E39-D440-4146-AE2C-ECED4347F2AD}" destId="{049E0C52-9935-450D-B123-3B59650DE52D}" srcOrd="0" destOrd="0" presId="urn:microsoft.com/office/officeart/2005/8/layout/cycle3"/>
    <dgm:cxn modelId="{09B20F4F-D316-4853-AF75-DA4A13749B69}" type="presParOf" srcId="{F6EC0E39-D440-4146-AE2C-ECED4347F2AD}" destId="{0652260B-C9C5-4CBC-8BF8-E66F0A7A5E56}" srcOrd="1" destOrd="0" presId="urn:microsoft.com/office/officeart/2005/8/layout/cycle3"/>
    <dgm:cxn modelId="{F930B01F-C787-4206-BBE6-8F53297B6277}" type="presParOf" srcId="{F6EC0E39-D440-4146-AE2C-ECED4347F2AD}" destId="{773CF422-E49B-40AD-8B5F-63E3A75FBCC8}" srcOrd="2" destOrd="0" presId="urn:microsoft.com/office/officeart/2005/8/layout/cycle3"/>
    <dgm:cxn modelId="{12FC7644-5245-46CD-A68F-9196BB20A413}" type="presParOf" srcId="{F6EC0E39-D440-4146-AE2C-ECED4347F2AD}" destId="{C6A475FE-75FB-4BFE-8599-1320C0DDDBB7}" srcOrd="3" destOrd="0" presId="urn:microsoft.com/office/officeart/2005/8/layout/cycle3"/>
    <dgm:cxn modelId="{EC6DF0A9-60F7-4B98-AD8F-B2AD5366B0B9}" type="presParOf" srcId="{F6EC0E39-D440-4146-AE2C-ECED4347F2AD}" destId="{FEDA65A9-C754-44F8-A56C-624157C661FD}" srcOrd="4" destOrd="0" presId="urn:microsoft.com/office/officeart/2005/8/layout/cycle3"/>
    <dgm:cxn modelId="{E0F0E5D9-6C53-4059-B152-83975ADA1728}" type="presParOf" srcId="{F6EC0E39-D440-4146-AE2C-ECED4347F2AD}" destId="{827B2192-DC83-41B9-834F-A1267EF0300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6BB9B-EF67-4031-B196-08596FCA50FD}">
      <dsp:nvSpPr>
        <dsp:cNvPr id="0" name=""/>
        <dsp:cNvSpPr/>
      </dsp:nvSpPr>
      <dsp:spPr>
        <a:xfrm>
          <a:off x="889760" y="0"/>
          <a:ext cx="6308610" cy="1421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1. Collaborate and establish networks and communities of practice</a:t>
          </a:r>
        </a:p>
      </dsp:txBody>
      <dsp:txXfrm>
        <a:off x="889760" y="0"/>
        <a:ext cx="6308610" cy="1421067"/>
      </dsp:txXfrm>
    </dsp:sp>
    <dsp:sp modelId="{70C78431-B122-4D40-A542-C063178E1669}">
      <dsp:nvSpPr>
        <dsp:cNvPr id="0" name=""/>
        <dsp:cNvSpPr/>
      </dsp:nvSpPr>
      <dsp:spPr>
        <a:xfrm>
          <a:off x="965952" y="3585171"/>
          <a:ext cx="6255023" cy="1300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3. Develop joint learning offer with a strong European dimension</a:t>
          </a:r>
          <a:endParaRPr lang="en-US" sz="3100" kern="1200" dirty="0"/>
        </a:p>
      </dsp:txBody>
      <dsp:txXfrm>
        <a:off x="965952" y="3585171"/>
        <a:ext cx="6255023" cy="1300605"/>
      </dsp:txXfrm>
    </dsp:sp>
    <dsp:sp modelId="{82AF5E11-CA31-47AF-AAEC-27BA075D9E63}">
      <dsp:nvSpPr>
        <dsp:cNvPr id="0" name=""/>
        <dsp:cNvSpPr/>
      </dsp:nvSpPr>
      <dsp:spPr>
        <a:xfrm rot="10800000" flipV="1">
          <a:off x="915150" y="1667994"/>
          <a:ext cx="6305802" cy="1508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2. Develop </a:t>
          </a:r>
          <a:r>
            <a:rPr lang="en-US" sz="3100" kern="1200" dirty="0" smtClean="0"/>
            <a:t>learning </a:t>
          </a:r>
          <a:r>
            <a:rPr lang="en-US" sz="3100" kern="1200" dirty="0"/>
            <a:t>modules on teacher education</a:t>
          </a:r>
        </a:p>
      </dsp:txBody>
      <dsp:txXfrm rot="-10800000">
        <a:off x="915150" y="1667994"/>
        <a:ext cx="6305802" cy="1508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EE14A-CBC6-46F2-8E7D-DF4374E09F93}">
      <dsp:nvSpPr>
        <dsp:cNvPr id="0" name=""/>
        <dsp:cNvSpPr/>
      </dsp:nvSpPr>
      <dsp:spPr>
        <a:xfrm>
          <a:off x="1051420" y="0"/>
          <a:ext cx="6438954" cy="1034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4. Increase the number and quality of mobility and its inclusion</a:t>
          </a:r>
          <a:endParaRPr lang="en-US" sz="2700" kern="1200" dirty="0"/>
        </a:p>
      </dsp:txBody>
      <dsp:txXfrm>
        <a:off x="1051420" y="0"/>
        <a:ext cx="6438954" cy="1034572"/>
      </dsp:txXfrm>
    </dsp:sp>
    <dsp:sp modelId="{5E01A60D-D7EA-4BBE-99CB-E485C489999B}">
      <dsp:nvSpPr>
        <dsp:cNvPr id="0" name=""/>
        <dsp:cNvSpPr/>
      </dsp:nvSpPr>
      <dsp:spPr>
        <a:xfrm>
          <a:off x="1063072" y="1273981"/>
          <a:ext cx="6497587" cy="997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5. Involve training schools to experiment innovative ways of teaching</a:t>
          </a:r>
          <a:endParaRPr lang="en-US" sz="2700" kern="1200" dirty="0"/>
        </a:p>
      </dsp:txBody>
      <dsp:txXfrm>
        <a:off x="1063072" y="1273981"/>
        <a:ext cx="6497587" cy="997821"/>
      </dsp:txXfrm>
    </dsp:sp>
    <dsp:sp modelId="{67CB9AD9-E699-4BC7-B122-D43740AB9A2A}">
      <dsp:nvSpPr>
        <dsp:cNvPr id="0" name=""/>
        <dsp:cNvSpPr/>
      </dsp:nvSpPr>
      <dsp:spPr>
        <a:xfrm>
          <a:off x="1055284" y="2494035"/>
          <a:ext cx="6520019" cy="10811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6. Undertake research, surveys or collections of effective practices </a:t>
          </a:r>
          <a:endParaRPr lang="en-US" sz="2700" kern="1200" dirty="0"/>
        </a:p>
      </dsp:txBody>
      <dsp:txXfrm>
        <a:off x="1055284" y="2494035"/>
        <a:ext cx="6520019" cy="1081135"/>
      </dsp:txXfrm>
    </dsp:sp>
    <dsp:sp modelId="{69E7C034-98AC-4856-89D9-19E3651C6B9E}">
      <dsp:nvSpPr>
        <dsp:cNvPr id="0" name=""/>
        <dsp:cNvSpPr/>
      </dsp:nvSpPr>
      <dsp:spPr>
        <a:xfrm>
          <a:off x="1059116" y="3909374"/>
          <a:ext cx="6715764" cy="1367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7. Promote the existing Erasmus+ tools</a:t>
          </a:r>
          <a:br>
            <a:rPr lang="en-US" sz="2700" kern="1200" dirty="0" smtClean="0"/>
          </a:br>
          <a:r>
            <a:rPr lang="en-US" sz="2700" kern="1200" dirty="0" smtClean="0"/>
            <a:t>such as eTwinning and School Education Gateway</a:t>
          </a:r>
          <a:endParaRPr lang="en-US" sz="2700" kern="1200" dirty="0"/>
        </a:p>
      </dsp:txBody>
      <dsp:txXfrm>
        <a:off x="1059116" y="3909374"/>
        <a:ext cx="6715764" cy="1367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2260B-C9C5-4CBC-8BF8-E66F0A7A5E56}">
      <dsp:nvSpPr>
        <dsp:cNvPr id="0" name=""/>
        <dsp:cNvSpPr/>
      </dsp:nvSpPr>
      <dsp:spPr>
        <a:xfrm>
          <a:off x="1294047" y="-24963"/>
          <a:ext cx="4366803" cy="4366803"/>
        </a:xfrm>
        <a:prstGeom prst="circularArrow">
          <a:avLst>
            <a:gd name="adj1" fmla="val 5274"/>
            <a:gd name="adj2" fmla="val 312630"/>
            <a:gd name="adj3" fmla="val 14254643"/>
            <a:gd name="adj4" fmla="val 17111521"/>
            <a:gd name="adj5" fmla="val 5477"/>
          </a:avLst>
        </a:prstGeom>
        <a:solidFill>
          <a:srgbClr val="9BBB59">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9E0C52-9935-450D-B123-3B59650DE52D}">
      <dsp:nvSpPr>
        <dsp:cNvPr id="0" name=""/>
        <dsp:cNvSpPr/>
      </dsp:nvSpPr>
      <dsp:spPr>
        <a:xfrm>
          <a:off x="2462061" y="1607"/>
          <a:ext cx="2030775" cy="1015387"/>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noProof="0" dirty="0" smtClean="0">
              <a:solidFill>
                <a:sysClr val="windowText" lastClr="000000"/>
              </a:solidFill>
              <a:latin typeface="Verdana"/>
              <a:ea typeface="+mn-ea"/>
              <a:cs typeface="+mn-cs"/>
            </a:rPr>
            <a:t>Successful Application</a:t>
          </a:r>
          <a:endParaRPr lang="en-GB" sz="2200" b="1" kern="1200" noProof="0" dirty="0">
            <a:solidFill>
              <a:sysClr val="windowText" lastClr="000000"/>
            </a:solidFill>
            <a:latin typeface="Verdana"/>
            <a:ea typeface="+mn-ea"/>
            <a:cs typeface="+mn-cs"/>
          </a:endParaRPr>
        </a:p>
      </dsp:txBody>
      <dsp:txXfrm>
        <a:off x="2511628" y="51174"/>
        <a:ext cx="1931641" cy="916253"/>
      </dsp:txXfrm>
    </dsp:sp>
    <dsp:sp modelId="{773CF422-E49B-40AD-8B5F-63E3A75FBCC8}">
      <dsp:nvSpPr>
        <dsp:cNvPr id="0" name=""/>
        <dsp:cNvSpPr/>
      </dsp:nvSpPr>
      <dsp:spPr>
        <a:xfrm>
          <a:off x="4233095" y="1288339"/>
          <a:ext cx="2030775" cy="1015387"/>
        </a:xfrm>
        <a:prstGeom prst="roundRect">
          <a:avLst/>
        </a:prstGeo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noProof="0" dirty="0" smtClean="0">
              <a:solidFill>
                <a:sysClr val="window" lastClr="FFFFFF"/>
              </a:solidFill>
              <a:latin typeface="Verdana"/>
              <a:ea typeface="+mn-ea"/>
              <a:cs typeface="+mn-cs"/>
            </a:rPr>
            <a:t>1. Eligibility Criteria</a:t>
          </a:r>
          <a:endParaRPr lang="en-GB" sz="2200" kern="1200" noProof="0" dirty="0">
            <a:solidFill>
              <a:sysClr val="window" lastClr="FFFFFF"/>
            </a:solidFill>
            <a:latin typeface="Verdana"/>
            <a:ea typeface="+mn-ea"/>
            <a:cs typeface="+mn-cs"/>
          </a:endParaRPr>
        </a:p>
      </dsp:txBody>
      <dsp:txXfrm>
        <a:off x="4282662" y="1337906"/>
        <a:ext cx="1931641" cy="916253"/>
      </dsp:txXfrm>
    </dsp:sp>
    <dsp:sp modelId="{C6A475FE-75FB-4BFE-8599-1320C0DDDBB7}">
      <dsp:nvSpPr>
        <dsp:cNvPr id="0" name=""/>
        <dsp:cNvSpPr/>
      </dsp:nvSpPr>
      <dsp:spPr>
        <a:xfrm>
          <a:off x="3912239" y="2709916"/>
          <a:ext cx="2030775" cy="1015387"/>
        </a:xfrm>
        <a:prstGeom prst="roundRect">
          <a:avLst/>
        </a:prstGeo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noProof="0" dirty="0" smtClean="0">
              <a:solidFill>
                <a:sysClr val="window" lastClr="FFFFFF"/>
              </a:solidFill>
              <a:latin typeface="Verdana"/>
              <a:ea typeface="+mn-ea"/>
              <a:cs typeface="+mn-cs"/>
            </a:rPr>
            <a:t>2. Exclusion Criteria</a:t>
          </a:r>
          <a:endParaRPr lang="en-GB" sz="2200" kern="1200" noProof="0" dirty="0">
            <a:solidFill>
              <a:sysClr val="window" lastClr="FFFFFF"/>
            </a:solidFill>
            <a:latin typeface="Verdana"/>
            <a:ea typeface="+mn-ea"/>
            <a:cs typeface="+mn-cs"/>
          </a:endParaRPr>
        </a:p>
      </dsp:txBody>
      <dsp:txXfrm>
        <a:off x="3961806" y="2759483"/>
        <a:ext cx="1931641" cy="916253"/>
      </dsp:txXfrm>
    </dsp:sp>
    <dsp:sp modelId="{FEDA65A9-C754-44F8-A56C-624157C661FD}">
      <dsp:nvSpPr>
        <dsp:cNvPr id="0" name=""/>
        <dsp:cNvSpPr/>
      </dsp:nvSpPr>
      <dsp:spPr>
        <a:xfrm>
          <a:off x="961104" y="2743784"/>
          <a:ext cx="2030775" cy="1015387"/>
        </a:xfrm>
        <a:prstGeom prst="roundRect">
          <a:avLst/>
        </a:prstGeom>
        <a:gradFill rotWithShape="0">
          <a:gsLst>
            <a:gs pos="0">
              <a:srgbClr val="9BBB59">
                <a:hueOff val="9000211"/>
                <a:satOff val="-13504"/>
                <a:lumOff val="-2196"/>
                <a:alphaOff val="0"/>
                <a:shade val="51000"/>
                <a:satMod val="130000"/>
              </a:srgbClr>
            </a:gs>
            <a:gs pos="80000">
              <a:srgbClr val="9BBB59">
                <a:hueOff val="9000211"/>
                <a:satOff val="-13504"/>
                <a:lumOff val="-2196"/>
                <a:alphaOff val="0"/>
                <a:shade val="93000"/>
                <a:satMod val="130000"/>
              </a:srgbClr>
            </a:gs>
            <a:gs pos="100000">
              <a:srgbClr val="9BBB59">
                <a:hueOff val="9000211"/>
                <a:satOff val="-13504"/>
                <a:lumOff val="-219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noProof="0" dirty="0" smtClean="0">
              <a:solidFill>
                <a:sysClr val="window" lastClr="FFFFFF"/>
              </a:solidFill>
              <a:latin typeface="Verdana"/>
              <a:ea typeface="+mn-ea"/>
              <a:cs typeface="+mn-cs"/>
            </a:rPr>
            <a:t>3. Selection Criteria</a:t>
          </a:r>
          <a:endParaRPr lang="en-GB" sz="2200" kern="1200" noProof="0" dirty="0">
            <a:solidFill>
              <a:sysClr val="window" lastClr="FFFFFF"/>
            </a:solidFill>
            <a:latin typeface="Verdana"/>
            <a:ea typeface="+mn-ea"/>
            <a:cs typeface="+mn-cs"/>
          </a:endParaRPr>
        </a:p>
      </dsp:txBody>
      <dsp:txXfrm>
        <a:off x="1010671" y="2793351"/>
        <a:ext cx="1931641" cy="916253"/>
      </dsp:txXfrm>
    </dsp:sp>
    <dsp:sp modelId="{827B2192-DC83-41B9-834F-A1267EF03007}">
      <dsp:nvSpPr>
        <dsp:cNvPr id="0" name=""/>
        <dsp:cNvSpPr/>
      </dsp:nvSpPr>
      <dsp:spPr>
        <a:xfrm>
          <a:off x="691026" y="1288339"/>
          <a:ext cx="2030775" cy="1015387"/>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noProof="0" dirty="0" smtClean="0">
              <a:solidFill>
                <a:sysClr val="window" lastClr="FFFFFF"/>
              </a:solidFill>
              <a:latin typeface="Verdana"/>
              <a:ea typeface="+mn-ea"/>
              <a:cs typeface="+mn-cs"/>
            </a:rPr>
            <a:t>4. Award Criteria</a:t>
          </a:r>
          <a:endParaRPr lang="en-GB" sz="2200" kern="1200" noProof="0" dirty="0">
            <a:solidFill>
              <a:sysClr val="window" lastClr="FFFFFF"/>
            </a:solidFill>
            <a:latin typeface="Verdana"/>
            <a:ea typeface="+mn-ea"/>
            <a:cs typeface="+mn-cs"/>
          </a:endParaRPr>
        </a:p>
      </dsp:txBody>
      <dsp:txXfrm>
        <a:off x="740593" y="1337906"/>
        <a:ext cx="1931641" cy="9162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11/06/2021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fr-B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47040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t>
            </a:r>
            <a:r>
              <a:rPr lang="en-US" dirty="0" err="1" smtClean="0"/>
              <a:t>organisations</a:t>
            </a:r>
            <a:r>
              <a:rPr lang="en-US" dirty="0" smtClean="0"/>
              <a:t> can be involved as full partners or associated partners:</a:t>
            </a:r>
          </a:p>
          <a:p>
            <a:pPr marL="171450" indent="-171450">
              <a:buFont typeface="Arial" panose="020B0604020202020204" pitchFamily="34" charset="0"/>
              <a:buChar char="•"/>
            </a:pPr>
            <a:r>
              <a:rPr lang="en-US" b="1" dirty="0" smtClean="0"/>
              <a:t>Teacher Education Institutions </a:t>
            </a:r>
            <a:r>
              <a:rPr lang="en-US" dirty="0" smtClean="0"/>
              <a:t>(colleges, institutes, universities providing initial teacher </a:t>
            </a:r>
          </a:p>
          <a:p>
            <a:r>
              <a:rPr lang="en-US" dirty="0" smtClean="0"/>
              <a:t>education and/or continuing professional development</a:t>
            </a:r>
            <a:r>
              <a:rPr lang="en-US" b="1" dirty="0" smtClean="0"/>
              <a:t>) for teachers at ISCED level 1-3</a:t>
            </a:r>
            <a:r>
              <a:rPr lang="en-US" dirty="0" smtClean="0"/>
              <a:t>, </a:t>
            </a:r>
          </a:p>
          <a:p>
            <a:r>
              <a:rPr lang="en-US" dirty="0" smtClean="0"/>
              <a:t>including VET teachers;</a:t>
            </a:r>
          </a:p>
          <a:p>
            <a:pPr marL="171450" indent="-171450">
              <a:buFont typeface="Arial" panose="020B0604020202020204" pitchFamily="34" charset="0"/>
              <a:buChar char="•"/>
            </a:pPr>
            <a:r>
              <a:rPr lang="en-US" b="1" dirty="0" smtClean="0"/>
              <a:t>Ministries or similar public bodies </a:t>
            </a:r>
            <a:r>
              <a:rPr lang="en-US" dirty="0" smtClean="0"/>
              <a:t>responsible for school education policies;</a:t>
            </a:r>
          </a:p>
          <a:p>
            <a:pPr marL="171450" indent="-171450">
              <a:buFont typeface="Arial" panose="020B0604020202020204" pitchFamily="34" charset="0"/>
              <a:buChar char="•"/>
            </a:pPr>
            <a:r>
              <a:rPr lang="en-US" b="1" dirty="0" smtClean="0"/>
              <a:t>Public (local, regional or national) and private bodies </a:t>
            </a:r>
            <a:r>
              <a:rPr lang="en-US" dirty="0" smtClean="0"/>
              <a:t>responsible for developing policies </a:t>
            </a:r>
          </a:p>
          <a:p>
            <a:r>
              <a:rPr lang="en-US" dirty="0" smtClean="0"/>
              <a:t>and offer for teacher education as well as defining standards for teachers’ qualifications.</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406022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Teacher associations </a:t>
            </a:r>
            <a:r>
              <a:rPr lang="en-US" dirty="0" smtClean="0"/>
              <a:t>or other nationally </a:t>
            </a:r>
            <a:r>
              <a:rPr lang="en-US" dirty="0" err="1" smtClean="0"/>
              <a:t>recognised</a:t>
            </a:r>
            <a:r>
              <a:rPr lang="en-US" dirty="0" smtClean="0"/>
              <a:t> providers of teacher education and </a:t>
            </a:r>
          </a:p>
          <a:p>
            <a:r>
              <a:rPr lang="en-US" dirty="0" smtClean="0"/>
              <a:t>continuous professional development;</a:t>
            </a:r>
          </a:p>
          <a:p>
            <a:pPr marL="171450" indent="-171450">
              <a:buFont typeface="Arial" panose="020B0604020202020204" pitchFamily="34" charset="0"/>
              <a:buChar char="•"/>
            </a:pPr>
            <a:r>
              <a:rPr lang="en-US" b="1" dirty="0" smtClean="0"/>
              <a:t>Authorities</a:t>
            </a:r>
            <a:r>
              <a:rPr lang="en-US" dirty="0" smtClean="0"/>
              <a:t> responsible for education and training of teachers and supervision of their </a:t>
            </a:r>
          </a:p>
          <a:p>
            <a:r>
              <a:rPr lang="en-US" dirty="0" smtClean="0"/>
              <a:t>continuous professional development and qualifications;</a:t>
            </a:r>
          </a:p>
          <a:p>
            <a:pPr marL="171450" indent="-171450">
              <a:buFont typeface="Arial" panose="020B0604020202020204" pitchFamily="34" charset="0"/>
              <a:buChar char="•"/>
            </a:pPr>
            <a:r>
              <a:rPr lang="en-US" b="1" dirty="0" smtClean="0"/>
              <a:t>Schools working with teacher education providers </a:t>
            </a:r>
            <a:r>
              <a:rPr lang="en-US" dirty="0" smtClean="0"/>
              <a:t>to allow for practical training as part of </a:t>
            </a:r>
          </a:p>
          <a:p>
            <a:r>
              <a:rPr lang="en-US" dirty="0" smtClean="0"/>
              <a:t>teacher education;</a:t>
            </a:r>
          </a:p>
          <a:p>
            <a:pPr marL="171450" indent="-171450">
              <a:buFont typeface="Arial" panose="020B0604020202020204" pitchFamily="34" charset="0"/>
              <a:buChar char="•"/>
            </a:pPr>
            <a:r>
              <a:rPr lang="en-US" b="1" dirty="0" smtClean="0"/>
              <a:t>Other schools </a:t>
            </a:r>
            <a:r>
              <a:rPr lang="en-US" dirty="0" smtClean="0"/>
              <a:t>(from primary schools to initial VET) </a:t>
            </a:r>
            <a:r>
              <a:rPr lang="en-US" b="1" dirty="0" smtClean="0"/>
              <a:t>or other </a:t>
            </a:r>
            <a:r>
              <a:rPr lang="en-US" b="1" dirty="0" err="1" smtClean="0"/>
              <a:t>organisations</a:t>
            </a:r>
            <a:r>
              <a:rPr lang="en-US" b="1" dirty="0" smtClean="0"/>
              <a:t> </a:t>
            </a:r>
            <a:r>
              <a:rPr lang="en-US" dirty="0" smtClean="0"/>
              <a:t>(e.g. NGOs, </a:t>
            </a:r>
          </a:p>
          <a:p>
            <a:r>
              <a:rPr lang="en-US" dirty="0" smtClean="0"/>
              <a:t>teacher associations) </a:t>
            </a:r>
            <a:r>
              <a:rPr lang="en-US" b="1" dirty="0" smtClean="0"/>
              <a:t>relevant for the project</a:t>
            </a:r>
            <a:r>
              <a:rPr lang="en-US" dirty="0" smtClean="0"/>
              <a:t>.</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64062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The </a:t>
            </a:r>
            <a:r>
              <a:rPr lang="en-US" sz="1200" b="1" dirty="0" smtClean="0"/>
              <a:t>applicant</a:t>
            </a:r>
            <a:r>
              <a:rPr lang="en-US" sz="1200" b="0" dirty="0" smtClean="0"/>
              <a:t> is the </a:t>
            </a:r>
            <a:r>
              <a:rPr lang="en-US" sz="1200" dirty="0" smtClean="0"/>
              <a:t>participating </a:t>
            </a:r>
            <a:r>
              <a:rPr lang="en-US" sz="1200" dirty="0" err="1" smtClean="0"/>
              <a:t>organisation</a:t>
            </a:r>
            <a:r>
              <a:rPr lang="en-US" sz="1200" dirty="0" smtClean="0"/>
              <a:t> that submits the project proposal on behalf of all the partners.</a:t>
            </a:r>
            <a:endParaRPr lang="en-US" dirty="0" smtClean="0"/>
          </a:p>
          <a:p>
            <a:r>
              <a:rPr lang="en-US" b="1" dirty="0" smtClean="0"/>
              <a:t>Full partners </a:t>
            </a:r>
            <a:r>
              <a:rPr lang="en-US" dirty="0" smtClean="0"/>
              <a:t>are participating </a:t>
            </a:r>
            <a:r>
              <a:rPr lang="en-US" dirty="0" err="1" smtClean="0"/>
              <a:t>organisations</a:t>
            </a:r>
            <a:r>
              <a:rPr lang="en-US" dirty="0" smtClean="0"/>
              <a:t> which contribute actively to the accomplishment of the Erasmus+ Teacher Academies. They appear in the financial budget table.</a:t>
            </a:r>
          </a:p>
          <a:p>
            <a:r>
              <a:rPr lang="en-US" b="1" dirty="0" smtClean="0"/>
              <a:t>Associated partners </a:t>
            </a:r>
            <a:r>
              <a:rPr lang="en-US" dirty="0" smtClean="0"/>
              <a:t>are  partners from the public or private sector that contribute to the activities or support the promotion and sustainability of the project, but that for contractual management aspects are not considered to be beneficiaries, and do not receive any funding from the </a:t>
            </a:r>
            <a:r>
              <a:rPr lang="en-US" dirty="0" err="1" smtClean="0"/>
              <a:t>Programme</a:t>
            </a:r>
            <a:r>
              <a:rPr lang="en-US" dirty="0" smtClean="0"/>
              <a:t> as part of the project (they do not have the right to charge costs or claim contributions.). They do not appear in the financial budget table. Associated partners are explained in detail in Part C of the PG on page 315.</a:t>
            </a:r>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84056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smtClean="0">
                <a:solidFill>
                  <a:schemeClr val="tx1"/>
                </a:solidFill>
                <a:effectLst/>
                <a:latin typeface="+mn-lt"/>
                <a:ea typeface="+mn-ea"/>
                <a:cs typeface="+mn-cs"/>
              </a:rPr>
              <a:t>The </a:t>
            </a:r>
            <a:r>
              <a:rPr lang="en-US" sz="1200" b="1" i="0" u="none" kern="1200" dirty="0" smtClean="0">
                <a:solidFill>
                  <a:schemeClr val="tx1"/>
                </a:solidFill>
                <a:effectLst/>
                <a:latin typeface="+mn-lt"/>
                <a:ea typeface="+mn-ea"/>
                <a:cs typeface="+mn-cs"/>
              </a:rPr>
              <a:t>minimum number of partners is 4</a:t>
            </a:r>
            <a:r>
              <a:rPr lang="en-US" sz="1200" b="0" i="0" u="none" kern="1200" dirty="0" smtClean="0">
                <a:solidFill>
                  <a:schemeClr val="tx1"/>
                </a:solidFill>
                <a:effectLst/>
                <a:latin typeface="+mn-lt"/>
                <a:ea typeface="+mn-ea"/>
                <a:cs typeface="+mn-cs"/>
              </a:rPr>
              <a:t>, out of which minimum </a:t>
            </a:r>
            <a:r>
              <a:rPr lang="en-US" sz="1200" b="1" i="0" u="none" kern="1200" dirty="0" smtClean="0">
                <a:solidFill>
                  <a:schemeClr val="tx1"/>
                </a:solidFill>
                <a:effectLst/>
                <a:latin typeface="+mn-lt"/>
                <a:ea typeface="+mn-ea"/>
                <a:cs typeface="+mn-cs"/>
              </a:rPr>
              <a:t>3</a:t>
            </a:r>
            <a:r>
              <a:rPr lang="en-US" sz="1200" b="0" i="0" u="none" kern="1200" dirty="0" smtClean="0">
                <a:solidFill>
                  <a:schemeClr val="tx1"/>
                </a:solidFill>
                <a:effectLst/>
                <a:latin typeface="+mn-lt"/>
                <a:ea typeface="+mn-ea"/>
                <a:cs typeface="+mn-cs"/>
              </a:rPr>
              <a:t> must be </a:t>
            </a:r>
            <a:r>
              <a:rPr lang="en-US" sz="1200" b="1" i="0" u="none" kern="1200" dirty="0" smtClean="0">
                <a:solidFill>
                  <a:schemeClr val="tx1"/>
                </a:solidFill>
                <a:effectLst/>
                <a:latin typeface="+mn-lt"/>
                <a:ea typeface="+mn-ea"/>
                <a:cs typeface="+mn-cs"/>
              </a:rPr>
              <a:t>full partners </a:t>
            </a:r>
            <a:r>
              <a:rPr lang="en-US" sz="1200" b="0" i="0" u="none" kern="1200" dirty="0" smtClean="0">
                <a:solidFill>
                  <a:schemeClr val="tx1"/>
                </a:solidFill>
                <a:effectLst/>
                <a:latin typeface="+mn-lt"/>
                <a:ea typeface="+mn-ea"/>
                <a:cs typeface="+mn-cs"/>
              </a:rPr>
              <a:t>and the </a:t>
            </a:r>
            <a:r>
              <a:rPr lang="en-US" sz="1200" b="1" i="0" u="none" kern="1200" dirty="0" smtClean="0">
                <a:solidFill>
                  <a:schemeClr val="tx1"/>
                </a:solidFill>
                <a:effectLst/>
                <a:latin typeface="+mn-lt"/>
                <a:ea typeface="+mn-ea"/>
                <a:cs typeface="+mn-cs"/>
              </a:rPr>
              <a:t>4</a:t>
            </a:r>
            <a:r>
              <a:rPr lang="en-US" sz="1200" b="1" i="0" u="none" kern="1200" baseline="30000" dirty="0" smtClean="0">
                <a:solidFill>
                  <a:schemeClr val="tx1"/>
                </a:solidFill>
                <a:effectLst/>
                <a:latin typeface="+mn-lt"/>
                <a:ea typeface="+mn-ea"/>
                <a:cs typeface="+mn-cs"/>
              </a:rPr>
              <a:t>th</a:t>
            </a:r>
            <a:r>
              <a:rPr lang="en-US" sz="1200" b="0" i="0" u="none" kern="1200" dirty="0" smtClean="0">
                <a:solidFill>
                  <a:schemeClr val="tx1"/>
                </a:solidFill>
                <a:effectLst/>
                <a:latin typeface="+mn-lt"/>
                <a:ea typeface="+mn-ea"/>
                <a:cs typeface="+mn-cs"/>
              </a:rPr>
              <a:t> one must be the </a:t>
            </a:r>
            <a:r>
              <a:rPr lang="en-US" sz="1200" b="1" i="0" u="none" kern="1200" dirty="0" smtClean="0">
                <a:solidFill>
                  <a:schemeClr val="tx1"/>
                </a:solidFill>
                <a:effectLst/>
                <a:latin typeface="+mn-lt"/>
                <a:ea typeface="+mn-ea"/>
                <a:cs typeface="+mn-cs"/>
              </a:rPr>
              <a:t>practical training school </a:t>
            </a:r>
            <a:r>
              <a:rPr lang="en-US" sz="1200" b="0" i="0" u="none" kern="1200" dirty="0" smtClean="0">
                <a:solidFill>
                  <a:schemeClr val="tx1"/>
                </a:solidFill>
                <a:effectLst/>
                <a:latin typeface="+mn-lt"/>
                <a:ea typeface="+mn-ea"/>
                <a:cs typeface="+mn-cs"/>
              </a:rPr>
              <a:t>which may be an </a:t>
            </a:r>
            <a:r>
              <a:rPr lang="en-US" sz="1200" b="1" i="0" u="none" kern="1200" dirty="0" smtClean="0">
                <a:solidFill>
                  <a:schemeClr val="tx1"/>
                </a:solidFill>
                <a:effectLst/>
                <a:latin typeface="+mn-lt"/>
                <a:ea typeface="+mn-ea"/>
                <a:cs typeface="+mn-cs"/>
              </a:rPr>
              <a:t>associated partner or a full partner</a:t>
            </a:r>
            <a:r>
              <a:rPr lang="en-US" sz="1200" b="0" i="0" u="none" kern="1200" dirty="0" smtClean="0">
                <a:solidFill>
                  <a:schemeClr val="tx1"/>
                </a:solidFill>
                <a:effectLst/>
                <a:latin typeface="+mn-lt"/>
                <a:ea typeface="+mn-ea"/>
                <a:cs typeface="+mn-cs"/>
              </a:rPr>
              <a:t>.  </a:t>
            </a:r>
            <a:endParaRPr lang="fr-BE" u="none"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2812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smtClean="0"/>
              <a:t>1. </a:t>
            </a:r>
            <a:r>
              <a:rPr lang="en-US" b="1" baseline="0" dirty="0" smtClean="0"/>
              <a:t>Collaborate and establish networks and communities of practice </a:t>
            </a:r>
            <a:r>
              <a:rPr lang="en-US" baseline="0" dirty="0" smtClean="0"/>
              <a:t>with teacher education providers, teacher </a:t>
            </a:r>
          </a:p>
          <a:p>
            <a:r>
              <a:rPr lang="en-US" baseline="0" dirty="0" smtClean="0"/>
              <a:t>associations, public </a:t>
            </a:r>
            <a:r>
              <a:rPr lang="en-US" baseline="0" dirty="0" err="1" smtClean="0"/>
              <a:t>organisations</a:t>
            </a:r>
            <a:r>
              <a:rPr lang="en-US" baseline="0" dirty="0" smtClean="0"/>
              <a:t> involved in teacher education and other relevant actors to create innovative </a:t>
            </a:r>
          </a:p>
          <a:p>
            <a:r>
              <a:rPr lang="en-US" baseline="0" dirty="0" smtClean="0"/>
              <a:t>strategies and </a:t>
            </a:r>
            <a:r>
              <a:rPr lang="en-US" baseline="0" dirty="0" err="1" smtClean="0"/>
              <a:t>programmes</a:t>
            </a:r>
            <a:r>
              <a:rPr lang="en-US" baseline="0" dirty="0" smtClean="0"/>
              <a:t> for initial and continuous professional development for teachers and schools.</a:t>
            </a:r>
          </a:p>
          <a:p>
            <a:r>
              <a:rPr lang="en-US" baseline="0" dirty="0" smtClean="0"/>
              <a:t>2. </a:t>
            </a:r>
            <a:r>
              <a:rPr lang="en-US" b="1" baseline="0" dirty="0" smtClean="0"/>
              <a:t>Develop</a:t>
            </a:r>
            <a:r>
              <a:rPr lang="en-US" baseline="0" dirty="0" smtClean="0"/>
              <a:t> and deliver joint, innovative and effective </a:t>
            </a:r>
            <a:r>
              <a:rPr lang="en-US" b="1" baseline="0" dirty="0" smtClean="0"/>
              <a:t>learning modules on teacher education </a:t>
            </a:r>
            <a:r>
              <a:rPr lang="en-US" baseline="0" dirty="0" smtClean="0"/>
              <a:t>and for teacher </a:t>
            </a:r>
          </a:p>
          <a:p>
            <a:r>
              <a:rPr lang="en-US" baseline="0" dirty="0" smtClean="0"/>
              <a:t>competences on challenging and/or new pedagogical matters of common concern. They shall address the distinct needs of student teachers (as part of their initial education) and serving teachers (as part of continuous professional development).</a:t>
            </a:r>
          </a:p>
          <a:p>
            <a:r>
              <a:rPr lang="fr-BE" baseline="0" dirty="0" smtClean="0"/>
              <a:t>3. </a:t>
            </a:r>
            <a:r>
              <a:rPr lang="en-US" b="1" baseline="0" dirty="0" smtClean="0"/>
              <a:t>Develop joint learning offer with a strong European dimension </a:t>
            </a:r>
            <a:r>
              <a:rPr lang="en-US" baseline="0" dirty="0" smtClean="0"/>
              <a:t>that includes mobility activities in all its forms, </a:t>
            </a:r>
          </a:p>
          <a:p>
            <a:r>
              <a:rPr lang="en-US" baseline="0" dirty="0" smtClean="0"/>
              <a:t>setting up, for instance summer schools, study visits for students and teachers as well as other forms of cross-campus collaboration, both physical and virtual.</a:t>
            </a:r>
            <a:endParaRPr lang="fr-BE" baseline="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98392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 Identify effective ways to remove obstacles of mobility and identify conditions, including practical </a:t>
            </a:r>
          </a:p>
          <a:p>
            <a:r>
              <a:rPr lang="en-US" baseline="0" dirty="0" smtClean="0"/>
              <a:t>arrangements and recognition of learning, in order to </a:t>
            </a:r>
            <a:r>
              <a:rPr lang="en-US" b="1" baseline="0" dirty="0" smtClean="0"/>
              <a:t>increase the number and quality of mobility and its </a:t>
            </a:r>
          </a:p>
          <a:p>
            <a:r>
              <a:rPr lang="en-US" b="1" baseline="0" dirty="0" smtClean="0"/>
              <a:t>inclusion</a:t>
            </a:r>
            <a:r>
              <a:rPr lang="en-US" baseline="0" dirty="0" smtClean="0"/>
              <a:t> as an integral part of initial and continuous learning offer for teachers.</a:t>
            </a:r>
          </a:p>
          <a:p>
            <a:r>
              <a:rPr lang="en-US" baseline="0" dirty="0" smtClean="0"/>
              <a:t>5. </a:t>
            </a:r>
            <a:r>
              <a:rPr lang="en-US" b="1" baseline="0" dirty="0" smtClean="0"/>
              <a:t>Involve</a:t>
            </a:r>
            <a:r>
              <a:rPr lang="en-US" baseline="0" dirty="0" smtClean="0"/>
              <a:t> schools and in particular </a:t>
            </a:r>
            <a:r>
              <a:rPr lang="en-US" b="1" baseline="0" dirty="0" smtClean="0"/>
              <a:t>training schools to experiment </a:t>
            </a:r>
            <a:r>
              <a:rPr lang="en-US" baseline="0" dirty="0" smtClean="0"/>
              <a:t>and share </a:t>
            </a:r>
            <a:r>
              <a:rPr lang="en-US" b="1" baseline="0" dirty="0" smtClean="0"/>
              <a:t>innovative</a:t>
            </a:r>
            <a:r>
              <a:rPr lang="en-US" baseline="0" dirty="0" smtClean="0"/>
              <a:t> new </a:t>
            </a:r>
            <a:r>
              <a:rPr lang="en-US" b="1" baseline="0" dirty="0" smtClean="0"/>
              <a:t>ways of teaching </a:t>
            </a:r>
          </a:p>
          <a:p>
            <a:r>
              <a:rPr lang="en-US" baseline="0" dirty="0" smtClean="0"/>
              <a:t>(including for distance and blended approaches to teaching and learning). </a:t>
            </a:r>
          </a:p>
          <a:p>
            <a:r>
              <a:rPr lang="en-US" baseline="0" dirty="0" smtClean="0"/>
              <a:t>6. </a:t>
            </a:r>
            <a:r>
              <a:rPr lang="en-US" b="1" baseline="0" dirty="0" smtClean="0"/>
              <a:t>Undertake</a:t>
            </a:r>
            <a:r>
              <a:rPr lang="en-US" baseline="0" dirty="0" smtClean="0"/>
              <a:t>, in line with the objectives of this call, studies, </a:t>
            </a:r>
            <a:r>
              <a:rPr lang="en-US" b="1" baseline="0" dirty="0" smtClean="0"/>
              <a:t>research</a:t>
            </a:r>
            <a:r>
              <a:rPr lang="en-US" baseline="0" dirty="0" smtClean="0"/>
              <a:t> and/or </a:t>
            </a:r>
            <a:r>
              <a:rPr lang="en-US" b="1" baseline="0" dirty="0" smtClean="0"/>
              <a:t>surveys or collections of effective </a:t>
            </a:r>
          </a:p>
          <a:p>
            <a:r>
              <a:rPr lang="en-US" b="1" baseline="0" dirty="0" smtClean="0"/>
              <a:t>practices</a:t>
            </a:r>
            <a:r>
              <a:rPr lang="en-US" baseline="0" dirty="0" smtClean="0"/>
              <a:t> to produce summaries, discussion papers, recommendations etc. to stimulate discussion and to </a:t>
            </a:r>
          </a:p>
          <a:p>
            <a:r>
              <a:rPr lang="en-US" baseline="0" dirty="0" smtClean="0"/>
              <a:t>inform policies on teacher education.</a:t>
            </a:r>
          </a:p>
          <a:p>
            <a:r>
              <a:rPr lang="en-US" baseline="0" dirty="0" smtClean="0"/>
              <a:t>7. </a:t>
            </a:r>
            <a:r>
              <a:rPr lang="en-US" b="1" baseline="0" dirty="0" smtClean="0"/>
              <a:t>Promote</a:t>
            </a:r>
            <a:r>
              <a:rPr lang="en-US" baseline="0" dirty="0" smtClean="0"/>
              <a:t> and give preference to the </a:t>
            </a:r>
            <a:r>
              <a:rPr lang="en-US" b="1" baseline="0" dirty="0" smtClean="0"/>
              <a:t>existing Erasmus+ tools, such as eTwinning and School Education </a:t>
            </a:r>
          </a:p>
          <a:p>
            <a:r>
              <a:rPr lang="en-US" b="1" baseline="0" dirty="0" smtClean="0"/>
              <a:t>Gateway</a:t>
            </a:r>
            <a:r>
              <a:rPr lang="en-US" baseline="0" dirty="0" smtClean="0"/>
              <a:t>, for virtual mobility, collaboration, communication for testing and sharing results.</a:t>
            </a:r>
            <a:endParaRPr lang="fr-BE" baseline="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147165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 294</a:t>
            </a:r>
            <a:r>
              <a:rPr lang="fr-BE" baseline="0" dirty="0" smtClean="0"/>
              <a:t> of PG (part C) </a:t>
            </a:r>
            <a:r>
              <a:rPr lang="en-US" dirty="0" smtClean="0"/>
              <a:t>An applicant will be excluded from participating in calls for proposals under the Erasmus+ </a:t>
            </a:r>
            <a:r>
              <a:rPr lang="en-US" dirty="0" err="1" smtClean="0"/>
              <a:t>Programme</a:t>
            </a:r>
            <a:r>
              <a:rPr lang="en-US" dirty="0" smtClean="0"/>
              <a:t> if it is found to be in one of the exclusion situations described in articles 136-141 of the Financial Regulation: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405941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Through the selection criteria, the Executive Agency assesses the applicant's financial and operational capacity to complete the proposed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Financial capacity </a:t>
            </a:r>
            <a:r>
              <a:rPr lang="en-US" dirty="0" smtClean="0"/>
              <a:t>means that the applicant has stable and sufficient sources of funding to maintain its activity throughout the period during which the project is being carried out or the year for which the grant is awarded and to participate in its funding. </a:t>
            </a:r>
            <a:r>
              <a:rPr lang="fr-BE" b="1" dirty="0" smtClean="0"/>
              <a:t>Financial </a:t>
            </a:r>
            <a:r>
              <a:rPr lang="fr-BE" b="1" dirty="0" err="1" smtClean="0"/>
              <a:t>capacity</a:t>
            </a:r>
            <a:r>
              <a:rPr lang="fr-BE" b="1" baseline="0" dirty="0" smtClean="0"/>
              <a:t> </a:t>
            </a:r>
            <a:r>
              <a:rPr lang="fr-BE" b="1" baseline="0" dirty="0" err="1" smtClean="0"/>
              <a:t>is</a:t>
            </a:r>
            <a:r>
              <a:rPr lang="fr-BE" b="1" baseline="0" dirty="0" smtClean="0"/>
              <a:t> </a:t>
            </a:r>
            <a:r>
              <a:rPr lang="fr-BE" b="1" baseline="0" dirty="0" err="1" smtClean="0"/>
              <a:t>checked</a:t>
            </a:r>
            <a:r>
              <a:rPr lang="fr-BE" b="1" baseline="0" dirty="0" smtClean="0"/>
              <a:t> </a:t>
            </a:r>
            <a:r>
              <a:rPr lang="fr-BE" b="1" baseline="0" dirty="0" err="1" smtClean="0"/>
              <a:t>after</a:t>
            </a:r>
            <a:r>
              <a:rPr lang="fr-BE" b="1" baseline="0" dirty="0" smtClean="0"/>
              <a:t> the </a:t>
            </a:r>
            <a:r>
              <a:rPr lang="fr-BE" b="1" baseline="0" dirty="0" err="1" smtClean="0"/>
              <a:t>award</a:t>
            </a:r>
            <a:r>
              <a:rPr lang="fr-BE" b="1" baseline="0" dirty="0" smtClean="0"/>
              <a:t>, </a:t>
            </a:r>
            <a:r>
              <a:rPr lang="fr-BE" b="1" baseline="0" dirty="0" err="1" smtClean="0"/>
              <a:t>during</a:t>
            </a:r>
            <a:r>
              <a:rPr lang="fr-BE" b="1" baseline="0" dirty="0" smtClean="0"/>
              <a:t> </a:t>
            </a:r>
            <a:r>
              <a:rPr lang="fr-BE" b="1" baseline="0" dirty="0" err="1" smtClean="0"/>
              <a:t>grant</a:t>
            </a:r>
            <a:r>
              <a:rPr lang="fr-BE" b="1" baseline="0" dirty="0" smtClean="0"/>
              <a:t> </a:t>
            </a:r>
            <a:r>
              <a:rPr lang="fr-BE" b="1" baseline="0" dirty="0" err="1" smtClean="0"/>
              <a:t>preparation</a:t>
            </a:r>
            <a:r>
              <a:rPr lang="fr-BE" baseline="0" dirty="0" smtClean="0"/>
              <a:t>. </a:t>
            </a:r>
            <a:r>
              <a:rPr lang="en-US" b="1" dirty="0" smtClean="0"/>
              <a:t>Does not apply to public</a:t>
            </a:r>
            <a:r>
              <a:rPr lang="en-US" b="1" baseline="0" dirty="0" smtClean="0"/>
              <a:t> and international </a:t>
            </a:r>
            <a:r>
              <a:rPr lang="en-US" b="1" baseline="0" dirty="0" err="1" smtClean="0"/>
              <a:t>organisations</a:t>
            </a:r>
            <a:r>
              <a:rPr lang="en-US" b="1" baseline="0" dirty="0" smtClean="0"/>
              <a:t>. </a:t>
            </a:r>
          </a:p>
          <a:p>
            <a:pPr marL="171450" indent="-171450">
              <a:buFont typeface="Arial" panose="020B0604020202020204" pitchFamily="34" charset="0"/>
              <a:buChar char="•"/>
            </a:pPr>
            <a:r>
              <a:rPr lang="en-US" dirty="0" smtClean="0"/>
              <a:t>The </a:t>
            </a:r>
            <a:r>
              <a:rPr lang="en-US" b="1" dirty="0" smtClean="0"/>
              <a:t>operational capacity </a:t>
            </a:r>
            <a:r>
              <a:rPr lang="en-US" dirty="0" smtClean="0"/>
              <a:t>will be assessed in parallel to the ‘Quality’ award criterion, on the basis of the competence and experience of the applicants and their project teams, including operational resources (human, technical and other).</a:t>
            </a:r>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06478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 be considered for funding, applications must score at least 60 points (out of 100 points in total), also taking into </a:t>
            </a:r>
          </a:p>
          <a:p>
            <a:pPr marL="0" indent="0">
              <a:buNone/>
            </a:pPr>
            <a:r>
              <a:rPr lang="en-US" dirty="0" smtClean="0"/>
              <a:t>account the necessary minimum pass score for each of the four award criteria: </a:t>
            </a:r>
          </a:p>
          <a:p>
            <a:pPr marL="171450" indent="-171450">
              <a:buFont typeface="Arial" panose="020B0604020202020204" pitchFamily="34" charset="0"/>
              <a:buChar char="•"/>
            </a:pPr>
            <a:r>
              <a:rPr lang="en-US" dirty="0" smtClean="0"/>
              <a:t>18 points for the “relevance of the project” category; </a:t>
            </a:r>
          </a:p>
          <a:p>
            <a:pPr marL="171450" indent="-171450">
              <a:buFont typeface="Arial" panose="020B0604020202020204" pitchFamily="34" charset="0"/>
              <a:buChar char="•"/>
            </a:pPr>
            <a:r>
              <a:rPr lang="en-US" dirty="0" smtClean="0"/>
              <a:t>13 points for the</a:t>
            </a:r>
            <a:r>
              <a:rPr lang="en-US" baseline="0" dirty="0" smtClean="0"/>
              <a:t> </a:t>
            </a:r>
            <a:r>
              <a:rPr lang="en-US" dirty="0" smtClean="0"/>
              <a:t>“quality of the project design and implementation;” </a:t>
            </a:r>
          </a:p>
          <a:p>
            <a:pPr marL="171450" indent="-171450">
              <a:buFont typeface="Arial" panose="020B0604020202020204" pitchFamily="34" charset="0"/>
              <a:buChar char="•"/>
            </a:pPr>
            <a:r>
              <a:rPr lang="en-US" dirty="0" smtClean="0"/>
              <a:t>11 points for the “quality of the partnership and the cooperation arrangements;”</a:t>
            </a:r>
          </a:p>
          <a:p>
            <a:pPr marL="171450" indent="-171450">
              <a:buFont typeface="Arial" panose="020B0604020202020204" pitchFamily="34" charset="0"/>
              <a:buChar char="•"/>
            </a:pPr>
            <a:r>
              <a:rPr lang="en-US" dirty="0" smtClean="0"/>
              <a:t> 11 points for “impact”. </a:t>
            </a:r>
          </a:p>
          <a:p>
            <a:pPr marL="0" indent="0">
              <a:buNone/>
            </a:pPr>
            <a:r>
              <a:rPr lang="en-US" dirty="0" smtClean="0"/>
              <a:t>In ex </a:t>
            </a:r>
            <a:r>
              <a:rPr lang="en-US" dirty="0" err="1" smtClean="0"/>
              <a:t>aequo</a:t>
            </a:r>
            <a:r>
              <a:rPr lang="en-US" dirty="0" smtClean="0"/>
              <a:t> cases, priority will be given to highest scores for "relevance of the project" and then “impact”.</a:t>
            </a:r>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251564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These are all of the sub-criteria for relevance. </a:t>
            </a:r>
          </a:p>
          <a:p>
            <a:pPr marL="0" indent="0">
              <a:buNone/>
            </a:pPr>
            <a:r>
              <a:rPr lang="en-GB" baseline="0" dirty="0" smtClean="0"/>
              <a:t>Each of these sub-criteria is explained in further details on pages 212-214 in the PG. </a:t>
            </a:r>
          </a:p>
          <a:p>
            <a:pPr marL="0" indent="0">
              <a:buNone/>
            </a:pPr>
            <a:r>
              <a:rPr lang="en-GB" baseline="0" dirty="0" smtClean="0"/>
              <a:t>You can also find these explanations under the Topic Description of the Call in the F&amp;TP.</a:t>
            </a:r>
          </a:p>
          <a:p>
            <a:pPr marL="0" indent="0">
              <a:buNone/>
            </a:pPr>
            <a:r>
              <a:rPr lang="en-GB" baseline="0" dirty="0" smtClean="0"/>
              <a:t>Make sure that you read these explanations carefully, since your application will be assessed against these award criteria.</a:t>
            </a:r>
          </a:p>
          <a:p>
            <a:pPr marL="0" indent="0">
              <a:buNone/>
            </a:pPr>
            <a:endParaRPr lang="en-GB" baseline="0" dirty="0" smtClean="0"/>
          </a:p>
          <a:p>
            <a:pPr marL="171450" indent="-171450">
              <a:buFont typeface="Arial" panose="020B0604020202020204" pitchFamily="34" charset="0"/>
              <a:buChar char="•"/>
            </a:pPr>
            <a:r>
              <a:rPr lang="en-US" b="1" baseline="0" dirty="0" smtClean="0"/>
              <a:t>Link to policy: </a:t>
            </a:r>
            <a:r>
              <a:rPr lang="en-US" baseline="0" dirty="0" smtClean="0"/>
              <a:t>the extent to which the proposal establishes and develops a European partnerships of teacher education and training providers to set up Erasmus+ Teacher Academies with innovative learning offer to teachers;</a:t>
            </a:r>
          </a:p>
          <a:p>
            <a:pPr marL="171450" indent="-171450">
              <a:buFont typeface="Arial" panose="020B0604020202020204" pitchFamily="34" charset="0"/>
              <a:buChar char="•"/>
            </a:pPr>
            <a:r>
              <a:rPr lang="en-US" b="1" baseline="0" dirty="0" smtClean="0"/>
              <a:t>Consistency</a:t>
            </a:r>
            <a:r>
              <a:rPr lang="en-US" baseline="0" dirty="0" smtClean="0"/>
              <a:t>: the extent to which the proposal is based on an adequate needs analysis; clearly defined and realistic goals, and addresses issues relevant to the participating </a:t>
            </a:r>
            <a:r>
              <a:rPr lang="en-US" baseline="0" dirty="0" err="1" smtClean="0"/>
              <a:t>organisations</a:t>
            </a:r>
            <a:r>
              <a:rPr lang="en-US" baseline="0" dirty="0" smtClean="0"/>
              <a:t> and to the action;</a:t>
            </a:r>
          </a:p>
          <a:p>
            <a:pPr marL="171450" indent="-171450">
              <a:buFont typeface="Arial" panose="020B0604020202020204" pitchFamily="34" charset="0"/>
              <a:buChar char="•"/>
            </a:pPr>
            <a:r>
              <a:rPr lang="en-US" b="1" baseline="0" dirty="0" smtClean="0"/>
              <a:t>Innovative approach</a:t>
            </a:r>
            <a:r>
              <a:rPr lang="en-US" baseline="0" dirty="0" smtClean="0"/>
              <a:t>: the proposal considers state-of-the-art methods and techniques, and leads to innovative results and solutions for its field in general, or for the geographical context in which the project is implemented (e.g. content; outputs produced, working methods applied, </a:t>
            </a:r>
            <a:r>
              <a:rPr lang="en-US" baseline="0" dirty="0" err="1" smtClean="0"/>
              <a:t>organisations</a:t>
            </a:r>
            <a:r>
              <a:rPr lang="en-US" baseline="0" dirty="0" smtClean="0"/>
              <a:t> and persons involved or targeted);</a:t>
            </a:r>
          </a:p>
          <a:p>
            <a:pPr marL="171450" indent="-171450">
              <a:buFont typeface="Arial" panose="020B0604020202020204" pitchFamily="34" charset="0"/>
              <a:buChar char="•"/>
            </a:pPr>
            <a:r>
              <a:rPr lang="en-US" b="1" baseline="0" dirty="0" smtClean="0"/>
              <a:t>Cooperation and partnerships</a:t>
            </a:r>
            <a:r>
              <a:rPr lang="en-US" baseline="0" dirty="0" smtClean="0"/>
              <a:t>: the extent to which the proposal is suitable of </a:t>
            </a:r>
            <a:r>
              <a:rPr lang="en-US" baseline="0" dirty="0" err="1" smtClean="0"/>
              <a:t>realising</a:t>
            </a:r>
            <a:r>
              <a:rPr lang="en-US" baseline="0" dirty="0" smtClean="0"/>
              <a:t> a strong and on-going relationship at both local, national and transnational levels between providers of initial teacher education (pre-service for future teachers) and providers of continuing professional development (in-service), in which interactions are reciprocal and mutually beneficial;</a:t>
            </a:r>
          </a:p>
          <a:p>
            <a:pPr marL="171450" indent="-171450">
              <a:buFont typeface="Arial" panose="020B0604020202020204" pitchFamily="34" charset="0"/>
              <a:buChar char="•"/>
            </a:pPr>
            <a:r>
              <a:rPr lang="en-US" b="1" baseline="0" dirty="0" smtClean="0"/>
              <a:t>European added value: </a:t>
            </a:r>
            <a:r>
              <a:rPr lang="en-US" baseline="0" dirty="0" smtClean="0"/>
              <a:t>the proposal clearly demonstrates the added value at the individual (learner and/or staff), institutional and systemic levels, generated through results that would be difficult to attain by the partners acting without European cooperation; the proposal uses and promotes the existing tools at EU level such as eTwinning and School Education Gateway for collaboration, communication, and for testing and sharing results;</a:t>
            </a:r>
          </a:p>
          <a:p>
            <a:pPr marL="171450" indent="-171450">
              <a:buFont typeface="Arial" panose="020B0604020202020204" pitchFamily="34" charset="0"/>
              <a:buChar char="•"/>
            </a:pPr>
            <a:r>
              <a:rPr lang="en-US" b="1" baseline="0" dirty="0" err="1" smtClean="0"/>
              <a:t>Internationalisation</a:t>
            </a:r>
            <a:r>
              <a:rPr lang="en-US" baseline="0" dirty="0" smtClean="0"/>
              <a:t>: the proposal demonstrates its contribution to the international dimension of teacher education, including the development of joint models of mobility (virtual, physical and blended) and other learning offer in initial teacher education and teachers’ continuous professional development;</a:t>
            </a:r>
          </a:p>
          <a:p>
            <a:pPr marL="171450" indent="-171450">
              <a:buFont typeface="Arial" panose="020B0604020202020204" pitchFamily="34" charset="0"/>
              <a:buChar char="•"/>
            </a:pPr>
            <a:r>
              <a:rPr lang="en-US" b="1" baseline="0" dirty="0" smtClean="0"/>
              <a:t>Digital skills</a:t>
            </a:r>
            <a:r>
              <a:rPr lang="en-US" baseline="0" dirty="0" smtClean="0"/>
              <a:t>: the extent to which the proposal foresees activities related to digital skills development (e.g. the design of innovative curricula and teaching methodologies, effective learning modules, etc.);</a:t>
            </a:r>
          </a:p>
          <a:p>
            <a:pPr marL="171450" indent="-171450">
              <a:buFont typeface="Arial" panose="020B0604020202020204" pitchFamily="34" charset="0"/>
              <a:buChar char="•"/>
            </a:pPr>
            <a:r>
              <a:rPr lang="en-US" b="1" baseline="0" dirty="0" smtClean="0"/>
              <a:t>Green skills</a:t>
            </a:r>
            <a:r>
              <a:rPr lang="en-US" baseline="0" dirty="0" smtClean="0"/>
              <a:t>: the extent to which the proposal foresees activities (e.g. innovative curricula and teaching methodologies, effective learning modules etc.) linked to European priorities on environmental sustainability and the transition to a circular and greener economy;</a:t>
            </a:r>
          </a:p>
          <a:p>
            <a:pPr marL="171450" indent="-171450">
              <a:buFont typeface="Arial" panose="020B0604020202020204" pitchFamily="34" charset="0"/>
              <a:buChar char="•"/>
            </a:pPr>
            <a:r>
              <a:rPr lang="en-US" b="1" baseline="0" dirty="0" smtClean="0"/>
              <a:t>Social dimension</a:t>
            </a:r>
            <a:r>
              <a:rPr lang="en-US" baseline="0" dirty="0" smtClean="0"/>
              <a:t>: the proposal includes a horizontal concern throughout the various actions to address diversity and promote shared values, equality, non[1]discrimination and social inclusion, including for people with special needs/fewer opportunities and working in multilingual and multicultural contexts;</a:t>
            </a:r>
          </a:p>
          <a:p>
            <a:pPr marL="171450" indent="-171450">
              <a:buFont typeface="Arial" panose="020B0604020202020204" pitchFamily="34" charset="0"/>
              <a:buChar char="•"/>
            </a:pPr>
            <a:r>
              <a:rPr lang="en-US" b="1" baseline="0" dirty="0" smtClean="0"/>
              <a:t>Gender sensitivity</a:t>
            </a:r>
            <a:r>
              <a:rPr lang="en-US" baseline="0" dirty="0" smtClean="0"/>
              <a:t>: the extent to which the proposal addresses gender equality and helps to find solutions to effectively foster gender sensitive teaching in schools.</a:t>
            </a:r>
            <a:endParaRPr lang="en-GB" baseline="0" dirty="0" smtClean="0"/>
          </a:p>
        </p:txBody>
      </p:sp>
      <p:sp>
        <p:nvSpPr>
          <p:cNvPr id="4" name="Slide Number Placeholder 3"/>
          <p:cNvSpPr>
            <a:spLocks noGrp="1"/>
          </p:cNvSpPr>
          <p:nvPr>
            <p:ph type="sldNum" sz="quarter" idx="10"/>
          </p:nvPr>
        </p:nvSpPr>
        <p:spPr/>
        <p:txBody>
          <a:bodyPr/>
          <a:lstStyle/>
          <a:p>
            <a:fld id="{AF23AE30-D024-F048-B6A0-908E9004EA31}" type="slidenum">
              <a:rPr lang="fr-FR" smtClean="0"/>
              <a:t>20</a:t>
            </a:fld>
            <a:endParaRPr lang="fr-FR"/>
          </a:p>
        </p:txBody>
      </p:sp>
    </p:spTree>
    <p:extLst>
      <p:ext uri="{BB962C8B-B14F-4D97-AF65-F5344CB8AC3E}">
        <p14:creationId xmlns:p14="http://schemas.microsoft.com/office/powerpoint/2010/main" val="353238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In </a:t>
            </a:r>
            <a:r>
              <a:rPr lang="fr-BE" dirty="0" err="1" smtClean="0"/>
              <a:t>this</a:t>
            </a:r>
            <a:r>
              <a:rPr lang="fr-BE" dirty="0" smtClean="0"/>
              <a:t> </a:t>
            </a:r>
            <a:r>
              <a:rPr lang="fr-BE" dirty="0" err="1" smtClean="0"/>
              <a:t>presentation</a:t>
            </a:r>
            <a:r>
              <a:rPr lang="fr-BE" dirty="0" smtClean="0"/>
              <a:t> I</a:t>
            </a:r>
            <a:r>
              <a:rPr lang="fr-BE" baseline="0" dirty="0" smtClean="0"/>
              <a:t> </a:t>
            </a:r>
            <a:r>
              <a:rPr lang="fr-BE" baseline="0" dirty="0" err="1" smtClean="0"/>
              <a:t>will</a:t>
            </a:r>
            <a:r>
              <a:rPr lang="fr-BE" baseline="0" dirty="0" smtClean="0"/>
              <a:t>:</a:t>
            </a:r>
          </a:p>
          <a:p>
            <a:pPr marL="171450" indent="-171450">
              <a:buFontTx/>
              <a:buChar char="-"/>
            </a:pPr>
            <a:r>
              <a:rPr lang="fr-BE" baseline="0" dirty="0" err="1" smtClean="0"/>
              <a:t>Take</a:t>
            </a:r>
            <a:r>
              <a:rPr lang="fr-BE" baseline="0" dirty="0" smtClean="0"/>
              <a:t> </a:t>
            </a:r>
            <a:r>
              <a:rPr lang="fr-BE" baseline="0" dirty="0" err="1" smtClean="0"/>
              <a:t>you</a:t>
            </a:r>
            <a:r>
              <a:rPr lang="fr-BE" baseline="0" dirty="0" smtClean="0"/>
              <a:t> </a:t>
            </a:r>
            <a:r>
              <a:rPr lang="fr-BE" baseline="0" dirty="0" err="1" smtClean="0"/>
              <a:t>through</a:t>
            </a:r>
            <a:r>
              <a:rPr lang="fr-BE" baseline="0" dirty="0" smtClean="0"/>
              <a:t> the </a:t>
            </a:r>
            <a:r>
              <a:rPr lang="fr-BE" baseline="0" dirty="0" err="1" smtClean="0"/>
              <a:t>planned</a:t>
            </a:r>
            <a:r>
              <a:rPr lang="fr-BE" baseline="0" dirty="0" smtClean="0"/>
              <a:t> </a:t>
            </a:r>
            <a:r>
              <a:rPr lang="fr-BE" baseline="0" dirty="0" err="1" smtClean="0"/>
              <a:t>timetable</a:t>
            </a:r>
            <a:r>
              <a:rPr lang="fr-BE" baseline="0" dirty="0" smtClean="0"/>
              <a:t> as </a:t>
            </a:r>
            <a:r>
              <a:rPr lang="fr-BE" baseline="0" dirty="0" err="1" smtClean="0"/>
              <a:t>it</a:t>
            </a:r>
            <a:r>
              <a:rPr lang="fr-BE" baseline="0" dirty="0" smtClean="0"/>
              <a:t> </a:t>
            </a:r>
            <a:r>
              <a:rPr lang="fr-BE" baseline="0" dirty="0" err="1" smtClean="0"/>
              <a:t>currently</a:t>
            </a:r>
            <a:r>
              <a:rPr lang="fr-BE" baseline="0" dirty="0" smtClean="0"/>
              <a:t> stands, </a:t>
            </a:r>
          </a:p>
          <a:p>
            <a:pPr marL="171450" indent="-171450">
              <a:buFontTx/>
              <a:buChar char="-"/>
            </a:pPr>
            <a:r>
              <a:rPr lang="fr-BE" baseline="0" dirty="0" err="1" smtClean="0"/>
              <a:t>Disclose</a:t>
            </a:r>
            <a:r>
              <a:rPr lang="fr-BE" baseline="0" dirty="0" smtClean="0"/>
              <a:t> the </a:t>
            </a:r>
            <a:r>
              <a:rPr lang="fr-BE" baseline="0" dirty="0" err="1" smtClean="0"/>
              <a:t>overall</a:t>
            </a:r>
            <a:r>
              <a:rPr lang="fr-BE" baseline="0" dirty="0" smtClean="0"/>
              <a:t> budget </a:t>
            </a:r>
            <a:r>
              <a:rPr lang="fr-BE" baseline="0" dirty="0" err="1" smtClean="0"/>
              <a:t>which</a:t>
            </a:r>
            <a:r>
              <a:rPr lang="fr-BE" baseline="0" dirty="0" smtClean="0"/>
              <a:t> has been </a:t>
            </a:r>
            <a:r>
              <a:rPr lang="fr-BE" baseline="0" dirty="0" err="1" smtClean="0"/>
              <a:t>allocated</a:t>
            </a:r>
            <a:r>
              <a:rPr lang="fr-BE" baseline="0" dirty="0" smtClean="0"/>
              <a:t> to the Erasmus+ Teacher </a:t>
            </a:r>
            <a:r>
              <a:rPr lang="fr-BE" baseline="0" dirty="0" err="1" smtClean="0"/>
              <a:t>Academies</a:t>
            </a:r>
            <a:r>
              <a:rPr lang="fr-BE" baseline="0" dirty="0" smtClean="0"/>
              <a:t> call </a:t>
            </a:r>
            <a:r>
              <a:rPr lang="fr-BE" baseline="0" dirty="0" err="1" smtClean="0"/>
              <a:t>in</a:t>
            </a:r>
            <a:r>
              <a:rPr lang="fr-BE" baseline="0" dirty="0" smtClean="0"/>
              <a:t> 2021,</a:t>
            </a:r>
          </a:p>
          <a:p>
            <a:pPr marL="171450" indent="-171450">
              <a:buFontTx/>
              <a:buChar char="-"/>
            </a:pPr>
            <a:r>
              <a:rPr lang="fr-BE" baseline="0" dirty="0" err="1" smtClean="0"/>
              <a:t>Describe</a:t>
            </a:r>
            <a:r>
              <a:rPr lang="fr-BE" baseline="0" dirty="0" smtClean="0"/>
              <a:t> </a:t>
            </a:r>
            <a:r>
              <a:rPr lang="fr-BE" baseline="0" dirty="0" err="1" smtClean="0"/>
              <a:t>where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find</a:t>
            </a:r>
            <a:r>
              <a:rPr lang="fr-BE" baseline="0" dirty="0" smtClean="0"/>
              <a:t> the relevant information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need</a:t>
            </a:r>
            <a:r>
              <a:rPr lang="fr-BE" baseline="0" dirty="0" smtClean="0"/>
              <a:t> in </a:t>
            </a:r>
            <a:r>
              <a:rPr lang="fr-BE" baseline="0" dirty="0" err="1" smtClean="0"/>
              <a:t>order</a:t>
            </a:r>
            <a:r>
              <a:rPr lang="fr-BE" baseline="0" dirty="0" smtClean="0"/>
              <a:t> to </a:t>
            </a:r>
            <a:r>
              <a:rPr lang="fr-BE" baseline="0" dirty="0" err="1" smtClean="0"/>
              <a:t>make</a:t>
            </a:r>
            <a:r>
              <a:rPr lang="fr-BE" baseline="0" dirty="0" smtClean="0"/>
              <a:t> a </a:t>
            </a:r>
            <a:r>
              <a:rPr lang="fr-BE" baseline="0" dirty="0" err="1" smtClean="0"/>
              <a:t>successful</a:t>
            </a:r>
            <a:r>
              <a:rPr lang="fr-BE" baseline="0" dirty="0" smtClean="0"/>
              <a:t> application,</a:t>
            </a:r>
          </a:p>
          <a:p>
            <a:pPr marL="171450" indent="-171450">
              <a:buFontTx/>
              <a:buChar char="-"/>
            </a:pPr>
            <a:r>
              <a:rPr lang="fr-BE" baseline="0" dirty="0" err="1" smtClean="0"/>
              <a:t>Present</a:t>
            </a:r>
            <a:r>
              <a:rPr lang="fr-BE" baseline="0" dirty="0" smtClean="0"/>
              <a:t> the </a:t>
            </a:r>
            <a:r>
              <a:rPr lang="fr-BE" baseline="0" dirty="0" err="1" smtClean="0"/>
              <a:t>evaluation</a:t>
            </a:r>
            <a:r>
              <a:rPr lang="fr-BE" baseline="0" dirty="0" smtClean="0"/>
              <a:t> </a:t>
            </a:r>
            <a:r>
              <a:rPr lang="fr-BE" baseline="0" dirty="0" err="1" smtClean="0"/>
              <a:t>criteria</a:t>
            </a:r>
            <a:r>
              <a:rPr lang="fr-BE" baseline="0" dirty="0" smtClean="0"/>
              <a:t> </a:t>
            </a:r>
            <a:r>
              <a:rPr lang="fr-BE" baseline="0" dirty="0" err="1" smtClean="0"/>
              <a:t>which</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used</a:t>
            </a:r>
            <a:r>
              <a:rPr lang="fr-BE" baseline="0" dirty="0" smtClean="0"/>
              <a:t> to </a:t>
            </a:r>
            <a:r>
              <a:rPr lang="fr-BE" baseline="0" dirty="0" err="1" smtClean="0"/>
              <a:t>assess</a:t>
            </a:r>
            <a:r>
              <a:rPr lang="fr-BE" baseline="0" dirty="0" smtClean="0"/>
              <a:t> </a:t>
            </a:r>
            <a:r>
              <a:rPr lang="fr-BE" baseline="0" dirty="0" err="1" smtClean="0"/>
              <a:t>your</a:t>
            </a:r>
            <a:r>
              <a:rPr lang="fr-BE" baseline="0" dirty="0" smtClean="0"/>
              <a:t> application,</a:t>
            </a:r>
          </a:p>
          <a:p>
            <a:pPr marL="171450" indent="-171450">
              <a:buFontTx/>
              <a:buChar char="-"/>
            </a:pPr>
            <a:r>
              <a:rPr lang="fr-BE" baseline="0" dirty="0" smtClean="0"/>
              <a:t>Show </a:t>
            </a:r>
            <a:r>
              <a:rPr lang="fr-BE" baseline="0" dirty="0" err="1" smtClean="0"/>
              <a:t>you</a:t>
            </a:r>
            <a:r>
              <a:rPr lang="fr-BE" baseline="0" dirty="0" smtClean="0"/>
              <a:t> and </a:t>
            </a:r>
            <a:r>
              <a:rPr lang="fr-BE" baseline="0" dirty="0" err="1" smtClean="0"/>
              <a:t>explain</a:t>
            </a:r>
            <a:r>
              <a:rPr lang="fr-BE" baseline="0" dirty="0" smtClean="0"/>
              <a:t> the application </a:t>
            </a:r>
            <a:r>
              <a:rPr lang="fr-BE" baseline="0" dirty="0" err="1" smtClean="0"/>
              <a:t>form</a:t>
            </a:r>
            <a:r>
              <a:rPr lang="fr-BE" baseline="0" dirty="0" smtClean="0"/>
              <a:t> and annexes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need</a:t>
            </a:r>
            <a:r>
              <a:rPr lang="fr-BE" baseline="0" dirty="0" smtClean="0"/>
              <a:t> to </a:t>
            </a:r>
            <a:r>
              <a:rPr lang="fr-BE" baseline="0" dirty="0" err="1" smtClean="0"/>
              <a:t>fill</a:t>
            </a:r>
            <a:r>
              <a:rPr lang="fr-BE" baseline="0" dirty="0" smtClean="0"/>
              <a:t> in, </a:t>
            </a:r>
          </a:p>
          <a:p>
            <a:pPr marL="171450" indent="-171450">
              <a:buFontTx/>
              <a:buChar char="-"/>
            </a:pPr>
            <a:r>
              <a:rPr lang="fr-BE" baseline="0" dirty="0" smtClean="0"/>
              <a:t>Finish off </a:t>
            </a:r>
            <a:r>
              <a:rPr lang="fr-BE" baseline="0" dirty="0" err="1" smtClean="0"/>
              <a:t>with</a:t>
            </a:r>
            <a:r>
              <a:rPr lang="fr-BE" baseline="0" dirty="0" smtClean="0"/>
              <a:t> </a:t>
            </a:r>
            <a:r>
              <a:rPr lang="fr-BE" baseline="0" dirty="0" err="1" smtClean="0"/>
              <a:t>some</a:t>
            </a:r>
            <a:r>
              <a:rPr lang="fr-BE" baseline="0" dirty="0" smtClean="0"/>
              <a:t> </a:t>
            </a:r>
            <a:r>
              <a:rPr lang="fr-BE" baseline="0" dirty="0" err="1" smtClean="0"/>
              <a:t>advice</a:t>
            </a:r>
            <a:r>
              <a:rPr lang="fr-BE" baseline="0" dirty="0" smtClean="0"/>
              <a:t> for </a:t>
            </a:r>
            <a:r>
              <a:rPr lang="fr-BE" baseline="0" dirty="0" err="1" smtClean="0"/>
              <a:t>applicants</a:t>
            </a:r>
            <a:r>
              <a:rPr lang="fr-BE" baseline="0" dirty="0" smtClean="0"/>
              <a:t>.</a:t>
            </a:r>
            <a:endParaRPr lang="fr-BE" dirty="0" smtClean="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77274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These are all of the sub-criteria for </a:t>
            </a:r>
            <a:r>
              <a:rPr lang="en-US" baseline="0" dirty="0" smtClean="0"/>
              <a:t>Quality of project design and implementation</a:t>
            </a:r>
            <a:r>
              <a:rPr lang="en-GB" baseline="0" dirty="0" smtClean="0"/>
              <a:t>. </a:t>
            </a:r>
          </a:p>
          <a:p>
            <a:pPr marL="0" indent="0">
              <a:buFont typeface="Arial" panose="020B0604020202020204" pitchFamily="34" charset="0"/>
              <a:buNone/>
            </a:pPr>
            <a:endParaRPr lang="en-US" b="1" dirty="0" smtClean="0"/>
          </a:p>
          <a:p>
            <a:pPr marL="171450" indent="-171450">
              <a:buFont typeface="Arial" panose="020B0604020202020204" pitchFamily="34" charset="0"/>
              <a:buChar char="•"/>
            </a:pPr>
            <a:r>
              <a:rPr lang="en-US" b="1" dirty="0" smtClean="0"/>
              <a:t>Coherence: </a:t>
            </a:r>
            <a:r>
              <a:rPr lang="en-US" dirty="0" smtClean="0"/>
              <a:t>the overall project design ensures consistency between project objectives, activities and the budget proposed. The proposal presents a coherent and comprehensive set of appropriate activities and services to meet the identified needs and lead to the expected results;</a:t>
            </a:r>
          </a:p>
          <a:p>
            <a:pPr marL="171450" indent="-171450">
              <a:buFont typeface="Arial" panose="020B0604020202020204" pitchFamily="34" charset="0"/>
              <a:buChar char="•"/>
            </a:pPr>
            <a:r>
              <a:rPr lang="en-US" b="1" dirty="0" smtClean="0"/>
              <a:t>Methodology</a:t>
            </a:r>
            <a:r>
              <a:rPr lang="en-US" dirty="0" smtClean="0"/>
              <a:t>: the quality and feasibility of the methodology proposed and its appropriateness for producing the expected results;</a:t>
            </a:r>
          </a:p>
          <a:p>
            <a:pPr marL="171450" indent="-171450">
              <a:buFont typeface="Arial" panose="020B0604020202020204" pitchFamily="34" charset="0"/>
              <a:buChar char="•"/>
            </a:pPr>
            <a:r>
              <a:rPr lang="en-US" b="1" dirty="0" smtClean="0"/>
              <a:t>Structure</a:t>
            </a:r>
            <a:r>
              <a:rPr lang="en-US" dirty="0" smtClean="0"/>
              <a:t>: the clarity, completeness and quality of the work </a:t>
            </a:r>
            <a:r>
              <a:rPr lang="en-US" dirty="0" err="1" smtClean="0"/>
              <a:t>programme</a:t>
            </a:r>
            <a:r>
              <a:rPr lang="en-US" dirty="0" smtClean="0"/>
              <a:t>, including appropriate phases for preparation, implementation, monitoring, exploitation, evaluation and dissemination;</a:t>
            </a:r>
          </a:p>
          <a:p>
            <a:pPr marL="171450" indent="-171450">
              <a:buFont typeface="Arial" panose="020B0604020202020204" pitchFamily="34" charset="0"/>
              <a:buChar char="•"/>
            </a:pPr>
            <a:r>
              <a:rPr lang="en-US" b="1" dirty="0" smtClean="0"/>
              <a:t>Management</a:t>
            </a:r>
            <a:r>
              <a:rPr lang="en-US" dirty="0" smtClean="0"/>
              <a:t>: solid management arrangements are foreseen. Timelines, </a:t>
            </a:r>
            <a:r>
              <a:rPr lang="en-US" dirty="0" err="1" smtClean="0"/>
              <a:t>organisation</a:t>
            </a:r>
            <a:r>
              <a:rPr lang="en-US" dirty="0" smtClean="0"/>
              <a:t>, tasks and responsibilities are well defined and realistic. The proposal allocates appropriate resources to each activity;</a:t>
            </a:r>
          </a:p>
          <a:p>
            <a:pPr marL="171450" indent="-171450">
              <a:buFont typeface="Arial" panose="020B0604020202020204" pitchFamily="34" charset="0"/>
              <a:buChar char="•"/>
            </a:pPr>
            <a:r>
              <a:rPr lang="en-US" b="1" dirty="0" smtClean="0"/>
              <a:t>Budget</a:t>
            </a:r>
            <a:r>
              <a:rPr lang="en-US" dirty="0" smtClean="0"/>
              <a:t>: the budget provides for appropriate resources necessary for success, it is neither overestimated nor underestimated;</a:t>
            </a:r>
          </a:p>
          <a:p>
            <a:pPr marL="171450" indent="-171450">
              <a:buFont typeface="Arial" panose="020B0604020202020204" pitchFamily="34" charset="0"/>
              <a:buChar char="•"/>
            </a:pPr>
            <a:r>
              <a:rPr lang="en-US" b="1" dirty="0" smtClean="0"/>
              <a:t>Risk management</a:t>
            </a:r>
            <a:r>
              <a:rPr lang="en-US" dirty="0" smtClean="0"/>
              <a:t>: Challenges/risks of the project are clearly identified and mitigating actions properly addressed;</a:t>
            </a:r>
          </a:p>
          <a:p>
            <a:pPr marL="171450" indent="-171450">
              <a:buFont typeface="Arial" panose="020B0604020202020204" pitchFamily="34" charset="0"/>
              <a:buChar char="•"/>
            </a:pPr>
            <a:r>
              <a:rPr lang="en-US" b="1" dirty="0" smtClean="0"/>
              <a:t>Quality Assurance</a:t>
            </a:r>
            <a:r>
              <a:rPr lang="en-US" dirty="0" smtClean="0"/>
              <a:t>: control measures (continuous quality evaluation, peer reviews, benchmarking activities, etc.) are adequately put in place; </a:t>
            </a:r>
          </a:p>
          <a:p>
            <a:pPr marL="171450" indent="-171450">
              <a:buFont typeface="Arial" panose="020B0604020202020204" pitchFamily="34" charset="0"/>
              <a:buChar char="•"/>
            </a:pPr>
            <a:r>
              <a:rPr lang="en-US" b="1" dirty="0" smtClean="0"/>
              <a:t>Monitoring tools</a:t>
            </a:r>
            <a:r>
              <a:rPr lang="en-US" dirty="0" smtClean="0"/>
              <a:t>: indicators are set to ensure that the project implementation is of high quality and cost-efficient.</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1374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These are all of the sub-criteria for </a:t>
            </a:r>
            <a:r>
              <a:rPr lang="en-US" baseline="0" dirty="0" smtClean="0"/>
              <a:t>Quality of the partnership and the cooperation arrangements: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Configuration</a:t>
            </a:r>
            <a:r>
              <a:rPr lang="en-US" dirty="0" smtClean="0"/>
              <a:t>: the project involves an appropriate mix of complementary participating </a:t>
            </a:r>
            <a:r>
              <a:rPr lang="en-US" dirty="0" err="1" smtClean="0"/>
              <a:t>organisations</a:t>
            </a:r>
            <a:r>
              <a:rPr lang="en-US" dirty="0" smtClean="0"/>
              <a:t> with the necessary profile, competences, experience and expertise to successfully deliver all aspects of the project. </a:t>
            </a:r>
          </a:p>
          <a:p>
            <a:pPr marL="171450" indent="-171450">
              <a:buFont typeface="Arial" panose="020B0604020202020204" pitchFamily="34" charset="0"/>
              <a:buChar char="•"/>
            </a:pPr>
            <a:r>
              <a:rPr lang="en-US" b="1" dirty="0" smtClean="0"/>
              <a:t>Upward convergence</a:t>
            </a:r>
            <a:r>
              <a:rPr lang="en-US" dirty="0" smtClean="0"/>
              <a:t>: the extent to which the partnership establishes networks and communities of practice with teacher education providers, public authorities involved in teacher education and other relevant actors, and allows for an effective exchange of expertise and knowledge among those partners;</a:t>
            </a:r>
          </a:p>
          <a:p>
            <a:pPr marL="171450" indent="-171450">
              <a:buFont typeface="Arial" panose="020B0604020202020204" pitchFamily="34" charset="0"/>
              <a:buChar char="•"/>
            </a:pPr>
            <a:r>
              <a:rPr lang="en-US" b="1" dirty="0" smtClean="0"/>
              <a:t>Geographical dimension</a:t>
            </a:r>
            <a:r>
              <a:rPr lang="en-US" dirty="0" smtClean="0"/>
              <a:t>: the extent to which the partnership includes relevant partners from different geographical areas, as well as the extent to which the applicant has justified the geographical composition of the partnership and demonstrated its relevance to the achievement of the objectives of the </a:t>
            </a:r>
            <a:r>
              <a:rPr lang="en-US" dirty="0" err="1" smtClean="0"/>
              <a:t>Erasmus+Teacher</a:t>
            </a:r>
            <a:r>
              <a:rPr lang="en-US" dirty="0" smtClean="0"/>
              <a:t> Academies; as well as the extent to which the partnership includes a wide and appropriate range of relevant actors at local and regional levels;</a:t>
            </a:r>
          </a:p>
          <a:p>
            <a:pPr marL="171450" indent="-171450">
              <a:buFont typeface="Arial" panose="020B0604020202020204" pitchFamily="34" charset="0"/>
              <a:buChar char="•"/>
            </a:pPr>
            <a:r>
              <a:rPr lang="en-US" b="1" dirty="0" smtClean="0"/>
              <a:t>Virtual collaboration and mobility</a:t>
            </a:r>
            <a:r>
              <a:rPr lang="en-US" dirty="0" smtClean="0"/>
              <a:t>: the extent to which the cooperation is linked to existing Erasmus+ tools, such as eTwinning and School Education Gateway;</a:t>
            </a:r>
          </a:p>
          <a:p>
            <a:pPr marL="171450" indent="-171450">
              <a:buFont typeface="Arial" panose="020B0604020202020204" pitchFamily="34" charset="0"/>
              <a:buChar char="•"/>
            </a:pPr>
            <a:r>
              <a:rPr lang="en-US" b="1" dirty="0" smtClean="0"/>
              <a:t>Commitment</a:t>
            </a:r>
            <a:r>
              <a:rPr lang="en-US" dirty="0" smtClean="0"/>
              <a:t>: the distribution of responsibilities and tasks is clear, appropriate, and demonstrates the commitment and active contribution of all participating </a:t>
            </a:r>
            <a:r>
              <a:rPr lang="en-US" dirty="0" err="1" smtClean="0"/>
              <a:t>organisations</a:t>
            </a:r>
            <a:r>
              <a:rPr lang="en-US" dirty="0" smtClean="0"/>
              <a:t> in relation to their specific expertise and capacity;</a:t>
            </a:r>
          </a:p>
          <a:p>
            <a:pPr marL="171450" indent="-171450">
              <a:buFont typeface="Arial" panose="020B0604020202020204" pitchFamily="34" charset="0"/>
              <a:buChar char="•"/>
            </a:pPr>
            <a:r>
              <a:rPr lang="en-US" b="1" dirty="0" smtClean="0"/>
              <a:t>Tasks</a:t>
            </a:r>
            <a:r>
              <a:rPr lang="en-US" dirty="0" smtClean="0"/>
              <a:t>: the coordinator shows high quality management, ability to coordinate transnational networks and leadership in complex environment; individual tasks are allocated on the basis of the specific know-how of each partner;</a:t>
            </a:r>
          </a:p>
          <a:p>
            <a:pPr marL="171450" indent="-171450">
              <a:buFont typeface="Arial" panose="020B0604020202020204" pitchFamily="34" charset="0"/>
              <a:buChar char="•"/>
            </a:pPr>
            <a:r>
              <a:rPr lang="en-US" b="1" dirty="0" smtClean="0"/>
              <a:t>Collaboration</a:t>
            </a:r>
            <a:r>
              <a:rPr lang="en-US" dirty="0" smtClean="0"/>
              <a:t>: an effective mechanism is proposed to ensure a good coordination, decision-making and communication between the participating </a:t>
            </a:r>
            <a:r>
              <a:rPr lang="en-US" dirty="0" err="1" smtClean="0"/>
              <a:t>organisations</a:t>
            </a:r>
            <a:r>
              <a:rPr lang="en-US" dirty="0" smtClean="0"/>
              <a:t>, participants and any other relevant stakeholder.</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71062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These are all of the sub-criteria for Impact:</a:t>
            </a:r>
            <a:endParaRPr lang="en-US" baseline="0"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Exploitation</a:t>
            </a:r>
            <a:r>
              <a:rPr lang="en-US" dirty="0" smtClean="0"/>
              <a:t>: the proposal demonstrates how the outcomes of the project will be used by the partners and other stakeholders. It provides means to measure exploitation within project lifetime and after;</a:t>
            </a:r>
          </a:p>
          <a:p>
            <a:pPr marL="171450" indent="-171450">
              <a:buFont typeface="Arial" panose="020B0604020202020204" pitchFamily="34" charset="0"/>
              <a:buChar char="•"/>
            </a:pPr>
            <a:r>
              <a:rPr lang="en-US" b="1" dirty="0" smtClean="0"/>
              <a:t>Dissemination</a:t>
            </a:r>
            <a:r>
              <a:rPr lang="en-US" dirty="0" smtClean="0"/>
              <a:t>: the proposal provides a clear plan, during the project lifetime and after the project’s termination, for the dissemination of results, and includes appropriate targets, activities, relevant timing, tools and channels to ensure that the results and benefits will be spread effectively to stakeholders, policy makers, teacher education providers, public authorities etc. within and after the project’s lifetime; the proposal also indicates which partners will be responsible for dissemination and demonstrates the relevant experience that they have in dissemination activities; the proposal sets out the means used for dissemination, with preference to the Erasmus+ tools such as eTwinning and School Education Gateway.</a:t>
            </a:r>
          </a:p>
          <a:p>
            <a:pPr marL="171450" indent="-171450">
              <a:buFont typeface="Arial" panose="020B0604020202020204" pitchFamily="34" charset="0"/>
              <a:buChar char="•"/>
            </a:pPr>
            <a:r>
              <a:rPr lang="en-US" b="1" dirty="0" smtClean="0"/>
              <a:t>Impact</a:t>
            </a:r>
            <a:r>
              <a:rPr lang="en-US" dirty="0" smtClean="0"/>
              <a:t>: the proposal demonstrates the potential impact of the project: </a:t>
            </a:r>
          </a:p>
          <a:p>
            <a:pPr marL="628650" lvl="1" indent="-171450">
              <a:buFont typeface="Courier New" panose="02070309020205020404" pitchFamily="49" charset="0"/>
              <a:buChar char="o"/>
            </a:pPr>
            <a:r>
              <a:rPr lang="en-US" dirty="0" smtClean="0"/>
              <a:t>On participants and participating </a:t>
            </a:r>
            <a:r>
              <a:rPr lang="en-US" dirty="0" err="1" smtClean="0"/>
              <a:t>organisations</a:t>
            </a:r>
            <a:r>
              <a:rPr lang="en-US" dirty="0" smtClean="0"/>
              <a:t>, during and after the project lifetime;</a:t>
            </a:r>
          </a:p>
          <a:p>
            <a:pPr marL="628650" lvl="1" indent="-171450">
              <a:buFont typeface="Courier New" panose="02070309020205020404" pitchFamily="49" charset="0"/>
              <a:buChar char="o"/>
            </a:pPr>
            <a:r>
              <a:rPr lang="en-US" dirty="0" smtClean="0"/>
              <a:t>Outside the </a:t>
            </a:r>
            <a:r>
              <a:rPr lang="en-US" dirty="0" err="1" smtClean="0"/>
              <a:t>organisations</a:t>
            </a:r>
            <a:r>
              <a:rPr lang="en-US" dirty="0" smtClean="0"/>
              <a:t> and individuals directly participating in the project, at local, regional, national and/or European levels.</a:t>
            </a:r>
          </a:p>
          <a:p>
            <a:pPr marL="0" indent="0">
              <a:buNone/>
            </a:pPr>
            <a:r>
              <a:rPr lang="en-US" dirty="0" smtClean="0"/>
              <a:t>The proposal includes measures as well as targets and indicators to monitor progress and assess the expected impact (short- and long-term); </a:t>
            </a:r>
          </a:p>
          <a:p>
            <a:pPr marL="171450" indent="-171450">
              <a:buFont typeface="Arial" panose="020B0604020202020204" pitchFamily="34" charset="0"/>
              <a:buChar char="•"/>
            </a:pPr>
            <a:r>
              <a:rPr lang="en-US" b="1" dirty="0" smtClean="0"/>
              <a:t>Sustainability and continuation</a:t>
            </a:r>
            <a:r>
              <a:rPr lang="en-US" dirty="0" smtClean="0"/>
              <a:t>: the proposal explains how the Erasmus+ Teacher Academies will be rolled out and further developed. The proposal includes the design of a long-term action plan for the progressive roll-out of project deliverables after the project has finished. This plan shall be based on sustained partnerships between providers of initial teacher education (pre-service for future teachers) and providers of continuing professional development (in-service). It should include the identification of appropriate governance structures, as well as plans for scalability and financial sustainability, including the identification of financial resources (European, national and private) to ensure that the results and benefits achieved will have a long-term sustainability.</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148893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To</a:t>
            </a:r>
            <a:r>
              <a:rPr lang="fr-BE" baseline="0" dirty="0" smtClean="0"/>
              <a:t> </a:t>
            </a:r>
            <a:r>
              <a:rPr lang="fr-BE" baseline="0" dirty="0" err="1" smtClean="0"/>
              <a:t>summarise</a:t>
            </a:r>
            <a:r>
              <a:rPr lang="fr-BE" baseline="0" dirty="0" smtClean="0"/>
              <a:t>, a </a:t>
            </a:r>
            <a:r>
              <a:rPr lang="fr-BE" baseline="0" dirty="0" err="1" smtClean="0"/>
              <a:t>successful</a:t>
            </a:r>
            <a:r>
              <a:rPr lang="fr-BE" baseline="0" dirty="0" smtClean="0"/>
              <a:t> application </a:t>
            </a:r>
            <a:r>
              <a:rPr lang="fr-BE" baseline="0" dirty="0" err="1" smtClean="0"/>
              <a:t>fulfills</a:t>
            </a:r>
            <a:r>
              <a:rPr lang="fr-BE" baseline="0" dirty="0" smtClean="0"/>
              <a:t> the </a:t>
            </a:r>
            <a:r>
              <a:rPr lang="fr-BE" baseline="0" dirty="0" err="1" smtClean="0"/>
              <a:t>following</a:t>
            </a:r>
            <a:r>
              <a:rPr lang="fr-BE" baseline="0" dirty="0" smtClean="0"/>
              <a:t> </a:t>
            </a:r>
            <a:r>
              <a:rPr lang="fr-BE" baseline="0" dirty="0" err="1" smtClean="0"/>
              <a:t>criteria</a:t>
            </a:r>
            <a:r>
              <a:rPr lang="fr-BE" baseline="0" dirty="0" smtClean="0"/>
              <a:t>:</a:t>
            </a:r>
          </a:p>
          <a:p>
            <a:pPr marL="228600" indent="-228600">
              <a:buAutoNum type="arabicPeriod"/>
            </a:pPr>
            <a:r>
              <a:rPr lang="fr-BE" baseline="0" dirty="0" err="1" smtClean="0"/>
              <a:t>Eligibility</a:t>
            </a:r>
            <a:r>
              <a:rPr lang="fr-BE" baseline="0" dirty="0" smtClean="0"/>
              <a:t> </a:t>
            </a:r>
            <a:r>
              <a:rPr lang="fr-BE" baseline="0" dirty="0" err="1" smtClean="0"/>
              <a:t>criteria</a:t>
            </a:r>
            <a:endParaRPr lang="fr-BE" baseline="0" dirty="0" smtClean="0"/>
          </a:p>
          <a:p>
            <a:pPr marL="228600" indent="-228600">
              <a:buAutoNum type="arabicPeriod"/>
            </a:pPr>
            <a:r>
              <a:rPr lang="fr-BE" baseline="0" dirty="0" smtClean="0"/>
              <a:t>Exclusion </a:t>
            </a:r>
            <a:r>
              <a:rPr lang="fr-BE" baseline="0" dirty="0" err="1" smtClean="0"/>
              <a:t>criteria</a:t>
            </a:r>
            <a:endParaRPr lang="fr-BE" baseline="0" dirty="0" smtClean="0"/>
          </a:p>
          <a:p>
            <a:pPr marL="228600" indent="-228600">
              <a:buAutoNum type="arabicPeriod"/>
            </a:pPr>
            <a:r>
              <a:rPr lang="fr-BE" baseline="0" dirty="0" err="1" smtClean="0"/>
              <a:t>Selection</a:t>
            </a:r>
            <a:r>
              <a:rPr lang="fr-BE" baseline="0" dirty="0" smtClean="0"/>
              <a:t> </a:t>
            </a:r>
            <a:r>
              <a:rPr lang="fr-BE" baseline="0" dirty="0" err="1" smtClean="0"/>
              <a:t>criteria</a:t>
            </a:r>
            <a:endParaRPr lang="fr-BE" baseline="0" dirty="0" smtClean="0"/>
          </a:p>
          <a:p>
            <a:pPr marL="228600" indent="-228600">
              <a:buAutoNum type="arabicPeriod"/>
            </a:pPr>
            <a:r>
              <a:rPr lang="fr-BE" baseline="0" dirty="0" err="1" smtClean="0"/>
              <a:t>Award</a:t>
            </a:r>
            <a:r>
              <a:rPr lang="fr-BE" baseline="0" dirty="0" smtClean="0"/>
              <a:t> </a:t>
            </a:r>
            <a:r>
              <a:rPr lang="fr-BE" baseline="0" dirty="0" err="1" smtClean="0"/>
              <a:t>criteria</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1482486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The application </a:t>
            </a:r>
            <a:r>
              <a:rPr lang="fr-BE" dirty="0" err="1" smtClean="0"/>
              <a:t>form</a:t>
            </a:r>
            <a:r>
              <a:rPr lang="fr-BE" dirty="0" smtClean="0"/>
              <a:t> </a:t>
            </a:r>
            <a:r>
              <a:rPr lang="fr-BE" dirty="0" err="1" smtClean="0"/>
              <a:t>which</a:t>
            </a:r>
            <a:r>
              <a:rPr lang="fr-BE" baseline="0" dirty="0" smtClean="0"/>
              <a:t> </a:t>
            </a:r>
            <a:r>
              <a:rPr lang="fr-BE" baseline="0" dirty="0" err="1" smtClean="0"/>
              <a:t>you</a:t>
            </a:r>
            <a:r>
              <a:rPr lang="fr-BE" baseline="0" dirty="0" smtClean="0"/>
              <a:t> have to </a:t>
            </a:r>
            <a:r>
              <a:rPr lang="fr-BE" baseline="0" dirty="0" err="1" smtClean="0"/>
              <a:t>fill</a:t>
            </a:r>
            <a:r>
              <a:rPr lang="fr-BE" baseline="0" dirty="0" smtClean="0"/>
              <a:t> in </a:t>
            </a:r>
            <a:r>
              <a:rPr lang="fr-BE" baseline="0" dirty="0" err="1" smtClean="0"/>
              <a:t>from</a:t>
            </a:r>
            <a:r>
              <a:rPr lang="fr-BE" baseline="0" dirty="0" smtClean="0"/>
              <a:t> the </a:t>
            </a:r>
            <a:r>
              <a:rPr lang="fr-BE" baseline="0" dirty="0" err="1" smtClean="0"/>
              <a:t>Funding</a:t>
            </a:r>
            <a:r>
              <a:rPr lang="fr-BE" baseline="0" dirty="0" smtClean="0"/>
              <a:t> and Tender </a:t>
            </a:r>
            <a:r>
              <a:rPr lang="fr-BE" baseline="0" dirty="0" err="1" smtClean="0"/>
              <a:t>Opportunities</a:t>
            </a:r>
            <a:r>
              <a:rPr lang="fr-BE" baseline="0" dirty="0" smtClean="0"/>
              <a:t> Portal contains a part A (</a:t>
            </a:r>
            <a:r>
              <a:rPr lang="fr-BE" baseline="0" dirty="0" err="1" smtClean="0"/>
              <a:t>eForm</a:t>
            </a:r>
            <a:r>
              <a:rPr lang="fr-BE" baseline="0" dirty="0" smtClean="0"/>
              <a:t>), Part B and Part C.</a:t>
            </a:r>
          </a:p>
          <a:p>
            <a:pPr marL="171450" lvl="1" indent="-171450">
              <a:buClr>
                <a:schemeClr val="accent2"/>
              </a:buClr>
              <a:buFont typeface="Arial" panose="020B0604020202020204" pitchFamily="34" charset="0"/>
              <a:buChar char="•"/>
            </a:pPr>
            <a:r>
              <a:rPr lang="fr-BE" baseline="0" dirty="0" err="1" smtClean="0"/>
              <a:t>eForm</a:t>
            </a:r>
            <a:r>
              <a:rPr lang="fr-BE" baseline="0" dirty="0" smtClean="0"/>
              <a:t> (Part A) contains </a:t>
            </a:r>
            <a:r>
              <a:rPr lang="en-IE" baseline="0" dirty="0" smtClean="0">
                <a:solidFill>
                  <a:srgbClr val="404040"/>
                </a:solidFill>
              </a:rPr>
              <a:t>g</a:t>
            </a:r>
            <a:r>
              <a:rPr lang="en-IE" dirty="0" smtClean="0">
                <a:solidFill>
                  <a:srgbClr val="404040"/>
                </a:solidFill>
              </a:rPr>
              <a:t>eneral</a:t>
            </a:r>
            <a:r>
              <a:rPr lang="en-IE" dirty="0" smtClean="0">
                <a:solidFill>
                  <a:srgbClr val="0088CE"/>
                </a:solidFill>
              </a:rPr>
              <a:t> </a:t>
            </a:r>
            <a:r>
              <a:rPr lang="en-IE" dirty="0" smtClean="0"/>
              <a:t>information entered by the participants.</a:t>
            </a:r>
          </a:p>
          <a:p>
            <a:pPr marL="171450" lvl="1" indent="-171450">
              <a:buClr>
                <a:schemeClr val="accent2"/>
              </a:buClr>
              <a:buFont typeface="Arial" panose="020B0604020202020204" pitchFamily="34" charset="0"/>
              <a:buChar char="•"/>
            </a:pPr>
            <a:r>
              <a:rPr lang="en-IE" dirty="0" smtClean="0"/>
              <a:t>Part B is the t</a:t>
            </a:r>
            <a:r>
              <a:rPr lang="en-US" dirty="0" err="1" smtClean="0"/>
              <a:t>echnical</a:t>
            </a:r>
            <a:r>
              <a:rPr lang="en-US" dirty="0" smtClean="0"/>
              <a:t> description and estimated budget of the proposal</a:t>
            </a:r>
            <a:r>
              <a:rPr lang="en-IE" dirty="0" smtClean="0"/>
              <a:t>.</a:t>
            </a:r>
          </a:p>
          <a:p>
            <a:pPr marL="171450" lvl="1" indent="-171450">
              <a:buClr>
                <a:schemeClr val="accent2"/>
              </a:buClr>
              <a:buFont typeface="Arial" panose="020B0604020202020204" pitchFamily="34" charset="0"/>
              <a:buChar char="•"/>
            </a:pPr>
            <a:r>
              <a:rPr lang="fr-BE" dirty="0" smtClean="0"/>
              <a:t>Part C </a:t>
            </a:r>
            <a:r>
              <a:rPr lang="fr-BE" dirty="0" err="1" smtClean="0"/>
              <a:t>is</a:t>
            </a:r>
            <a:r>
              <a:rPr lang="fr-BE" dirty="0" smtClean="0"/>
              <a:t> a short </a:t>
            </a:r>
            <a:r>
              <a:rPr lang="fr-BE" dirty="0" err="1" smtClean="0"/>
              <a:t>annex</a:t>
            </a:r>
            <a:r>
              <a:rPr lang="fr-BE" dirty="0" smtClean="0"/>
              <a:t> on type</a:t>
            </a:r>
            <a:r>
              <a:rPr lang="fr-BE" baseline="0" dirty="0" smtClean="0"/>
              <a:t> of organisation. This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used</a:t>
            </a:r>
            <a:r>
              <a:rPr lang="fr-BE" baseline="0" dirty="0" smtClean="0"/>
              <a:t> to </a:t>
            </a:r>
            <a:r>
              <a:rPr lang="fr-BE" baseline="0" dirty="0" err="1" smtClean="0"/>
              <a:t>assess</a:t>
            </a:r>
            <a:r>
              <a:rPr lang="fr-BE" baseline="0" dirty="0" smtClean="0"/>
              <a:t> the application </a:t>
            </a:r>
            <a:r>
              <a:rPr lang="fr-BE" baseline="0" dirty="0" err="1" smtClean="0"/>
              <a:t>against</a:t>
            </a:r>
            <a:r>
              <a:rPr lang="fr-BE" baseline="0" dirty="0" smtClean="0"/>
              <a:t> the </a:t>
            </a:r>
            <a:r>
              <a:rPr lang="fr-BE" baseline="0" dirty="0" err="1" smtClean="0"/>
              <a:t>eligibility</a:t>
            </a:r>
            <a:r>
              <a:rPr lang="fr-BE" baseline="0" dirty="0" smtClean="0"/>
              <a:t> </a:t>
            </a:r>
            <a:r>
              <a:rPr lang="fr-BE" baseline="0" dirty="0" err="1" smtClean="0"/>
              <a:t>criteria</a:t>
            </a:r>
            <a:r>
              <a:rPr lang="fr-BE" baseline="0" dirty="0" smtClean="0"/>
              <a:t> as </a:t>
            </a:r>
            <a:r>
              <a:rPr lang="fr-BE" baseline="0" dirty="0" err="1" smtClean="0"/>
              <a:t>presented</a:t>
            </a:r>
            <a:r>
              <a:rPr lang="fr-BE" baseline="0" dirty="0" smtClean="0"/>
              <a:t> in the Programme Guide.</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91842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baseline="0" dirty="0" err="1" smtClean="0"/>
              <a:t>eForm</a:t>
            </a:r>
            <a:r>
              <a:rPr lang="en-GB" baseline="0" dirty="0" smtClean="0"/>
              <a:t> (Part A) contains administrative forms which the applicant has to fill out online. </a:t>
            </a:r>
          </a:p>
          <a:p>
            <a:r>
              <a:rPr lang="en-GB" baseline="0" dirty="0" smtClean="0"/>
              <a:t>Click on edit forms.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281818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a:t>
            </a:r>
            <a:r>
              <a:rPr lang="en-US" dirty="0" err="1" smtClean="0"/>
              <a:t>eForm</a:t>
            </a:r>
            <a:r>
              <a:rPr lang="en-US" dirty="0" smtClean="0"/>
              <a:t> (part A) is to be completed online.</a:t>
            </a:r>
          </a:p>
          <a:p>
            <a:pPr marL="0" indent="0">
              <a:buNone/>
            </a:pPr>
            <a:r>
              <a:rPr lang="en-US" dirty="0" smtClean="0"/>
              <a:t>The administrative forms must be filled in for each proposal</a:t>
            </a:r>
            <a:r>
              <a:rPr lang="en-US" baseline="0" dirty="0" smtClean="0"/>
              <a:t> </a:t>
            </a:r>
            <a:r>
              <a:rPr lang="en-US" dirty="0" smtClean="0"/>
              <a:t>using the templates available in the submission system. Some data fields in the administrative forms are pre-filled based on the steps in the submission wizard. </a:t>
            </a:r>
          </a:p>
          <a:p>
            <a:pPr marL="0" indent="0">
              <a:buNone/>
            </a:pPr>
            <a:endParaRPr lang="en-US" dirty="0" smtClean="0"/>
          </a:p>
          <a:p>
            <a:pPr marL="0" indent="0">
              <a:buNone/>
            </a:pPr>
            <a:r>
              <a:rPr lang="en-US" dirty="0" smtClean="0"/>
              <a:t>3</a:t>
            </a:r>
            <a:r>
              <a:rPr lang="en-US" baseline="0" dirty="0" smtClean="0"/>
              <a:t> parts to be filled in: </a:t>
            </a:r>
          </a:p>
          <a:p>
            <a:pPr marL="228600" indent="-228600">
              <a:buAutoNum type="arabicParenR"/>
            </a:pPr>
            <a:r>
              <a:rPr lang="en-US" baseline="0" dirty="0" smtClean="0"/>
              <a:t>General information- structured administrative forms with data on the participants, abstract, legal declarations and </a:t>
            </a:r>
            <a:r>
              <a:rPr lang="en-US" baseline="0" dirty="0" err="1" smtClean="0"/>
              <a:t>programme</a:t>
            </a:r>
            <a:r>
              <a:rPr lang="en-US" baseline="0" dirty="0" smtClean="0"/>
              <a:t> priorities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Participants - </a:t>
            </a:r>
            <a:r>
              <a:rPr lang="en-IE" sz="1200" dirty="0" smtClean="0">
                <a:latin typeface="Calibri" panose="020F0502020204030204" pitchFamily="34" charset="0"/>
                <a:cs typeface="Calibri" panose="020F0502020204030204" pitchFamily="34" charset="0"/>
              </a:rPr>
              <a:t>list of participating organisations, organisational data and contact persons </a:t>
            </a:r>
          </a:p>
          <a:p>
            <a:pPr marL="228600" indent="-228600">
              <a:buAutoNum type="arabicParenR"/>
            </a:pPr>
            <a:r>
              <a:rPr lang="en-US" baseline="0" dirty="0" smtClean="0"/>
              <a:t>Budget – requested grant</a:t>
            </a:r>
            <a:endParaRPr lang="en-US" dirty="0" smtClean="0"/>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7946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budget</a:t>
            </a:r>
            <a:r>
              <a:rPr lang="fr-BE" baseline="0" dirty="0" smtClean="0"/>
              <a:t> table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filled</a:t>
            </a:r>
            <a:r>
              <a:rPr lang="fr-BE" baseline="0" dirty="0" smtClean="0"/>
              <a:t> in </a:t>
            </a:r>
            <a:r>
              <a:rPr lang="fr-BE" baseline="0" dirty="0" err="1" smtClean="0"/>
              <a:t>with</a:t>
            </a:r>
            <a:r>
              <a:rPr lang="fr-BE" baseline="0" dirty="0" smtClean="0"/>
              <a:t> information </a:t>
            </a:r>
            <a:r>
              <a:rPr lang="fr-BE" baseline="0" dirty="0" err="1" smtClean="0"/>
              <a:t>from</a:t>
            </a:r>
            <a:r>
              <a:rPr lang="fr-BE" baseline="0" dirty="0" smtClean="0"/>
              <a:t> all full </a:t>
            </a:r>
            <a:r>
              <a:rPr lang="fr-BE" baseline="0" dirty="0" err="1" smtClean="0"/>
              <a:t>partners</a:t>
            </a:r>
            <a:r>
              <a:rPr lang="fr-BE" baseline="0" dirty="0" smtClean="0"/>
              <a:t>, one </a:t>
            </a:r>
            <a:r>
              <a:rPr lang="fr-BE" baseline="0" dirty="0" err="1" smtClean="0"/>
              <a:t>beneficiary</a:t>
            </a:r>
            <a:r>
              <a:rPr lang="fr-BE" baseline="0" dirty="0" smtClean="0"/>
              <a:t> per line.</a:t>
            </a:r>
            <a:endParaRPr lang="fr-BE" dirty="0" smtClean="0"/>
          </a:p>
          <a:p>
            <a:r>
              <a:rPr lang="fr-BE" dirty="0" smtClean="0"/>
              <a:t>There are </a:t>
            </a:r>
            <a:r>
              <a:rPr lang="fr-BE" dirty="0" err="1" smtClean="0"/>
              <a:t>two</a:t>
            </a:r>
            <a:r>
              <a:rPr lang="fr-BE" dirty="0" smtClean="0"/>
              <a:t> budget tables:</a:t>
            </a:r>
            <a:r>
              <a:rPr lang="fr-BE" baseline="0" dirty="0" smtClean="0"/>
              <a:t> </a:t>
            </a:r>
            <a:r>
              <a:rPr lang="fr-BE" baseline="0" dirty="0" err="1" smtClean="0"/>
              <a:t>this</a:t>
            </a:r>
            <a:r>
              <a:rPr lang="fr-BE" baseline="0" dirty="0" smtClean="0"/>
              <a:t> online budget table in the </a:t>
            </a:r>
            <a:r>
              <a:rPr lang="fr-BE" baseline="0" dirty="0" err="1" smtClean="0"/>
              <a:t>eForm</a:t>
            </a:r>
            <a:r>
              <a:rPr lang="fr-BE" baseline="0" dirty="0" smtClean="0"/>
              <a:t> (part A) and </a:t>
            </a:r>
            <a:r>
              <a:rPr lang="fr-BE" baseline="0" dirty="0" err="1" smtClean="0"/>
              <a:t>another</a:t>
            </a:r>
            <a:r>
              <a:rPr lang="fr-BE" baseline="0" dirty="0" smtClean="0"/>
              <a:t> budget table in the application </a:t>
            </a:r>
            <a:r>
              <a:rPr lang="fr-BE" baseline="0" dirty="0" err="1" smtClean="0"/>
              <a:t>form</a:t>
            </a:r>
            <a:r>
              <a:rPr lang="fr-BE" baseline="0" dirty="0" smtClean="0"/>
              <a:t> (part B). </a:t>
            </a:r>
            <a:endParaRPr lang="fr-BE" dirty="0" smtClean="0"/>
          </a:p>
          <a:p>
            <a:r>
              <a:rPr lang="fr-BE" dirty="0" smtClean="0"/>
              <a:t>This online table </a:t>
            </a:r>
            <a:r>
              <a:rPr lang="fr-BE" dirty="0" err="1" smtClean="0"/>
              <a:t>will</a:t>
            </a:r>
            <a:r>
              <a:rPr lang="fr-BE" dirty="0" smtClean="0"/>
              <a:t> </a:t>
            </a:r>
            <a:r>
              <a:rPr lang="fr-BE" dirty="0" err="1" smtClean="0"/>
              <a:t>prevail</a:t>
            </a:r>
            <a:r>
              <a:rPr lang="fr-BE" dirty="0" smtClean="0"/>
              <a:t> in case of </a:t>
            </a:r>
            <a:r>
              <a:rPr lang="fr-BE" dirty="0" err="1" smtClean="0"/>
              <a:t>differences</a:t>
            </a:r>
            <a:r>
              <a:rPr lang="fr-BE" dirty="0" smtClean="0"/>
              <a:t> </a:t>
            </a:r>
            <a:r>
              <a:rPr lang="fr-BE" dirty="0" err="1" smtClean="0"/>
              <a:t>with</a:t>
            </a:r>
            <a:r>
              <a:rPr lang="fr-BE" dirty="0" smtClean="0"/>
              <a:t> the budget table in Part 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144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download Part B templates to download the application</a:t>
            </a:r>
            <a:r>
              <a:rPr lang="en-GB" baseline="0" dirty="0" smtClean="0"/>
              <a:t> form in Word.</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603253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Part B </a:t>
            </a:r>
            <a:r>
              <a:rPr lang="fr-BE" dirty="0" err="1" smtClean="0"/>
              <a:t>is</a:t>
            </a:r>
            <a:r>
              <a:rPr lang="fr-BE" dirty="0" smtClean="0"/>
              <a:t> the </a:t>
            </a:r>
            <a:r>
              <a:rPr lang="fr-BE" dirty="0" err="1" smtClean="0"/>
              <a:t>technical</a:t>
            </a:r>
            <a:r>
              <a:rPr lang="fr-BE" dirty="0" smtClean="0"/>
              <a:t> description. To </a:t>
            </a:r>
            <a:r>
              <a:rPr lang="fr-BE" dirty="0" err="1" smtClean="0"/>
              <a:t>be</a:t>
            </a:r>
            <a:r>
              <a:rPr lang="fr-BE" dirty="0" smtClean="0"/>
              <a:t> </a:t>
            </a:r>
            <a:r>
              <a:rPr lang="fr-BE" dirty="0" err="1" smtClean="0"/>
              <a:t>completed</a:t>
            </a:r>
            <a:r>
              <a:rPr lang="fr-BE" dirty="0" smtClean="0"/>
              <a:t> in Word</a:t>
            </a:r>
            <a:r>
              <a:rPr lang="fr-BE" baseline="0" dirty="0" smtClean="0"/>
              <a:t> format and </a:t>
            </a:r>
            <a:r>
              <a:rPr lang="fr-BE" baseline="0" dirty="0" err="1" smtClean="0"/>
              <a:t>uploaded</a:t>
            </a:r>
            <a:r>
              <a:rPr lang="fr-BE" baseline="0" dirty="0" smtClean="0"/>
              <a:t> in PDF format for </a:t>
            </a:r>
            <a:r>
              <a:rPr lang="fr-BE" baseline="0" dirty="0" err="1" smtClean="0"/>
              <a:t>submission</a:t>
            </a:r>
            <a:r>
              <a:rPr lang="fr-BE" baseline="0" dirty="0" smtClean="0"/>
              <a:t>.</a:t>
            </a:r>
          </a:p>
          <a:p>
            <a:pPr marL="0" indent="0">
              <a:buNone/>
            </a:pPr>
            <a:r>
              <a:rPr lang="fr-BE" baseline="0" dirty="0" smtClean="0"/>
              <a:t>(</a:t>
            </a:r>
            <a:r>
              <a:rPr lang="en-US" baseline="0" dirty="0" smtClean="0"/>
              <a:t>Each project should have a minimum of 2 WPs</a:t>
            </a:r>
            <a:r>
              <a:rPr lang="fr-BE" baseline="0" dirty="0" smtClean="0"/>
              <a:t>).</a:t>
            </a:r>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287808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As </a:t>
            </a:r>
            <a:r>
              <a:rPr lang="fr-BE" dirty="0" err="1" smtClean="0"/>
              <a:t>it</a:t>
            </a:r>
            <a:r>
              <a:rPr lang="fr-BE" dirty="0" smtClean="0"/>
              <a:t> stands </a:t>
            </a:r>
            <a:r>
              <a:rPr lang="fr-BE" dirty="0" err="1" smtClean="0"/>
              <a:t>now</a:t>
            </a:r>
            <a:r>
              <a:rPr lang="fr-BE" dirty="0" smtClean="0"/>
              <a:t>, </a:t>
            </a:r>
            <a:r>
              <a:rPr lang="fr-BE" dirty="0" err="1" smtClean="0"/>
              <a:t>this</a:t>
            </a:r>
            <a:r>
              <a:rPr lang="fr-BE" dirty="0" smtClean="0"/>
              <a:t> </a:t>
            </a:r>
            <a:r>
              <a:rPr lang="fr-BE" dirty="0" err="1" smtClean="0"/>
              <a:t>is</a:t>
            </a:r>
            <a:r>
              <a:rPr lang="fr-BE" dirty="0" smtClean="0"/>
              <a:t> the </a:t>
            </a:r>
            <a:r>
              <a:rPr lang="fr-BE" dirty="0" err="1" smtClean="0"/>
              <a:t>planned</a:t>
            </a:r>
            <a:r>
              <a:rPr lang="fr-BE" dirty="0" smtClean="0"/>
              <a:t> </a:t>
            </a:r>
            <a:r>
              <a:rPr lang="fr-BE" dirty="0" err="1" smtClean="0"/>
              <a:t>timetable</a:t>
            </a:r>
            <a:r>
              <a:rPr lang="fr-BE" dirty="0" smtClean="0"/>
              <a:t> for the Erasmus+</a:t>
            </a:r>
            <a:r>
              <a:rPr lang="fr-BE" baseline="0" dirty="0" smtClean="0"/>
              <a:t> Teacher </a:t>
            </a:r>
            <a:r>
              <a:rPr lang="fr-BE" baseline="0" dirty="0" err="1" smtClean="0"/>
              <a:t>Academies</a:t>
            </a:r>
            <a:r>
              <a:rPr lang="fr-BE" baseline="0" dirty="0" smtClean="0"/>
              <a:t>.</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473148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Part B – </a:t>
            </a:r>
            <a:r>
              <a:rPr lang="fr-BE" dirty="0" err="1" smtClean="0"/>
              <a:t>estimated</a:t>
            </a:r>
            <a:r>
              <a:rPr lang="fr-BE" dirty="0" smtClean="0"/>
              <a:t> budget</a:t>
            </a:r>
          </a:p>
          <a:p>
            <a:r>
              <a:rPr lang="fr-BE" dirty="0" err="1" smtClean="0"/>
              <a:t>Does</a:t>
            </a:r>
            <a:r>
              <a:rPr lang="fr-BE" baseline="0" dirty="0" smtClean="0"/>
              <a:t> not </a:t>
            </a:r>
            <a:r>
              <a:rPr lang="fr-BE" baseline="0" dirty="0" err="1" smtClean="0"/>
              <a:t>include</a:t>
            </a:r>
            <a:r>
              <a:rPr lang="fr-BE" baseline="0" dirty="0" smtClean="0"/>
              <a:t> the </a:t>
            </a:r>
            <a:r>
              <a:rPr lang="fr-BE" baseline="0" dirty="0" err="1" smtClean="0"/>
              <a:t>columns</a:t>
            </a:r>
            <a:r>
              <a:rPr lang="fr-BE" baseline="0" dirty="0" smtClean="0"/>
              <a:t> total </a:t>
            </a:r>
            <a:r>
              <a:rPr lang="fr-BE" baseline="0" dirty="0" err="1" smtClean="0"/>
              <a:t>eligible</a:t>
            </a:r>
            <a:r>
              <a:rPr lang="fr-BE" baseline="0" dirty="0" smtClean="0"/>
              <a:t> </a:t>
            </a:r>
            <a:r>
              <a:rPr lang="fr-BE" baseline="0" dirty="0" err="1" smtClean="0"/>
              <a:t>costs</a:t>
            </a:r>
            <a:r>
              <a:rPr lang="fr-BE" baseline="0" dirty="0" smtClean="0"/>
              <a:t>, </a:t>
            </a:r>
            <a:r>
              <a:rPr lang="fr-BE" baseline="0" dirty="0" err="1" smtClean="0"/>
              <a:t>funding</a:t>
            </a:r>
            <a:r>
              <a:rPr lang="fr-BE" baseline="0" dirty="0" smtClean="0"/>
              <a:t> rate, maximum EU contribution as the online budget table in the </a:t>
            </a:r>
            <a:r>
              <a:rPr lang="fr-BE" baseline="0" dirty="0" err="1" smtClean="0"/>
              <a:t>eForm</a:t>
            </a:r>
            <a:r>
              <a:rPr lang="fr-BE" baseline="0" dirty="0" smtClean="0"/>
              <a:t> (part A).</a:t>
            </a:r>
          </a:p>
          <a:p>
            <a:r>
              <a:rPr lang="fr-BE" baseline="0" dirty="0" smtClean="0"/>
              <a:t>In case of </a:t>
            </a:r>
            <a:r>
              <a:rPr lang="fr-BE" baseline="0" dirty="0" err="1" smtClean="0"/>
              <a:t>differences</a:t>
            </a:r>
            <a:r>
              <a:rPr lang="fr-BE" baseline="0" dirty="0" smtClean="0"/>
              <a:t> </a:t>
            </a:r>
            <a:r>
              <a:rPr lang="fr-BE" baseline="0" dirty="0" err="1" smtClean="0"/>
              <a:t>between</a:t>
            </a:r>
            <a:r>
              <a:rPr lang="fr-BE" baseline="0" dirty="0" smtClean="0"/>
              <a:t> online budget table </a:t>
            </a:r>
            <a:r>
              <a:rPr lang="fr-BE" baseline="0" dirty="0" err="1" smtClean="0"/>
              <a:t>eForm</a:t>
            </a:r>
            <a:r>
              <a:rPr lang="fr-BE" baseline="0" dirty="0" smtClean="0"/>
              <a:t> (part A) and budget table Part B, the online table </a:t>
            </a:r>
            <a:r>
              <a:rPr lang="fr-BE" baseline="0" dirty="0" err="1" smtClean="0"/>
              <a:t>will</a:t>
            </a:r>
            <a:r>
              <a:rPr lang="fr-BE" baseline="0" dirty="0" smtClean="0"/>
              <a:t> </a:t>
            </a:r>
            <a:r>
              <a:rPr lang="fr-BE" baseline="0" dirty="0" err="1" smtClean="0"/>
              <a:t>prevail</a:t>
            </a:r>
            <a:r>
              <a:rPr lang="fr-BE" baseline="0" dirty="0" smtClean="0"/>
              <a:t>.  </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180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Part</a:t>
            </a:r>
            <a:r>
              <a:rPr lang="en-GB" baseline="0" dirty="0" smtClean="0"/>
              <a:t> B application form which you filled in with Word, should be uploaded in PDF format only.</a:t>
            </a:r>
          </a:p>
          <a:p>
            <a:r>
              <a:rPr lang="en-GB" dirty="0" smtClean="0"/>
              <a:t>The </a:t>
            </a:r>
            <a:r>
              <a:rPr lang="en-GB" b="1" dirty="0" smtClean="0"/>
              <a:t>only mandatory Annex is the list of previous projects</a:t>
            </a:r>
            <a:r>
              <a:rPr lang="en-GB" b="1" baseline="0" dirty="0" smtClean="0"/>
              <a:t> </a:t>
            </a:r>
            <a:r>
              <a:rPr lang="en-GB" baseline="0" dirty="0" smtClean="0"/>
              <a:t>(you have had with the EC) in PDF format as well.</a:t>
            </a:r>
            <a:endParaRPr lang="en-GB" dirty="0" smtClean="0"/>
          </a:p>
          <a:p>
            <a:r>
              <a:rPr lang="en-GB" b="1" dirty="0" smtClean="0"/>
              <a:t>All mandatory annexes are marked in red</a:t>
            </a:r>
            <a:r>
              <a:rPr lang="en-GB" dirty="0" smtClean="0"/>
              <a:t>, the optional ones are marked in green.</a:t>
            </a:r>
          </a:p>
          <a:p>
            <a:pPr marL="0" indent="0">
              <a:buNone/>
            </a:pPr>
            <a:r>
              <a:rPr lang="fr-BE" dirty="0" err="1" smtClean="0"/>
              <a:t>Concerning</a:t>
            </a:r>
            <a:r>
              <a:rPr lang="fr-BE" baseline="0" dirty="0" smtClean="0"/>
              <a:t> the </a:t>
            </a:r>
            <a:r>
              <a:rPr lang="fr-BE" baseline="0" dirty="0" err="1" smtClean="0"/>
              <a:t>list</a:t>
            </a:r>
            <a:r>
              <a:rPr lang="fr-BE" baseline="0" dirty="0" smtClean="0"/>
              <a:t> of </a:t>
            </a:r>
            <a:r>
              <a:rPr lang="fr-BE" baseline="0" dirty="0" err="1" smtClean="0"/>
              <a:t>previous</a:t>
            </a:r>
            <a:r>
              <a:rPr lang="fr-BE" baseline="0" dirty="0" smtClean="0"/>
              <a:t> </a:t>
            </a:r>
            <a:r>
              <a:rPr lang="fr-BE" baseline="0" dirty="0" err="1" smtClean="0"/>
              <a:t>projects</a:t>
            </a:r>
            <a:r>
              <a:rPr lang="fr-BE" baseline="0" dirty="0" smtClean="0"/>
              <a:t>, </a:t>
            </a:r>
            <a:r>
              <a:rPr lang="fr-BE" baseline="0" dirty="0" err="1" smtClean="0"/>
              <a:t>there</a:t>
            </a:r>
            <a:r>
              <a:rPr lang="fr-BE" baseline="0" dirty="0" smtClean="0"/>
              <a:t> </a:t>
            </a:r>
            <a:r>
              <a:rPr lang="fr-BE" baseline="0" dirty="0" err="1" smtClean="0"/>
              <a:t>is</a:t>
            </a:r>
            <a:r>
              <a:rPr lang="fr-BE" baseline="0" dirty="0" smtClean="0"/>
              <a:t> no standard </a:t>
            </a:r>
            <a:r>
              <a:rPr lang="fr-BE" baseline="0" dirty="0" err="1" smtClean="0"/>
              <a:t>template</a:t>
            </a:r>
            <a:r>
              <a:rPr lang="fr-BE" baseline="0" dirty="0" smtClean="0"/>
              <a:t> for </a:t>
            </a:r>
            <a:r>
              <a:rPr lang="fr-BE" baseline="0" dirty="0" err="1" smtClean="0"/>
              <a:t>this</a:t>
            </a:r>
            <a:r>
              <a:rPr lang="fr-BE" baseline="0" dirty="0" smtClean="0"/>
              <a:t>. </a:t>
            </a:r>
            <a:r>
              <a:rPr lang="en-US" sz="1200" b="0" i="0" u="none" kern="1200" dirty="0" smtClean="0">
                <a:solidFill>
                  <a:schemeClr val="tx1"/>
                </a:solidFill>
                <a:effectLst/>
                <a:latin typeface="+mn-lt"/>
                <a:ea typeface="+mn-ea"/>
                <a:cs typeface="+mn-cs"/>
              </a:rPr>
              <a:t>We advise you to provide the list based on the projects, and to include all the necessary information such as title of the project, reference number, start and end date, EC </a:t>
            </a:r>
            <a:r>
              <a:rPr lang="en-US" sz="1200" b="0" i="0" u="none" kern="1200" dirty="0" err="1" smtClean="0">
                <a:solidFill>
                  <a:schemeClr val="tx1"/>
                </a:solidFill>
                <a:effectLst/>
                <a:latin typeface="+mn-lt"/>
                <a:ea typeface="+mn-ea"/>
                <a:cs typeface="+mn-cs"/>
              </a:rPr>
              <a:t>programme</a:t>
            </a:r>
            <a:r>
              <a:rPr lang="en-US" sz="1200" b="0" i="0" u="none" kern="1200" dirty="0" smtClean="0">
                <a:solidFill>
                  <a:schemeClr val="tx1"/>
                </a:solidFill>
                <a:effectLst/>
                <a:latin typeface="+mn-lt"/>
                <a:ea typeface="+mn-ea"/>
                <a:cs typeface="+mn-cs"/>
              </a:rPr>
              <a:t> or initiative concerned, name of the coordinating organization, website.  </a:t>
            </a:r>
          </a:p>
          <a:p>
            <a:pPr rtl="0" fontAlgn="base"/>
            <a:r>
              <a:rPr lang="en-US" sz="1200" b="0" i="0" u="none" kern="1200" dirty="0" smtClean="0">
                <a:solidFill>
                  <a:schemeClr val="tx1"/>
                </a:solidFill>
                <a:effectLst/>
                <a:latin typeface="+mn-lt"/>
                <a:ea typeface="+mn-ea"/>
                <a:cs typeface="+mn-cs"/>
              </a:rPr>
              <a:t>Further, we ask you to </a:t>
            </a:r>
            <a:r>
              <a:rPr lang="en-US" sz="1200" b="0" i="0" u="none" kern="1200" dirty="0" err="1" smtClean="0">
                <a:solidFill>
                  <a:schemeClr val="tx1"/>
                </a:solidFill>
                <a:effectLst/>
                <a:latin typeface="+mn-lt"/>
                <a:ea typeface="+mn-ea"/>
                <a:cs typeface="+mn-cs"/>
              </a:rPr>
              <a:t>summarise</a:t>
            </a:r>
            <a:r>
              <a:rPr lang="en-US" sz="1200" b="0" i="0" u="none" kern="1200" dirty="0" smtClean="0">
                <a:solidFill>
                  <a:schemeClr val="tx1"/>
                </a:solidFill>
                <a:effectLst/>
                <a:latin typeface="+mn-lt"/>
                <a:ea typeface="+mn-ea"/>
                <a:cs typeface="+mn-cs"/>
              </a:rPr>
              <a:t> the project’s outputs and describe how the new proposal seeks to build on them and how ownership / copyright issues are to be dealt with (Recommended limit: 500 characters) </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3411892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2889490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14750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Budget</a:t>
            </a:r>
            <a:r>
              <a:rPr lang="fr-BE" baseline="0" dirty="0" smtClean="0"/>
              <a:t> </a:t>
            </a:r>
            <a:r>
              <a:rPr lang="fr-BE" baseline="0" dirty="0" err="1" smtClean="0"/>
              <a:t>based</a:t>
            </a:r>
            <a:r>
              <a:rPr lang="fr-BE" baseline="0" dirty="0" smtClean="0"/>
              <a:t> </a:t>
            </a:r>
            <a:r>
              <a:rPr lang="fr-BE" baseline="0" dirty="0" err="1" smtClean="0"/>
              <a:t>grant</a:t>
            </a:r>
            <a:r>
              <a:rPr lang="fr-BE" baseline="0" dirty="0" smtClean="0"/>
              <a:t> – </a:t>
            </a:r>
            <a:r>
              <a:rPr lang="fr-BE" baseline="0" dirty="0" err="1" smtClean="0"/>
              <a:t>based</a:t>
            </a:r>
            <a:r>
              <a:rPr lang="fr-BE" baseline="0" dirty="0" smtClean="0"/>
              <a:t> on the </a:t>
            </a:r>
            <a:r>
              <a:rPr lang="fr-BE" baseline="0" dirty="0" err="1" smtClean="0"/>
              <a:t>estimated</a:t>
            </a:r>
            <a:r>
              <a:rPr lang="fr-BE" baseline="0" dirty="0" smtClean="0"/>
              <a:t> real </a:t>
            </a:r>
            <a:r>
              <a:rPr lang="fr-BE" baseline="0" dirty="0" err="1" smtClean="0"/>
              <a:t>costs</a:t>
            </a:r>
            <a:r>
              <a:rPr lang="fr-BE" baseline="0" dirty="0" smtClean="0"/>
              <a:t> of the </a:t>
            </a:r>
            <a:r>
              <a:rPr lang="fr-BE" baseline="0" dirty="0" err="1" smtClean="0"/>
              <a:t>project</a:t>
            </a:r>
            <a:r>
              <a:rPr lang="fr-BE" baseline="0" dirty="0" smtClean="0"/>
              <a:t>. </a:t>
            </a:r>
            <a:r>
              <a:rPr lang="en-US" baseline="0" dirty="0" smtClean="0"/>
              <a:t>Grants are based on the reimbursement of the eligible costs which have actually been incurred by the beneficiaries for carrying out the activities in question.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11605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It</a:t>
            </a:r>
            <a:r>
              <a:rPr lang="fr-BE" baseline="0" dirty="0" smtClean="0"/>
              <a:t> </a:t>
            </a:r>
            <a:r>
              <a:rPr lang="fr-BE" baseline="0" dirty="0" err="1" smtClean="0"/>
              <a:t>is</a:t>
            </a:r>
            <a:r>
              <a:rPr lang="fr-BE" baseline="0" dirty="0" smtClean="0"/>
              <a:t> </a:t>
            </a:r>
            <a:r>
              <a:rPr lang="fr-BE" baseline="0" dirty="0" err="1" smtClean="0"/>
              <a:t>very</a:t>
            </a:r>
            <a:r>
              <a:rPr lang="fr-BE" baseline="0" dirty="0" smtClean="0"/>
              <a:t> important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read</a:t>
            </a:r>
            <a:r>
              <a:rPr lang="fr-BE" baseline="0" dirty="0" smtClean="0"/>
              <a:t> the Erasmus+ Programme Guide. This document contains key information in relation to the Call. Part A contains </a:t>
            </a:r>
            <a:r>
              <a:rPr lang="fr-BE" baseline="0" dirty="0" err="1" smtClean="0"/>
              <a:t>general</a:t>
            </a:r>
            <a:r>
              <a:rPr lang="fr-BE" baseline="0" dirty="0" smtClean="0"/>
              <a:t> (but </a:t>
            </a:r>
            <a:r>
              <a:rPr lang="fr-BE" baseline="0" dirty="0" err="1" smtClean="0"/>
              <a:t>very</a:t>
            </a:r>
            <a:r>
              <a:rPr lang="fr-BE" baseline="0" dirty="0" smtClean="0"/>
              <a:t> important) information about the Erasmus+ Programme as a </a:t>
            </a:r>
            <a:r>
              <a:rPr lang="fr-BE" baseline="0" dirty="0" err="1" smtClean="0"/>
              <a:t>whole</a:t>
            </a:r>
            <a:r>
              <a:rPr lang="fr-BE" baseline="0" dirty="0" smtClean="0"/>
              <a:t>. Part B (p. 208-214) contains all the essential and </a:t>
            </a:r>
            <a:r>
              <a:rPr lang="fr-BE" baseline="0" dirty="0" err="1" smtClean="0"/>
              <a:t>specific</a:t>
            </a:r>
            <a:r>
              <a:rPr lang="fr-BE" baseline="0" dirty="0" smtClean="0"/>
              <a:t> information about Erasmus+ Teacher </a:t>
            </a:r>
            <a:r>
              <a:rPr lang="fr-BE" baseline="0" dirty="0" err="1" smtClean="0"/>
              <a:t>Academies</a:t>
            </a:r>
            <a:r>
              <a:rPr lang="fr-BE" baseline="0" dirty="0" smtClean="0"/>
              <a:t>.  Part C </a:t>
            </a:r>
            <a:r>
              <a:rPr lang="fr-BE" baseline="0" dirty="0" err="1" smtClean="0"/>
              <a:t>presents</a:t>
            </a:r>
            <a:r>
              <a:rPr lang="fr-BE" baseline="0" dirty="0" smtClean="0"/>
              <a:t> important information for </a:t>
            </a:r>
            <a:r>
              <a:rPr lang="fr-BE" baseline="0" dirty="0" err="1" smtClean="0"/>
              <a:t>applicants</a:t>
            </a:r>
            <a:r>
              <a:rPr lang="fr-BE" baseline="0" dirty="0" smtClean="0"/>
              <a:t> and Part D </a:t>
            </a:r>
            <a:r>
              <a:rPr lang="fr-BE" baseline="0" dirty="0" err="1" smtClean="0"/>
              <a:t>gives</a:t>
            </a:r>
            <a:r>
              <a:rPr lang="fr-BE" baseline="0" dirty="0" smtClean="0"/>
              <a:t> a </a:t>
            </a:r>
            <a:r>
              <a:rPr lang="fr-BE" baseline="0" dirty="0" err="1" smtClean="0"/>
              <a:t>glossary</a:t>
            </a:r>
            <a:r>
              <a:rPr lang="fr-BE" baseline="0" dirty="0" smtClean="0"/>
              <a:t> of </a:t>
            </a:r>
            <a:r>
              <a:rPr lang="fr-BE" baseline="0" dirty="0" err="1" smtClean="0"/>
              <a:t>terms</a:t>
            </a:r>
            <a:r>
              <a:rPr lang="fr-BE" baseline="0" dirty="0" smtClean="0"/>
              <a:t> and </a:t>
            </a:r>
            <a:r>
              <a:rPr lang="fr-BE" baseline="0" dirty="0" err="1" smtClean="0"/>
              <a:t>definitions</a:t>
            </a:r>
            <a:r>
              <a:rPr lang="fr-BE" baseline="0" dirty="0" smtClean="0"/>
              <a:t> </a:t>
            </a:r>
            <a:r>
              <a:rPr lang="fr-BE" baseline="0" dirty="0" err="1" smtClean="0"/>
              <a:t>which</a:t>
            </a:r>
            <a:r>
              <a:rPr lang="fr-BE" baseline="0" dirty="0" smtClean="0"/>
              <a:t> </a:t>
            </a:r>
            <a:r>
              <a:rPr lang="fr-BE" baseline="0" dirty="0" err="1" smtClean="0"/>
              <a:t>you</a:t>
            </a:r>
            <a:r>
              <a:rPr lang="fr-BE" baseline="0" dirty="0" smtClean="0"/>
              <a:t> </a:t>
            </a:r>
            <a:r>
              <a:rPr lang="fr-BE" baseline="0" dirty="0" err="1" smtClean="0"/>
              <a:t>should</a:t>
            </a:r>
            <a:r>
              <a:rPr lang="fr-BE" baseline="0" dirty="0" smtClean="0"/>
              <a:t> </a:t>
            </a:r>
            <a:r>
              <a:rPr lang="fr-BE" baseline="0" dirty="0" err="1" smtClean="0"/>
              <a:t>also</a:t>
            </a:r>
            <a:r>
              <a:rPr lang="fr-BE" baseline="0" dirty="0" smtClean="0"/>
              <a:t> </a:t>
            </a:r>
            <a:r>
              <a:rPr lang="fr-BE" baseline="0" dirty="0" err="1" smtClean="0"/>
              <a:t>be</a:t>
            </a:r>
            <a:r>
              <a:rPr lang="fr-BE" baseline="0" dirty="0" smtClean="0"/>
              <a:t> </a:t>
            </a:r>
            <a:r>
              <a:rPr lang="fr-BE" baseline="0" dirty="0" err="1" smtClean="0"/>
              <a:t>aware</a:t>
            </a:r>
            <a:r>
              <a:rPr lang="fr-BE" baseline="0" dirty="0" smtClean="0"/>
              <a:t> of. </a:t>
            </a:r>
          </a:p>
          <a:p>
            <a:pPr marL="0" indent="0">
              <a:buNone/>
            </a:pPr>
            <a:endParaRPr lang="fr-BE" baseline="0" dirty="0" smtClean="0"/>
          </a:p>
          <a:p>
            <a:pPr marL="0" indent="0">
              <a:buNone/>
            </a:pPr>
            <a:r>
              <a:rPr lang="fr-BE" baseline="0" dirty="0" smtClean="0"/>
              <a:t>The </a:t>
            </a:r>
            <a:r>
              <a:rPr lang="fr-BE" baseline="0" dirty="0" err="1" smtClean="0"/>
              <a:t>Funding</a:t>
            </a:r>
            <a:r>
              <a:rPr lang="fr-BE" baseline="0" dirty="0" smtClean="0"/>
              <a:t> and tenders </a:t>
            </a:r>
            <a:r>
              <a:rPr lang="fr-BE" baseline="0" dirty="0" err="1" smtClean="0"/>
              <a:t>opportunities</a:t>
            </a:r>
            <a:r>
              <a:rPr lang="fr-BE" baseline="0" dirty="0" smtClean="0"/>
              <a:t> portal </a:t>
            </a:r>
            <a:r>
              <a:rPr lang="fr-BE" baseline="0" dirty="0" err="1" smtClean="0"/>
              <a:t>is</a:t>
            </a:r>
            <a:r>
              <a:rPr lang="fr-BE" baseline="0" dirty="0" smtClean="0"/>
              <a:t> </a:t>
            </a:r>
            <a:r>
              <a:rPr lang="fr-BE" baseline="0" dirty="0" err="1" smtClean="0"/>
              <a:t>where</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find</a:t>
            </a:r>
            <a:r>
              <a:rPr lang="fr-BE" baseline="0" dirty="0" smtClean="0"/>
              <a:t> all relevant information about the Call as </a:t>
            </a:r>
            <a:r>
              <a:rPr lang="fr-BE" baseline="0" dirty="0" err="1" smtClean="0"/>
              <a:t>well</a:t>
            </a:r>
            <a:r>
              <a:rPr lang="fr-BE" baseline="0" dirty="0" smtClean="0"/>
              <a:t> as all the </a:t>
            </a:r>
            <a:r>
              <a:rPr lang="fr-BE" baseline="0" dirty="0" err="1" smtClean="0"/>
              <a:t>necessary</a:t>
            </a:r>
            <a:r>
              <a:rPr lang="fr-BE" baseline="0" dirty="0" smtClean="0"/>
              <a:t> </a:t>
            </a:r>
            <a:r>
              <a:rPr lang="fr-BE" baseline="0" dirty="0" err="1" smtClean="0"/>
              <a:t>references</a:t>
            </a:r>
            <a:r>
              <a:rPr lang="fr-BE" baseline="0" dirty="0" smtClean="0"/>
              <a:t> and </a:t>
            </a:r>
            <a:r>
              <a:rPr lang="fr-BE" baseline="0" dirty="0" err="1" smtClean="0"/>
              <a:t>supporting</a:t>
            </a:r>
            <a:r>
              <a:rPr lang="fr-BE" baseline="0" dirty="0" smtClean="0"/>
              <a:t> documents. You </a:t>
            </a:r>
            <a:r>
              <a:rPr lang="fr-BE" baseline="0" dirty="0" err="1" smtClean="0"/>
              <a:t>can</a:t>
            </a:r>
            <a:r>
              <a:rPr lang="fr-BE" baseline="0" dirty="0" smtClean="0"/>
              <a:t> </a:t>
            </a:r>
            <a:r>
              <a:rPr lang="fr-BE" baseline="0" dirty="0" err="1" smtClean="0"/>
              <a:t>also</a:t>
            </a:r>
            <a:r>
              <a:rPr lang="fr-BE" baseline="0" dirty="0" smtClean="0"/>
              <a:t> </a:t>
            </a:r>
            <a:r>
              <a:rPr lang="fr-BE" baseline="0" dirty="0" err="1" smtClean="0"/>
              <a:t>make</a:t>
            </a:r>
            <a:r>
              <a:rPr lang="fr-BE" baseline="0" dirty="0" smtClean="0"/>
              <a:t> a </a:t>
            </a:r>
            <a:r>
              <a:rPr lang="fr-BE" baseline="0" dirty="0" err="1" smtClean="0"/>
              <a:t>partner</a:t>
            </a:r>
            <a:r>
              <a:rPr lang="fr-BE" baseline="0" dirty="0" smtClean="0"/>
              <a:t> </a:t>
            </a:r>
            <a:r>
              <a:rPr lang="fr-BE" baseline="0" dirty="0" err="1" smtClean="0"/>
              <a:t>search</a:t>
            </a:r>
            <a:r>
              <a:rPr lang="fr-BE" baseline="0" dirty="0" smtClean="0"/>
              <a:t> on the </a:t>
            </a:r>
            <a:r>
              <a:rPr lang="fr-BE" baseline="0" dirty="0" err="1" smtClean="0"/>
              <a:t>Funding</a:t>
            </a:r>
            <a:r>
              <a:rPr lang="fr-BE" baseline="0" dirty="0" smtClean="0"/>
              <a:t> and tenders </a:t>
            </a:r>
            <a:r>
              <a:rPr lang="fr-BE" baseline="0" dirty="0" err="1" smtClean="0"/>
              <a:t>opportunities</a:t>
            </a:r>
            <a:r>
              <a:rPr lang="fr-BE" baseline="0" dirty="0" smtClean="0"/>
              <a:t> portal  to look for </a:t>
            </a:r>
            <a:r>
              <a:rPr lang="fr-BE" baseline="0" dirty="0" err="1" smtClean="0"/>
              <a:t>collaborating</a:t>
            </a:r>
            <a:r>
              <a:rPr lang="fr-BE" baseline="0" dirty="0" smtClean="0"/>
              <a:t> </a:t>
            </a:r>
            <a:r>
              <a:rPr lang="fr-BE" baseline="0" dirty="0" err="1" smtClean="0"/>
              <a:t>partners</a:t>
            </a:r>
            <a:r>
              <a:rPr lang="fr-BE" baseline="0" dirty="0" smtClean="0"/>
              <a:t> and </a:t>
            </a:r>
            <a:r>
              <a:rPr lang="fr-BE" baseline="0" dirty="0" err="1" smtClean="0"/>
              <a:t>there</a:t>
            </a:r>
            <a:r>
              <a:rPr lang="fr-BE" baseline="0" dirty="0" smtClean="0"/>
              <a:t> </a:t>
            </a:r>
            <a:r>
              <a:rPr lang="fr-BE" baseline="0" dirty="0" err="1" smtClean="0"/>
              <a:t>is</a:t>
            </a:r>
            <a:r>
              <a:rPr lang="fr-BE" baseline="0" dirty="0" smtClean="0"/>
              <a:t> a section on support for the </a:t>
            </a:r>
            <a:r>
              <a:rPr lang="fr-BE" baseline="0" dirty="0" err="1" smtClean="0"/>
              <a:t>applicants</a:t>
            </a:r>
            <a:r>
              <a:rPr lang="fr-BE" baseline="0" dirty="0" smtClean="0"/>
              <a:t> in </a:t>
            </a:r>
            <a:r>
              <a:rPr lang="fr-BE" baseline="0" dirty="0" err="1" smtClean="0"/>
              <a:t>preparing</a:t>
            </a:r>
            <a:r>
              <a:rPr lang="fr-BE" baseline="0" dirty="0" smtClean="0"/>
              <a:t> </a:t>
            </a:r>
            <a:r>
              <a:rPr lang="fr-BE" baseline="0" dirty="0" err="1" smtClean="0"/>
              <a:t>their</a:t>
            </a:r>
            <a:r>
              <a:rPr lang="fr-BE" baseline="0" dirty="0" smtClean="0"/>
              <a:t> </a:t>
            </a:r>
            <a:r>
              <a:rPr lang="fr-BE" baseline="0" dirty="0" err="1" smtClean="0"/>
              <a:t>proposals</a:t>
            </a:r>
            <a:r>
              <a:rPr lang="fr-BE" baseline="0" dirty="0" smtClean="0"/>
              <a:t>. And </a:t>
            </a:r>
            <a:r>
              <a:rPr lang="fr-BE" baseline="0" dirty="0" err="1" smtClean="0"/>
              <a:t>finally</a:t>
            </a:r>
            <a:r>
              <a:rPr lang="fr-BE" baseline="0" dirty="0" smtClean="0"/>
              <a:t>, </a:t>
            </a:r>
            <a:r>
              <a:rPr lang="fr-BE" baseline="0" dirty="0" err="1" smtClean="0"/>
              <a:t>this</a:t>
            </a:r>
            <a:r>
              <a:rPr lang="fr-BE" baseline="0" dirty="0" smtClean="0"/>
              <a:t> </a:t>
            </a:r>
            <a:r>
              <a:rPr lang="fr-BE" baseline="0" dirty="0" err="1" smtClean="0"/>
              <a:t>is</a:t>
            </a:r>
            <a:r>
              <a:rPr lang="fr-BE" baseline="0" dirty="0" smtClean="0"/>
              <a:t> </a:t>
            </a:r>
            <a:r>
              <a:rPr lang="fr-BE" baseline="0" dirty="0" err="1" smtClean="0"/>
              <a:t>where</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actually</a:t>
            </a:r>
            <a:r>
              <a:rPr lang="fr-BE" baseline="0" dirty="0" smtClean="0"/>
              <a:t> </a:t>
            </a:r>
            <a:r>
              <a:rPr lang="fr-BE" baseline="0" dirty="0" err="1" smtClean="0"/>
              <a:t>start</a:t>
            </a:r>
            <a:r>
              <a:rPr lang="fr-BE" baseline="0" dirty="0" smtClean="0"/>
              <a:t> </a:t>
            </a:r>
            <a:r>
              <a:rPr lang="fr-BE" baseline="0" dirty="0" err="1" smtClean="0"/>
              <a:t>preparing</a:t>
            </a:r>
            <a:r>
              <a:rPr lang="fr-BE" baseline="0" dirty="0" smtClean="0"/>
              <a:t> </a:t>
            </a:r>
            <a:r>
              <a:rPr lang="fr-BE" baseline="0" dirty="0" err="1" smtClean="0"/>
              <a:t>your</a:t>
            </a:r>
            <a:r>
              <a:rPr lang="fr-BE" baseline="0" dirty="0" smtClean="0"/>
              <a:t> </a:t>
            </a:r>
            <a:r>
              <a:rPr lang="fr-BE" baseline="0" dirty="0" err="1" smtClean="0"/>
              <a:t>proposal</a:t>
            </a:r>
            <a:r>
              <a:rPr lang="fr-BE" baseline="0" dirty="0" smtClean="0"/>
              <a:t> and </a:t>
            </a:r>
            <a:r>
              <a:rPr lang="fr-BE" baseline="0" dirty="0" err="1" smtClean="0"/>
              <a:t>where</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submit</a:t>
            </a:r>
            <a:r>
              <a:rPr lang="fr-BE" baseline="0" dirty="0" smtClean="0"/>
              <a:t> </a:t>
            </a:r>
            <a:r>
              <a:rPr lang="fr-BE" baseline="0" dirty="0" err="1" smtClean="0"/>
              <a:t>your</a:t>
            </a:r>
            <a:r>
              <a:rPr lang="fr-BE" baseline="0" dirty="0" smtClean="0"/>
              <a:t> application </a:t>
            </a:r>
            <a:r>
              <a:rPr lang="fr-BE" baseline="0" dirty="0" err="1" smtClean="0"/>
              <a:t>when</a:t>
            </a:r>
            <a:r>
              <a:rPr lang="fr-BE" baseline="0" dirty="0" smtClean="0"/>
              <a:t> </a:t>
            </a:r>
            <a:r>
              <a:rPr lang="fr-BE" baseline="0" dirty="0" err="1" smtClean="0"/>
              <a:t>you</a:t>
            </a:r>
            <a:r>
              <a:rPr lang="fr-BE" baseline="0" dirty="0" smtClean="0"/>
              <a:t> are </a:t>
            </a:r>
            <a:r>
              <a:rPr lang="fr-BE" baseline="0" dirty="0" err="1" smtClean="0"/>
              <a:t>ready</a:t>
            </a:r>
            <a:r>
              <a:rPr lang="fr-BE" baseline="0" dirty="0" smtClean="0"/>
              <a:t> to do </a:t>
            </a:r>
            <a:r>
              <a:rPr lang="fr-BE" baseline="0" dirty="0" err="1" smtClean="0"/>
              <a:t>so</a:t>
            </a:r>
            <a:r>
              <a:rPr lang="fr-BE" baseline="0" dirty="0" smtClean="0"/>
              <a:t>.</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58489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very important section</a:t>
            </a:r>
            <a:r>
              <a:rPr lang="en-GB" baseline="0" dirty="0" smtClean="0"/>
              <a:t> because these are the criteria which will be used to evaluate the applications received. All of these criteria will be rigorously applied to every application received. </a:t>
            </a:r>
            <a:r>
              <a:rPr lang="en-US" baseline="0" dirty="0" smtClean="0"/>
              <a:t>When developing the project and before applying for EU funding, participants must verify that they and their project respect the following criteria: eligibility, exclusion, selection and award.</a:t>
            </a:r>
            <a:endParaRPr lang="en-GB" baseline="0" dirty="0" smtClean="0"/>
          </a:p>
          <a:p>
            <a:r>
              <a:rPr lang="en-GB" baseline="0" dirty="0" smtClean="0"/>
              <a:t>First of all, in order to be eligible for an Erasmus+ grant, the proposals must comply with some eligibility criteria.</a:t>
            </a:r>
          </a:p>
          <a:p>
            <a:r>
              <a:rPr lang="en-GB" baseline="0" dirty="0" smtClean="0"/>
              <a:t>Secondly, an applicant will be excluded from participating </a:t>
            </a:r>
            <a:r>
              <a:rPr lang="en-GB" baseline="0" dirty="0" err="1" smtClean="0"/>
              <a:t>i</a:t>
            </a:r>
            <a:r>
              <a:rPr lang="en-US" baseline="0" dirty="0" err="1" smtClean="0"/>
              <a:t>f</a:t>
            </a:r>
            <a:r>
              <a:rPr lang="en-US" baseline="0" dirty="0" smtClean="0"/>
              <a:t> it is found to be </a:t>
            </a:r>
          </a:p>
          <a:p>
            <a:r>
              <a:rPr lang="en-US" baseline="0" dirty="0" smtClean="0"/>
              <a:t>in one of the exclusion situations described in the </a:t>
            </a:r>
            <a:r>
              <a:rPr lang="en-US" baseline="0" dirty="0" err="1" smtClean="0"/>
              <a:t>Programme</a:t>
            </a:r>
            <a:r>
              <a:rPr lang="en-US" baseline="0" dirty="0" smtClean="0"/>
              <a:t> Guide (in accordance with the Financial Regulations).</a:t>
            </a:r>
          </a:p>
          <a:p>
            <a:r>
              <a:rPr lang="en-US" baseline="0" dirty="0" smtClean="0"/>
              <a:t>Thirdly, through the selection criteria, the Executive Agency assesses the applicant's financial and operational capacity to complete the proposed project. </a:t>
            </a:r>
          </a:p>
          <a:p>
            <a:r>
              <a:rPr lang="en-US" baseline="0" dirty="0" smtClean="0"/>
              <a:t>Finally, the award criteria allow the  Executive Agency to evaluate the quality of the project proposals submitted. Proposals that pass the individual thresholds and the overall quality threshold will be considered for funding, within the limits of the available call budget. The rest of the proposals will be unsuccessful. The full set of award criteria applying to the Erasmus+ Teacher Academies action are described in Part B of the Erasmus+ </a:t>
            </a:r>
            <a:r>
              <a:rPr lang="en-US" baseline="0" dirty="0" err="1" smtClean="0"/>
              <a:t>Programme</a:t>
            </a:r>
            <a:r>
              <a:rPr lang="en-US" baseline="0" dirty="0" smtClean="0"/>
              <a:t> Guide . You can also find them under the Call specific information on the Funding and Tender Opportunities Portal. </a:t>
            </a:r>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19373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eligibility criteria are used to determine whether the applicant is allowed to participate in a call for proposals and to submit a proposal for an action. They apply to the applicants and to the activities for which the grant is requested: (e.g.</a:t>
            </a:r>
            <a:r>
              <a:rPr lang="en-US" baseline="0" dirty="0" smtClean="0"/>
              <a:t> </a:t>
            </a:r>
            <a:r>
              <a:rPr lang="en-US" dirty="0" smtClean="0"/>
              <a:t>type of project or/and activities, implementation period, profile and/or the number of participants involved).</a:t>
            </a:r>
          </a:p>
          <a:p>
            <a:pPr marL="0" indent="0">
              <a:buNone/>
            </a:pPr>
            <a:r>
              <a:rPr lang="en-US" dirty="0" smtClean="0"/>
              <a:t>If the project does not meet the eligibility criteria at application stage, it will be rejected without being further evaluated. If it appears at implementation or final report stage that these criteria have not been fulfilled, the activities may be considered ineligible with a consequent recovery of the EU grant initially awarded to the project. </a:t>
            </a:r>
          </a:p>
          <a:p>
            <a:pPr marL="0" indent="0">
              <a:buNone/>
            </a:pPr>
            <a:r>
              <a:rPr lang="en-US" dirty="0" smtClean="0"/>
              <a:t>The specific eligibility criteria applying to each of the Actions implemented through the Erasmus+ </a:t>
            </a:r>
            <a:r>
              <a:rPr lang="en-US" dirty="0" err="1" smtClean="0"/>
              <a:t>Programme</a:t>
            </a:r>
            <a:r>
              <a:rPr lang="en-US" dirty="0" smtClean="0"/>
              <a:t> Guide are described in Part B of the Guide (p.209-210).</a:t>
            </a:r>
          </a:p>
          <a:p>
            <a:pPr marL="0" indent="0">
              <a:buNone/>
            </a:pPr>
            <a:r>
              <a:rPr lang="en-US" dirty="0" smtClean="0"/>
              <a:t>The application must be submitted</a:t>
            </a:r>
            <a:r>
              <a:rPr lang="en-US" baseline="0" dirty="0" smtClean="0"/>
              <a:t> within the deadline 7 September 2021 - 17:00:00  (Brussels time), for a duration of 3 years and the application must be submitted through the Funding and Tender Opportunities Portal.</a:t>
            </a:r>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94558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Further</a:t>
            </a:r>
            <a:r>
              <a:rPr lang="fr-BE" dirty="0" smtClean="0"/>
              <a:t> on the </a:t>
            </a:r>
            <a:r>
              <a:rPr lang="fr-BE" dirty="0" err="1" smtClean="0"/>
              <a:t>eligibility</a:t>
            </a:r>
            <a:r>
              <a:rPr lang="fr-BE" baseline="0" dirty="0" smtClean="0"/>
              <a:t> </a:t>
            </a:r>
            <a:r>
              <a:rPr lang="fr-BE" baseline="0" dirty="0" err="1" smtClean="0"/>
              <a:t>criteria</a:t>
            </a:r>
            <a:r>
              <a:rPr lang="fr-BE" baseline="0" dirty="0" smtClean="0"/>
              <a:t>: </a:t>
            </a:r>
            <a:r>
              <a:rPr lang="fr-BE" baseline="0" dirty="0" err="1" smtClean="0"/>
              <a:t>who</a:t>
            </a:r>
            <a:r>
              <a:rPr lang="fr-BE" baseline="0" dirty="0" smtClean="0"/>
              <a:t> </a:t>
            </a:r>
            <a:r>
              <a:rPr lang="fr-BE" baseline="0" dirty="0" err="1" smtClean="0"/>
              <a:t>can</a:t>
            </a:r>
            <a:r>
              <a:rPr lang="fr-BE" baseline="0" dirty="0" smtClean="0"/>
              <a:t> </a:t>
            </a:r>
            <a:r>
              <a:rPr lang="fr-BE" baseline="0" dirty="0" err="1" smtClean="0"/>
              <a:t>apply</a:t>
            </a:r>
            <a:r>
              <a:rPr lang="fr-BE" baseline="0" dirty="0" smtClean="0"/>
              <a:t>?</a:t>
            </a:r>
          </a:p>
          <a:p>
            <a:r>
              <a:rPr lang="fr-BE" dirty="0" smtClean="0"/>
              <a:t>The a</a:t>
            </a:r>
            <a:r>
              <a:rPr lang="en-US" dirty="0" err="1" smtClean="0"/>
              <a:t>pplicant</a:t>
            </a:r>
            <a:r>
              <a:rPr lang="en-US" dirty="0" smtClean="0"/>
              <a:t> is the participating </a:t>
            </a:r>
            <a:r>
              <a:rPr lang="en-US" dirty="0" err="1" smtClean="0"/>
              <a:t>organisation</a:t>
            </a:r>
            <a:r>
              <a:rPr lang="en-US" dirty="0" smtClean="0"/>
              <a:t> that submits the project proposal on behalf of all the partners.</a:t>
            </a:r>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13135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following countries, established in </a:t>
            </a:r>
            <a:r>
              <a:rPr lang="en-US" dirty="0" err="1" smtClean="0"/>
              <a:t>Programme</a:t>
            </a:r>
            <a:r>
              <a:rPr lang="en-US" dirty="0" smtClean="0"/>
              <a:t> countries (see section "Eligible Countries" in Part A of the </a:t>
            </a:r>
            <a:r>
              <a:rPr lang="en-US" dirty="0" err="1" smtClean="0"/>
              <a:t>Programme</a:t>
            </a:r>
            <a:r>
              <a:rPr lang="en-US" dirty="0" smtClean="0"/>
              <a:t> Guide) can be involved as full partners or associated partners.</a:t>
            </a:r>
          </a:p>
          <a:p>
            <a:pPr marL="0" indent="0">
              <a:buNone/>
            </a:pPr>
            <a:r>
              <a:rPr lang="en-US" dirty="0" smtClean="0"/>
              <a:t>Full partners are participating </a:t>
            </a:r>
            <a:r>
              <a:rPr lang="en-US" dirty="0" err="1" smtClean="0"/>
              <a:t>organisations</a:t>
            </a:r>
            <a:r>
              <a:rPr lang="en-US" dirty="0" smtClean="0"/>
              <a:t> which contribute actively to the accomplishment of the Erasmus+ Teacher Academies. They appear in the financial budget table.</a:t>
            </a:r>
          </a:p>
          <a:p>
            <a:pPr marL="0" indent="0">
              <a:buNone/>
            </a:pPr>
            <a:r>
              <a:rPr lang="en-US" dirty="0" smtClean="0"/>
              <a:t>Associated partners are  </a:t>
            </a:r>
            <a:r>
              <a:rPr lang="en-US" dirty="0" err="1" smtClean="0"/>
              <a:t>organisations</a:t>
            </a:r>
            <a:r>
              <a:rPr lang="en-US" dirty="0" smtClean="0"/>
              <a:t> that contribute to the activities or support the promotion and sustainability of the project, but that for contractual management aspects are not considered to be beneficiaries, and do not receive any funding from the </a:t>
            </a:r>
            <a:r>
              <a:rPr lang="en-US" dirty="0" err="1" smtClean="0"/>
              <a:t>Programme</a:t>
            </a:r>
            <a:r>
              <a:rPr lang="en-US" dirty="0" smtClean="0"/>
              <a:t> as part of the project (they do not have the right to charge costs or claim contributions). They do not appear in the financial budget table. Associated partners are explained in detail in Part C of the PG on page 315.</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752617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NULL"/><Relationship Id="rId5" Type="http://schemas.openxmlformats.org/officeDocument/2006/relationships/image" Target="../media/image9.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NUL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NUL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7226090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9353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421381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52247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03324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4260055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149675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61027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0598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30977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72245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21009009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7878105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rgbClr val="0088CE"/>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duotone>
              <a:prstClr val="black"/>
              <a:srgbClr val="0088CE">
                <a:tint val="45000"/>
                <a:satMod val="400000"/>
              </a:srgbClr>
            </a:duotone>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rgbClr val="0088CE"/>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rgbClr val="0088CE"/>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lvl1pPr>
              <a:defRPr>
                <a:solidFill>
                  <a:srgbClr val="0088CE"/>
                </a:solidFill>
              </a:defRPr>
            </a:lvl1p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65B2-F15C-4529-A68B-9103D703EBD6}"/>
              </a:ext>
            </a:extLst>
          </p:cNvPr>
          <p:cNvSpPr/>
          <p:nvPr userDrawn="1"/>
        </p:nvSpPr>
        <p:spPr>
          <a:xfrm>
            <a:off x="0" y="0"/>
            <a:ext cx="12192000" cy="6858000"/>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3514" t="34956" r="69" b="13149"/>
          <a:stretch/>
        </p:blipFill>
        <p:spPr>
          <a:xfrm>
            <a:off x="-1" y="0"/>
            <a:ext cx="8040217" cy="6858000"/>
          </a:xfrm>
          <a:prstGeom prst="rect">
            <a:avLst/>
          </a:prstGeom>
        </p:spPr>
      </p:pic>
      <p:pic>
        <p:nvPicPr>
          <p:cNvPr id="4" name="Picture 3">
            <a:extLst>
              <a:ext uri="{FF2B5EF4-FFF2-40B4-BE49-F238E27FC236}">
                <a16:creationId xmlns:a16="http://schemas.microsoft.com/office/drawing/2014/main" id="{1B243320-9990-48A0-9AD4-30074D717C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30924" y="1305513"/>
            <a:ext cx="5033228" cy="5552487"/>
          </a:xfrm>
          <a:prstGeom prst="rect">
            <a:avLst/>
          </a:prstGeom>
        </p:spPr>
      </p:pic>
    </p:spTree>
    <p:extLst>
      <p:ext uri="{BB962C8B-B14F-4D97-AF65-F5344CB8AC3E}">
        <p14:creationId xmlns:p14="http://schemas.microsoft.com/office/powerpoint/2010/main" val="66813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7F2114-84C2-40AE-AA56-86F078E73884}"/>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19043" t="34956" r="4741" b="13149"/>
          <a:stretch/>
        </p:blipFill>
        <p:spPr>
          <a:xfrm>
            <a:off x="0" y="1000124"/>
            <a:ext cx="7924800" cy="5890530"/>
          </a:xfrm>
          <a:prstGeom prst="rect">
            <a:avLst/>
          </a:prstGeom>
        </p:spPr>
      </p:pic>
      <p:pic>
        <p:nvPicPr>
          <p:cNvPr id="19" name="Picture 18">
            <a:extLst>
              <a:ext uri="{FF2B5EF4-FFF2-40B4-BE49-F238E27FC236}">
                <a16:creationId xmlns:a16="http://schemas.microsoft.com/office/drawing/2014/main" id="{0D62761A-F8FF-457A-88A2-E297DCB95D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30924" y="1305513"/>
            <a:ext cx="5033228" cy="5552487"/>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062657" y="1994647"/>
            <a:ext cx="3601393" cy="3095410"/>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7311360" y="1972863"/>
            <a:ext cx="3935760" cy="1463799"/>
          </a:xfrm>
          <a:prstGeom prst="rect">
            <a:avLst/>
          </a:prstGeom>
        </p:spPr>
        <p:txBody>
          <a:bodyPr wrap="square" anchor="t">
            <a:spAutoFit/>
          </a:bodyPr>
          <a:lstStyle/>
          <a:p>
            <a:pPr>
              <a:lnSpc>
                <a:spcPct val="90000"/>
              </a:lnSpc>
            </a:pPr>
            <a:r>
              <a:rPr lang="en-US" sz="3300" cap="all" baseline="0" dirty="0">
                <a:solidFill>
                  <a:schemeClr val="bg1"/>
                </a:solidFill>
              </a:rPr>
              <a:t>Building</a:t>
            </a:r>
            <a:br>
              <a:rPr lang="en-US" sz="3300" cap="all" baseline="0" dirty="0">
                <a:solidFill>
                  <a:schemeClr val="bg1"/>
                </a:solidFill>
              </a:rPr>
            </a:br>
            <a:r>
              <a:rPr lang="en-US" sz="3300" cap="all" baseline="0" dirty="0">
                <a:solidFill>
                  <a:schemeClr val="bg1"/>
                </a:solidFill>
              </a:rPr>
              <a:t>the Universities</a:t>
            </a:r>
            <a:br>
              <a:rPr lang="en-US" sz="3300" cap="all" baseline="0" dirty="0">
                <a:solidFill>
                  <a:schemeClr val="bg1"/>
                </a:solidFill>
              </a:rPr>
            </a:br>
            <a:r>
              <a:rPr lang="en-US" sz="3300" cap="all" baseline="0" dirty="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7311360" y="3555417"/>
            <a:ext cx="3935760" cy="480260"/>
          </a:xfrm>
          <a:prstGeom prst="rect">
            <a:avLst/>
          </a:prstGeom>
        </p:spPr>
        <p:txBody>
          <a:bodyPr wrap="square" anchor="t">
            <a:spAutoFit/>
          </a:bodyPr>
          <a:lstStyle/>
          <a:p>
            <a:pPr>
              <a:lnSpc>
                <a:spcPct val="90000"/>
              </a:lnSpc>
            </a:pPr>
            <a:r>
              <a:rPr lang="en-US" sz="1400" cap="none" baseline="0" dirty="0">
                <a:solidFill>
                  <a:schemeClr val="bg1"/>
                </a:solidFill>
              </a:rPr>
              <a:t>Back to basics: for an innovative, inclusive</a:t>
            </a:r>
            <a:br>
              <a:rPr lang="en-US" sz="1400" cap="none" baseline="0" dirty="0">
                <a:solidFill>
                  <a:schemeClr val="bg1"/>
                </a:solidFill>
              </a:rPr>
            </a:br>
            <a:r>
              <a:rPr lang="en-US" sz="1400" cap="none" baseline="0" dirty="0">
                <a:solidFill>
                  <a:schemeClr val="bg1"/>
                </a:solidFill>
              </a:rPr>
              <a:t>and values based education</a:t>
            </a:r>
            <a:endParaRPr lang="en-US" sz="1400" cap="none" baseline="0" dirty="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7443120" y="4322022"/>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dirty="0">
                  <a:solidFill>
                    <a:schemeClr val="bg1"/>
                  </a:solidFill>
                </a:rPr>
                <a:t>7</a:t>
              </a:r>
              <a:endParaRPr lang="en-US" sz="1600" i="0" dirty="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dirty="0">
                  <a:solidFill>
                    <a:schemeClr val="bg1"/>
                  </a:solidFill>
                </a:rPr>
                <a:t>NOV</a:t>
              </a:r>
              <a:endParaRPr lang="en-US" sz="1600" i="0" dirty="0">
                <a:solidFill>
                  <a:schemeClr val="bg1"/>
                </a:solidFill>
              </a:endParaRPr>
            </a:p>
          </p:txBody>
        </p:sp>
      </p:grpSp>
      <p:grpSp>
        <p:nvGrpSpPr>
          <p:cNvPr id="12" name="Group 11">
            <a:extLst>
              <a:ext uri="{FF2B5EF4-FFF2-40B4-BE49-F238E27FC236}">
                <a16:creationId xmlns:a16="http://schemas.microsoft.com/office/drawing/2014/main" id="{65581C99-BD1C-45EB-8CC7-E55A798BC1AF}"/>
              </a:ext>
            </a:extLst>
          </p:cNvPr>
          <p:cNvGrpSpPr/>
          <p:nvPr userDrawn="1"/>
        </p:nvGrpSpPr>
        <p:grpSpPr>
          <a:xfrm>
            <a:off x="9325280" y="4310259"/>
            <a:ext cx="2866720" cy="600164"/>
            <a:chOff x="8400384" y="5016379"/>
            <a:chExt cx="2866720" cy="600164"/>
          </a:xfrm>
        </p:grpSpPr>
        <p:sp>
          <p:nvSpPr>
            <p:cNvPr id="23" name="Rectangle 22">
              <a:extLst>
                <a:ext uri="{FF2B5EF4-FFF2-40B4-BE49-F238E27FC236}">
                  <a16:creationId xmlns:a16="http://schemas.microsoft.com/office/drawing/2014/main" id="{B4406BCD-9E6C-443D-A438-4699FC4039D2}"/>
                </a:ext>
              </a:extLst>
            </p:cNvPr>
            <p:cNvSpPr/>
            <p:nvPr userDrawn="1"/>
          </p:nvSpPr>
          <p:spPr>
            <a:xfrm>
              <a:off x="8832304" y="5016379"/>
              <a:ext cx="2434800" cy="600164"/>
            </a:xfrm>
            <a:prstGeom prst="rect">
              <a:avLst/>
            </a:prstGeom>
          </p:spPr>
          <p:txBody>
            <a:bodyPr wrap="square" anchor="t">
              <a:spAutoFit/>
            </a:bodyPr>
            <a:lstStyle/>
            <a:p>
              <a:pPr>
                <a:lnSpc>
                  <a:spcPct val="100000"/>
                </a:lnSpc>
              </a:pPr>
              <a:r>
                <a:rPr lang="en-US" sz="1100" cap="all" baseline="0" dirty="0">
                  <a:solidFill>
                    <a:schemeClr val="bg1"/>
                  </a:solidFill>
                  <a:latin typeface="EC Square Sans Pro Medium" panose="020B0500000000020004" pitchFamily="34" charset="0"/>
                </a:rPr>
                <a:t>The square</a:t>
              </a:r>
              <a:br>
                <a:rPr lang="en-US" sz="1100" cap="all" baseline="0" dirty="0">
                  <a:solidFill>
                    <a:schemeClr val="bg1"/>
                  </a:solidFill>
                  <a:latin typeface="EC Square Sans Pro Medium" panose="020B0500000000020004" pitchFamily="34" charset="0"/>
                </a:rPr>
              </a:br>
              <a:r>
                <a:rPr lang="en-US" sz="1100" cap="all" baseline="0" dirty="0" err="1">
                  <a:solidFill>
                    <a:schemeClr val="bg1"/>
                  </a:solidFill>
                  <a:latin typeface="EC Square Sans Pro Medium" panose="020B0500000000020004" pitchFamily="34" charset="0"/>
                </a:rPr>
                <a:t>mont</a:t>
              </a:r>
              <a:r>
                <a:rPr lang="en-US" sz="1100" cap="all" baseline="0" dirty="0">
                  <a:solidFill>
                    <a:schemeClr val="bg1"/>
                  </a:solidFill>
                  <a:latin typeface="EC Square Sans Pro Medium" panose="020B0500000000020004" pitchFamily="34" charset="0"/>
                </a:rPr>
                <a:t> des arts/</a:t>
              </a:r>
              <a:r>
                <a:rPr lang="en-US" sz="1100" cap="all" baseline="0" dirty="0" err="1">
                  <a:solidFill>
                    <a:schemeClr val="bg1"/>
                  </a:solidFill>
                  <a:latin typeface="EC Square Sans Pro Medium" panose="020B0500000000020004" pitchFamily="34" charset="0"/>
                </a:rPr>
                <a:t>kunstberg</a:t>
              </a:r>
              <a:r>
                <a:rPr lang="en-US" sz="1100" cap="all" baseline="0" dirty="0">
                  <a:solidFill>
                    <a:schemeClr val="bg1"/>
                  </a:solidFill>
                  <a:latin typeface="EC Square Sans Pro Medium" panose="020B0500000000020004" pitchFamily="34" charset="0"/>
                </a:rPr>
                <a:t>,</a:t>
              </a:r>
            </a:p>
            <a:p>
              <a:pPr>
                <a:lnSpc>
                  <a:spcPct val="100000"/>
                </a:lnSpc>
              </a:pPr>
              <a:r>
                <a:rPr lang="en-US" sz="1100" cap="all" baseline="0" dirty="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079827"/>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7"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33799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30AFE-07CB-4D0E-80EE-C77D4672E3DC}"/>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3514" t="39162" r="9594" b="12634"/>
          <a:stretch/>
        </p:blipFill>
        <p:spPr>
          <a:xfrm>
            <a:off x="0" y="1000124"/>
            <a:ext cx="5349240" cy="494771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312357" y="223200"/>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4295126"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3"/>
            <a:ext cx="3935760" cy="1463799"/>
          </a:xfrm>
          <a:prstGeom prst="rect">
            <a:avLst/>
          </a:prstGeom>
        </p:spPr>
        <p:txBody>
          <a:bodyPr wrap="square" anchor="t">
            <a:spAutoFit/>
          </a:bodyPr>
          <a:lstStyle/>
          <a:p>
            <a:pPr>
              <a:lnSpc>
                <a:spcPct val="90000"/>
              </a:lnSpc>
            </a:pPr>
            <a:r>
              <a:rPr lang="en-US" sz="3300" cap="all" baseline="0" dirty="0">
                <a:solidFill>
                  <a:schemeClr val="bg1"/>
                </a:solidFill>
              </a:rPr>
              <a:t>Building</a:t>
            </a:r>
            <a:br>
              <a:rPr lang="en-US" sz="3300" cap="all" baseline="0" dirty="0">
                <a:solidFill>
                  <a:schemeClr val="bg1"/>
                </a:solidFill>
              </a:rPr>
            </a:br>
            <a:r>
              <a:rPr lang="en-US" sz="3300" cap="all" baseline="0" dirty="0">
                <a:solidFill>
                  <a:schemeClr val="bg1"/>
                </a:solidFill>
              </a:rPr>
              <a:t>the Universities</a:t>
            </a:r>
            <a:br>
              <a:rPr lang="en-US" sz="3300" cap="all" baseline="0" dirty="0">
                <a:solidFill>
                  <a:schemeClr val="bg1"/>
                </a:solidFill>
              </a:rPr>
            </a:br>
            <a:r>
              <a:rPr lang="en-US" sz="3300" cap="all" baseline="0" dirty="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480260"/>
          </a:xfrm>
          <a:prstGeom prst="rect">
            <a:avLst/>
          </a:prstGeom>
        </p:spPr>
        <p:txBody>
          <a:bodyPr wrap="square" anchor="t">
            <a:spAutoFit/>
          </a:bodyPr>
          <a:lstStyle/>
          <a:p>
            <a:pPr>
              <a:lnSpc>
                <a:spcPct val="90000"/>
              </a:lnSpc>
            </a:pPr>
            <a:r>
              <a:rPr lang="en-US" sz="1400" cap="none" baseline="0" dirty="0">
                <a:solidFill>
                  <a:schemeClr val="bg1"/>
                </a:solidFill>
              </a:rPr>
              <a:t>Back to basics: for an innovative, inclusive</a:t>
            </a:r>
            <a:br>
              <a:rPr lang="en-US" sz="1400" cap="none" baseline="0" dirty="0">
                <a:solidFill>
                  <a:schemeClr val="bg1"/>
                </a:solidFill>
              </a:rPr>
            </a:br>
            <a:r>
              <a:rPr lang="en-US" sz="1400" cap="none" baseline="0" dirty="0">
                <a:solidFill>
                  <a:schemeClr val="bg1"/>
                </a:solidFill>
              </a:rPr>
              <a:t>and values based education</a:t>
            </a:r>
            <a:endParaRPr lang="en-US" sz="1400" cap="none" baseline="0" dirty="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4"/>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dirty="0">
                  <a:solidFill>
                    <a:schemeClr val="bg1"/>
                  </a:solidFill>
                </a:rPr>
                <a:t>7</a:t>
              </a:r>
              <a:endParaRPr lang="en-US" sz="1600" i="0" dirty="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dirty="0">
                  <a:solidFill>
                    <a:schemeClr val="bg1"/>
                  </a:solidFill>
                </a:rPr>
                <a:t>NOV</a:t>
              </a:r>
              <a:endParaRPr lang="en-US" sz="1600" i="0" dirty="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600164"/>
          </a:xfrm>
          <a:prstGeom prst="rect">
            <a:avLst/>
          </a:prstGeom>
        </p:spPr>
        <p:txBody>
          <a:bodyPr wrap="square" anchor="t">
            <a:spAutoFit/>
          </a:bodyPr>
          <a:lstStyle/>
          <a:p>
            <a:pPr>
              <a:lnSpc>
                <a:spcPct val="100000"/>
              </a:lnSpc>
            </a:pPr>
            <a:r>
              <a:rPr lang="en-US" sz="1100" cap="all" baseline="0" dirty="0">
                <a:solidFill>
                  <a:schemeClr val="bg1"/>
                </a:solidFill>
                <a:latin typeface="EC Square Sans Pro Medium" panose="020B0500000000020004" pitchFamily="34" charset="0"/>
              </a:rPr>
              <a:t>The square</a:t>
            </a:r>
            <a:br>
              <a:rPr lang="en-US" sz="1100" cap="all" baseline="0" dirty="0">
                <a:solidFill>
                  <a:schemeClr val="bg1"/>
                </a:solidFill>
                <a:latin typeface="EC Square Sans Pro Medium" panose="020B0500000000020004" pitchFamily="34" charset="0"/>
              </a:rPr>
            </a:br>
            <a:r>
              <a:rPr lang="en-US" sz="1100" cap="all" baseline="0" dirty="0" err="1">
                <a:solidFill>
                  <a:schemeClr val="bg1"/>
                </a:solidFill>
                <a:latin typeface="EC Square Sans Pro Medium" panose="020B0500000000020004" pitchFamily="34" charset="0"/>
              </a:rPr>
              <a:t>mont</a:t>
            </a:r>
            <a:r>
              <a:rPr lang="en-US" sz="1100" cap="all" baseline="0" dirty="0">
                <a:solidFill>
                  <a:schemeClr val="bg1"/>
                </a:solidFill>
                <a:latin typeface="EC Square Sans Pro Medium" panose="020B0500000000020004" pitchFamily="34" charset="0"/>
              </a:rPr>
              <a:t> des arts/</a:t>
            </a:r>
            <a:r>
              <a:rPr lang="en-US" sz="1100" cap="all" baseline="0" dirty="0" err="1">
                <a:solidFill>
                  <a:schemeClr val="bg1"/>
                </a:solidFill>
                <a:latin typeface="EC Square Sans Pro Medium" panose="020B0500000000020004" pitchFamily="34" charset="0"/>
              </a:rPr>
              <a:t>kunstberg</a:t>
            </a:r>
            <a:r>
              <a:rPr lang="en-US" sz="1100" cap="all" baseline="0" dirty="0">
                <a:solidFill>
                  <a:schemeClr val="bg1"/>
                </a:solidFill>
                <a:latin typeface="EC Square Sans Pro Medium" panose="020B0500000000020004" pitchFamily="34" charset="0"/>
              </a:rPr>
              <a:t>,</a:t>
            </a:r>
          </a:p>
          <a:p>
            <a:pPr>
              <a:lnSpc>
                <a:spcPct val="100000"/>
              </a:lnSpc>
            </a:pPr>
            <a:r>
              <a:rPr lang="en-US" sz="1100" cap="all" baseline="0" dirty="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49"/>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2921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928436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29BF24-5227-470D-A638-C96D3109AE54}"/>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5" name="Graphic 14">
            <a:extLst>
              <a:ext uri="{FF2B5EF4-FFF2-40B4-BE49-F238E27FC236}">
                <a16:creationId xmlns:a16="http://schemas.microsoft.com/office/drawing/2014/main" id="{E117E7D2-4FBE-48EA-B23D-862130A38DD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3514" t="39162" r="9594" b="12634"/>
          <a:stretch/>
        </p:blipFill>
        <p:spPr>
          <a:xfrm>
            <a:off x="0" y="1000124"/>
            <a:ext cx="5349240" cy="4947710"/>
          </a:xfrm>
          <a:prstGeom prst="rect">
            <a:avLst/>
          </a:prstGeom>
        </p:spPr>
      </p:pic>
      <p:pic>
        <p:nvPicPr>
          <p:cNvPr id="16" name="Picture 15">
            <a:extLst>
              <a:ext uri="{FF2B5EF4-FFF2-40B4-BE49-F238E27FC236}">
                <a16:creationId xmlns:a16="http://schemas.microsoft.com/office/drawing/2014/main" id="{B164FB07-A299-4B9F-8BA1-E20B9F0BCD5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19" name="Freeform: Shape 18">
            <a:extLst>
              <a:ext uri="{FF2B5EF4-FFF2-40B4-BE49-F238E27FC236}">
                <a16:creationId xmlns:a16="http://schemas.microsoft.com/office/drawing/2014/main" id="{FD7D8EC1-CCF2-4219-967F-9DF6C57CE4BC}"/>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019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610837-A36A-48D8-95A2-AABE28170EE6}"/>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5" name="Graphic 14">
            <a:extLst>
              <a:ext uri="{FF2B5EF4-FFF2-40B4-BE49-F238E27FC236}">
                <a16:creationId xmlns:a16="http://schemas.microsoft.com/office/drawing/2014/main" id="{C990A048-BABF-4D2C-9D36-9AA999B83E78}"/>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3514" t="39162" r="9594" b="12634"/>
          <a:stretch/>
        </p:blipFill>
        <p:spPr>
          <a:xfrm>
            <a:off x="0" y="1000124"/>
            <a:ext cx="5349240" cy="4947710"/>
          </a:xfrm>
          <a:prstGeom prst="rect">
            <a:avLst/>
          </a:prstGeom>
        </p:spPr>
      </p:pic>
      <p:pic>
        <p:nvPicPr>
          <p:cNvPr id="18" name="Picture 17">
            <a:extLst>
              <a:ext uri="{FF2B5EF4-FFF2-40B4-BE49-F238E27FC236}">
                <a16:creationId xmlns:a16="http://schemas.microsoft.com/office/drawing/2014/main" id="{A5AC0D3A-BFE8-4EA4-8AA6-BDE75B69BB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19" name="Freeform: Shape 18">
            <a:extLst>
              <a:ext uri="{FF2B5EF4-FFF2-40B4-BE49-F238E27FC236}">
                <a16:creationId xmlns:a16="http://schemas.microsoft.com/office/drawing/2014/main" id="{E186B6BD-6E51-4DC8-8526-52B63622605E}"/>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0" cy="2924234"/>
          </a:xfrm>
        </p:spPr>
        <p:txBody>
          <a:bodyPr lIns="0" anchor="t">
            <a:normAutofit/>
          </a:bodyPr>
          <a:lstStyle>
            <a:lvl1pPr>
              <a:defRPr sz="4400">
                <a:solidFill>
                  <a:schemeClr val="bg1"/>
                </a:solidFill>
              </a:defRPr>
            </a:lvl1pPr>
          </a:lstStyle>
          <a:p>
            <a:r>
              <a:rPr lang="en-US" dirty="0"/>
              <a:t>Click to edit Master </a:t>
            </a:r>
            <a:br>
              <a:rPr lang="en-US" dirty="0"/>
            </a:br>
            <a:r>
              <a:rPr lang="en-US" dirty="0"/>
              <a:t>title style</a:t>
            </a:r>
          </a:p>
        </p:txBody>
      </p:sp>
      <p:sp>
        <p:nvSpPr>
          <p:cNvPr id="4" name="TextBox 3">
            <a:extLst>
              <a:ext uri="{FF2B5EF4-FFF2-40B4-BE49-F238E27FC236}">
                <a16:creationId xmlns:a16="http://schemas.microsoft.com/office/drawing/2014/main" id="{89B548E9-ED3F-4914-BEF8-EAD36805C317}"/>
              </a:ext>
            </a:extLst>
          </p:cNvPr>
          <p:cNvSpPr txBox="1"/>
          <p:nvPr userDrawn="1"/>
        </p:nvSpPr>
        <p:spPr>
          <a:xfrm>
            <a:off x="5632450" y="2417492"/>
            <a:ext cx="4495998" cy="353943"/>
          </a:xfrm>
          <a:prstGeom prst="rect">
            <a:avLst/>
          </a:prstGeom>
          <a:noFill/>
        </p:spPr>
        <p:txBody>
          <a:bodyPr wrap="square" lIns="0" bIns="0" rtlCol="0" anchor="b">
            <a:spAutoFit/>
          </a:bodyPr>
          <a:lstStyle/>
          <a:p>
            <a:r>
              <a:rPr lang="fr-BE" sz="2000" b="1" i="0" cap="all" baseline="0" dirty="0" err="1">
                <a:solidFill>
                  <a:schemeClr val="bg1"/>
                </a:solidFill>
                <a:latin typeface="EC Square Sans Pro Medium" panose="020B0500000000020004" pitchFamily="34" charset="0"/>
              </a:rPr>
              <a:t>European</a:t>
            </a:r>
            <a:r>
              <a:rPr lang="fr-BE" sz="2000" b="1" i="0" cap="all" baseline="0" dirty="0">
                <a:solidFill>
                  <a:schemeClr val="bg1"/>
                </a:solidFill>
                <a:latin typeface="EC Square Sans Pro Medium" panose="020B0500000000020004" pitchFamily="34" charset="0"/>
              </a:rPr>
              <a:t> </a:t>
            </a:r>
            <a:r>
              <a:rPr lang="fr-BE" sz="2000" b="1" i="0" cap="all" baseline="0" dirty="0" err="1">
                <a:solidFill>
                  <a:schemeClr val="bg1"/>
                </a:solidFill>
                <a:latin typeface="EC Square Sans Pro Medium" panose="020B0500000000020004" pitchFamily="34" charset="0"/>
              </a:rPr>
              <a:t>universities</a:t>
            </a:r>
            <a:endParaRPr lang="en-US" sz="2000" b="1" i="0" cap="all" baseline="0" dirty="0">
              <a:solidFill>
                <a:schemeClr val="bg1"/>
              </a:solidFill>
              <a:latin typeface="EC Square Sans Pro Medium" panose="020B0500000000020004" pitchFamily="34" charset="0"/>
            </a:endParaRPr>
          </a:p>
        </p:txBody>
      </p:sp>
    </p:spTree>
    <p:extLst>
      <p:ext uri="{BB962C8B-B14F-4D97-AF65-F5344CB8AC3E}">
        <p14:creationId xmlns:p14="http://schemas.microsoft.com/office/powerpoint/2010/main" val="138359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626534"/>
            <a:ext cx="10921182" cy="802746"/>
          </a:xfrm>
        </p:spPr>
        <p:txBody>
          <a:bodyPr anchor="t">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1988840"/>
            <a:ext cx="10921182" cy="3600400"/>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2"/>
                </a:solidFill>
                <a:latin typeface="EC Square Sans Pro Medium" panose="020B050000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1" name="Graphic 30">
            <a:extLst>
              <a:ext uri="{FF2B5EF4-FFF2-40B4-BE49-F238E27FC236}">
                <a16:creationId xmlns:a16="http://schemas.microsoft.com/office/drawing/2014/main" id="{BF677AB0-0E03-0C4E-A3DA-ADD4174DDC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912424" y="5997381"/>
            <a:ext cx="1964910" cy="514806"/>
          </a:xfrm>
          <a:prstGeom prst="rect">
            <a:avLst/>
          </a:prstGeom>
        </p:spPr>
      </p:pic>
      <p:grpSp>
        <p:nvGrpSpPr>
          <p:cNvPr id="6" name="Graphic 9">
            <a:extLst>
              <a:ext uri="{FF2B5EF4-FFF2-40B4-BE49-F238E27FC236}">
                <a16:creationId xmlns:a16="http://schemas.microsoft.com/office/drawing/2014/main" id="{6EDAE50D-D7F7-904F-BDE7-76DA679FFBD2}"/>
              </a:ext>
            </a:extLst>
          </p:cNvPr>
          <p:cNvGrpSpPr>
            <a:grpSpLocks noChangeAspect="1"/>
          </p:cNvGrpSpPr>
          <p:nvPr userDrawn="1"/>
        </p:nvGrpSpPr>
        <p:grpSpPr>
          <a:xfrm>
            <a:off x="0" y="0"/>
            <a:ext cx="1055440" cy="1277522"/>
            <a:chOff x="0" y="375179"/>
            <a:chExt cx="902753" cy="1092707"/>
          </a:xfrm>
          <a:solidFill>
            <a:srgbClr val="903795"/>
          </a:solidFill>
        </p:grpSpPr>
        <p:sp>
          <p:nvSpPr>
            <p:cNvPr id="7" name="Freeform: Shape 24">
              <a:extLst>
                <a:ext uri="{FF2B5EF4-FFF2-40B4-BE49-F238E27FC236}">
                  <a16:creationId xmlns:a16="http://schemas.microsoft.com/office/drawing/2014/main" id="{94695724-BF9E-6D4F-B50C-CC5DDE944096}"/>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8" name="Freeform: Shape 25">
              <a:extLst>
                <a:ext uri="{FF2B5EF4-FFF2-40B4-BE49-F238E27FC236}">
                  <a16:creationId xmlns:a16="http://schemas.microsoft.com/office/drawing/2014/main" id="{3F77B4F4-CA03-3549-AB0A-DC1D039B3862}"/>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9" name="Freeform: Shape 26">
              <a:extLst>
                <a:ext uri="{FF2B5EF4-FFF2-40B4-BE49-F238E27FC236}">
                  <a16:creationId xmlns:a16="http://schemas.microsoft.com/office/drawing/2014/main" id="{B3675F09-B22B-1541-A71C-7C4DF9602CBE}"/>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0" name="Freeform: Shape 27">
              <a:extLst>
                <a:ext uri="{FF2B5EF4-FFF2-40B4-BE49-F238E27FC236}">
                  <a16:creationId xmlns:a16="http://schemas.microsoft.com/office/drawing/2014/main" id="{61D97E55-4091-534F-8447-855355CD9039}"/>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1" name="Freeform: Shape 28">
              <a:extLst>
                <a:ext uri="{FF2B5EF4-FFF2-40B4-BE49-F238E27FC236}">
                  <a16:creationId xmlns:a16="http://schemas.microsoft.com/office/drawing/2014/main" id="{87F290B5-40D4-F648-92D2-C1CF30B3F7E5}"/>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9">
              <a:extLst>
                <a:ext uri="{FF2B5EF4-FFF2-40B4-BE49-F238E27FC236}">
                  <a16:creationId xmlns:a16="http://schemas.microsoft.com/office/drawing/2014/main" id="{FBFBA6DE-160C-6445-89E1-9B4EFBE7AFA4}"/>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5316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dirty="0"/>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06672" cy="1712596"/>
          </a:xfrm>
        </p:spPr>
        <p:txBody>
          <a:bodyPr bIns="0" anchor="b">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08"/>
            <a:ext cx="4306672" cy="2351665"/>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2"/>
                </a:solidFill>
                <a:latin typeface="EC Square Sans Pro Medium" panose="020B050000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312357" y="223200"/>
            <a:ext cx="1567284" cy="1082313"/>
          </a:xfrm>
          <a:prstGeom prst="rect">
            <a:avLst/>
          </a:prstGeom>
        </p:spPr>
      </p:pic>
      <p:pic>
        <p:nvPicPr>
          <p:cNvPr id="32" name="Graphic 31">
            <a:extLst>
              <a:ext uri="{FF2B5EF4-FFF2-40B4-BE49-F238E27FC236}">
                <a16:creationId xmlns:a16="http://schemas.microsoft.com/office/drawing/2014/main" id="{27F03977-B3BB-41ED-BA95-B89029C8913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28601" y="5656973"/>
            <a:ext cx="1069345" cy="922947"/>
          </a:xfrm>
          <a:prstGeom prst="rect">
            <a:avLst/>
          </a:prstGeom>
        </p:spPr>
      </p:pic>
      <p:grpSp>
        <p:nvGrpSpPr>
          <p:cNvPr id="8" name="Graphic 9">
            <a:extLst>
              <a:ext uri="{FF2B5EF4-FFF2-40B4-BE49-F238E27FC236}">
                <a16:creationId xmlns:a16="http://schemas.microsoft.com/office/drawing/2014/main" id="{BCCFC847-EAE0-664A-94A7-D92F6B8D855C}"/>
              </a:ext>
            </a:extLst>
          </p:cNvPr>
          <p:cNvGrpSpPr>
            <a:grpSpLocks noChangeAspect="1"/>
          </p:cNvGrpSpPr>
          <p:nvPr userDrawn="1"/>
        </p:nvGrpSpPr>
        <p:grpSpPr>
          <a:xfrm>
            <a:off x="0" y="0"/>
            <a:ext cx="1055440" cy="1277522"/>
            <a:chOff x="0" y="375179"/>
            <a:chExt cx="902753" cy="1092707"/>
          </a:xfrm>
          <a:solidFill>
            <a:srgbClr val="903795"/>
          </a:solidFill>
        </p:grpSpPr>
        <p:sp>
          <p:nvSpPr>
            <p:cNvPr id="9" name="Freeform: Shape 24">
              <a:extLst>
                <a:ext uri="{FF2B5EF4-FFF2-40B4-BE49-F238E27FC236}">
                  <a16:creationId xmlns:a16="http://schemas.microsoft.com/office/drawing/2014/main" id="{9F99AB61-C92A-9646-9954-99D9E19F9CAA}"/>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10" name="Freeform: Shape 25">
              <a:extLst>
                <a:ext uri="{FF2B5EF4-FFF2-40B4-BE49-F238E27FC236}">
                  <a16:creationId xmlns:a16="http://schemas.microsoft.com/office/drawing/2014/main" id="{7EE1663E-6A51-CD4C-BF4D-E8A67ADC82E6}"/>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A9559387-6427-F74C-AE42-CE52844022C9}"/>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794B6895-391A-A749-8AAB-20E125F69626}"/>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C555F81A-0A26-3841-8CD2-9076EB205BD2}"/>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F6863B49-9D8A-BF4B-A9D2-4049C4BCC2EA}"/>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681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dirty="0"/>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2350776"/>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312357" y="223200"/>
            <a:ext cx="1567284" cy="1082313"/>
          </a:xfrm>
          <a:prstGeom prst="rect">
            <a:avLst/>
          </a:prstGeom>
        </p:spPr>
      </p:pic>
      <p:pic>
        <p:nvPicPr>
          <p:cNvPr id="24" name="Graphic 23">
            <a:extLst>
              <a:ext uri="{FF2B5EF4-FFF2-40B4-BE49-F238E27FC236}">
                <a16:creationId xmlns:a16="http://schemas.microsoft.com/office/drawing/2014/main" id="{F3A874A6-8CA5-4085-AFA5-6EB1342C0F1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28601" y="5656973"/>
            <a:ext cx="1069345" cy="922947"/>
          </a:xfrm>
          <a:prstGeom prst="rect">
            <a:avLst/>
          </a:prstGeom>
        </p:spPr>
      </p:pic>
    </p:spTree>
    <p:extLst>
      <p:ext uri="{BB962C8B-B14F-4D97-AF65-F5344CB8AC3E}">
        <p14:creationId xmlns:p14="http://schemas.microsoft.com/office/powerpoint/2010/main" val="212256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dirty="0"/>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3134320"/>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dirty="0">
                <a:solidFill>
                  <a:schemeClr val="bg1"/>
                </a:solidFill>
              </a:rPr>
              <a:t>Erasmus+</a:t>
            </a:r>
            <a:endParaRPr lang="en-US" sz="600" i="1" dirty="0">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312357" y="223200"/>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5"/>
            <a:ext cx="1127448" cy="1123185"/>
            <a:chOff x="3863752" y="5098876"/>
            <a:chExt cx="1030694" cy="1026797"/>
          </a:xfrm>
          <a:solidFill>
            <a:schemeClr val="accent1"/>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grpSp>
    </p:spTree>
    <p:extLst>
      <p:ext uri="{BB962C8B-B14F-4D97-AF65-F5344CB8AC3E}">
        <p14:creationId xmlns:p14="http://schemas.microsoft.com/office/powerpoint/2010/main" val="29505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6101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3871044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36099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5142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80458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1112659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656" r:id="rId20"/>
    <p:sldLayoutId id="2147483662" r:id="rId21"/>
    <p:sldLayoutId id="2147483657" r:id="rId22"/>
    <p:sldLayoutId id="2147483651" r:id="rId23"/>
    <p:sldLayoutId id="2147483669" r:id="rId24"/>
    <p:sldLayoutId id="2147483670" r:id="rId25"/>
    <p:sldLayoutId id="2147483650" r:id="rId26"/>
    <p:sldLayoutId id="2147483660" r:id="rId27"/>
    <p:sldLayoutId id="2147483652" r:id="rId28"/>
    <p:sldLayoutId id="2147483661" r:id="rId29"/>
    <p:sldLayoutId id="2147483653" r:id="rId30"/>
    <p:sldLayoutId id="2147483654" r:id="rId31"/>
    <p:sldLayoutId id="2147483659" r:id="rId32"/>
    <p:sldLayoutId id="2147483658" r:id="rId33"/>
    <p:sldLayoutId id="2147483666" r:id="rId34"/>
    <p:sldLayoutId id="2147483667" r:id="rId35"/>
    <p:sldLayoutId id="2147483668" r:id="rId36"/>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7205-0D8E-46CF-A34C-23F47A4F24DF}" type="datetimeFigureOut">
              <a:rPr lang="en-US" smtClean="0"/>
              <a:t>6/11/2021</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8"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a:p>
          </p:txBody>
        </p:sp>
      </p:grpSp>
    </p:spTree>
    <p:extLst>
      <p:ext uri="{BB962C8B-B14F-4D97-AF65-F5344CB8AC3E}">
        <p14:creationId xmlns:p14="http://schemas.microsoft.com/office/powerpoint/2010/main" val="142029314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ec.europa.eu/programmes/erasmus-plus/resources/documents/erasmus-programme-guide-2021_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programmes/erasmus-plus/resources/documents/erasmus-programme-guide-2021_en"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erasmus2027"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programmes/erasmus-plus/resources/documents/erasmus-programme-guide-2021_en"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c.europa.eu/info/funding-tenders/opportunities/portal/screen/h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null;programCode=null;programmePeriod=null;typeCodes=1;freeTextSearchKeyword=Erasmus%2B"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9234" y="440267"/>
            <a:ext cx="5372594" cy="4632497"/>
          </a:xfrm>
        </p:spPr>
        <p:txBody>
          <a:bodyPr/>
          <a:lstStyle/>
          <a:p>
            <a:pPr algn="ctr">
              <a:lnSpc>
                <a:spcPct val="100000"/>
              </a:lnSpc>
            </a:pPr>
            <a:r>
              <a:rPr lang="en-IE" sz="3800" b="1" u="sng" dirty="0" smtClean="0">
                <a:effectLst>
                  <a:outerShdw blurRad="38100" dist="38100" dir="2700000" algn="tl">
                    <a:srgbClr val="000000">
                      <a:alpha val="43137"/>
                    </a:srgbClr>
                  </a:outerShdw>
                </a:effectLst>
              </a:rPr>
              <a:t>Anders STJERNBERG</a:t>
            </a:r>
            <a:br>
              <a:rPr lang="en-IE" sz="3800" b="1" u="sng" dirty="0" smtClean="0">
                <a:effectLst>
                  <a:outerShdw blurRad="38100" dist="38100" dir="2700000" algn="tl">
                    <a:srgbClr val="000000">
                      <a:alpha val="43137"/>
                    </a:srgbClr>
                  </a:outerShdw>
                </a:effectLst>
              </a:rPr>
            </a:br>
            <a:r>
              <a:rPr lang="en-IE" sz="3800" b="1" u="sng" dirty="0" smtClean="0">
                <a:effectLst>
                  <a:outerShdw blurRad="38100" dist="38100" dir="2700000" algn="tl">
                    <a:srgbClr val="000000">
                      <a:alpha val="43137"/>
                    </a:srgbClr>
                  </a:outerShdw>
                </a:effectLst>
              </a:rPr>
              <a:t/>
            </a:r>
            <a:br>
              <a:rPr lang="en-IE" sz="3800" b="1" u="sng" dirty="0" smtClean="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Call Coordinator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spc="-150" dirty="0" smtClean="0">
                <a:effectLst>
                  <a:outerShdw blurRad="38100" dist="38100" dir="2700000" algn="tl">
                    <a:srgbClr val="000000">
                      <a:alpha val="43137"/>
                    </a:srgbClr>
                  </a:outerShdw>
                </a:effectLst>
              </a:rPr>
              <a:t>European</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Education and Culture Executive Agency (EACEA</a:t>
            </a:r>
            <a:r>
              <a:rPr lang="en-US" sz="2400" dirty="0" smtClean="0">
                <a:effectLst>
                  <a:outerShdw blurRad="38100" dist="38100" dir="2700000" algn="tl">
                    <a:srgbClr val="000000">
                      <a:alpha val="43137"/>
                    </a:srgbClr>
                  </a:outerShdw>
                </a:effectLst>
              </a:rPr>
              <a:t>)</a:t>
            </a:r>
            <a:br>
              <a:rPr lang="en-US" sz="2400" dirty="0" smtClean="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04" b="4104"/>
          <a:stretch>
            <a:fillRect/>
          </a:stretch>
        </p:blipFill>
        <p:spPr/>
      </p:pic>
      <p:sp>
        <p:nvSpPr>
          <p:cNvPr id="8" name="TextBox 7"/>
          <p:cNvSpPr txBox="1"/>
          <p:nvPr/>
        </p:nvSpPr>
        <p:spPr>
          <a:xfrm>
            <a:off x="6371304" y="4779460"/>
            <a:ext cx="5145220" cy="923330"/>
          </a:xfrm>
          <a:prstGeom prst="rect">
            <a:avLst/>
          </a:prstGeom>
          <a:noFill/>
        </p:spPr>
        <p:txBody>
          <a:bodyPr wrap="square" rtlCol="0">
            <a:spAutoFit/>
          </a:bodyPr>
          <a:lstStyle/>
          <a:p>
            <a:r>
              <a:rPr lang="en-US" b="1" dirty="0">
                <a:solidFill>
                  <a:srgbClr val="024B9C"/>
                </a:solidFill>
              </a:rPr>
              <a:t>Online Info-Session </a:t>
            </a:r>
            <a:br>
              <a:rPr lang="en-US" b="1" dirty="0">
                <a:solidFill>
                  <a:srgbClr val="024B9C"/>
                </a:solidFill>
              </a:rPr>
            </a:br>
            <a:r>
              <a:rPr lang="en-US" b="1" dirty="0" smtClean="0">
                <a:solidFill>
                  <a:srgbClr val="024B9C"/>
                </a:solidFill>
              </a:rPr>
              <a:t>10 </a:t>
            </a:r>
            <a:r>
              <a:rPr lang="en-US" b="1" dirty="0">
                <a:solidFill>
                  <a:srgbClr val="024B9C"/>
                </a:solidFill>
              </a:rPr>
              <a:t>June, 2021, </a:t>
            </a:r>
            <a:r>
              <a:rPr lang="en-US" b="1" dirty="0" smtClean="0">
                <a:solidFill>
                  <a:srgbClr val="024B9C"/>
                </a:solidFill>
              </a:rPr>
              <a:t> </a:t>
            </a:r>
            <a:r>
              <a:rPr lang="en-US" b="1" dirty="0">
                <a:solidFill>
                  <a:srgbClr val="024B9C"/>
                </a:solidFill>
              </a:rPr>
              <a:t>14:00 – 17:00, Brussels </a:t>
            </a:r>
            <a:r>
              <a:rPr lang="en-US" b="1" dirty="0" smtClean="0">
                <a:solidFill>
                  <a:srgbClr val="024B9C"/>
                </a:solidFill>
              </a:rPr>
              <a:t>time</a:t>
            </a:r>
            <a:br>
              <a:rPr lang="en-US" b="1" dirty="0" smtClean="0">
                <a:solidFill>
                  <a:srgbClr val="024B9C"/>
                </a:solidFill>
              </a:rPr>
            </a:br>
            <a:r>
              <a:rPr lang="en-US" b="1" dirty="0" smtClean="0">
                <a:solidFill>
                  <a:srgbClr val="024B9C"/>
                </a:solidFill>
              </a:rPr>
              <a:t>#</a:t>
            </a:r>
            <a:r>
              <a:rPr lang="en-US" b="1" dirty="0" err="1" smtClean="0">
                <a:solidFill>
                  <a:srgbClr val="024B9C"/>
                </a:solidFill>
              </a:rPr>
              <a:t>TeacherAcademies</a:t>
            </a:r>
            <a:endParaRPr lang="en-US" dirty="0">
              <a:solidFill>
                <a:srgbClr val="024B9C"/>
              </a:solidFill>
            </a:endParaRPr>
          </a:p>
        </p:txBody>
      </p:sp>
      <p:sp>
        <p:nvSpPr>
          <p:cNvPr id="9" name="Rectangle 8"/>
          <p:cNvSpPr/>
          <p:nvPr/>
        </p:nvSpPr>
        <p:spPr>
          <a:xfrm>
            <a:off x="6371304" y="4718048"/>
            <a:ext cx="4940709" cy="1046153"/>
          </a:xfrm>
          <a:prstGeom prst="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221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6786" y="-179614"/>
            <a:ext cx="17441201" cy="1384995"/>
          </a:xfrm>
          <a:prstGeom prst="rect">
            <a:avLst/>
          </a:prstGeom>
        </p:spPr>
        <p:txBody>
          <a:bodyPr wrap="square">
            <a:spAutoFit/>
          </a:bodyPr>
          <a:lstStyle/>
          <a:p>
            <a:pPr algn="ctr"/>
            <a:r>
              <a:rPr lang="fr-BE" sz="4800" dirty="0">
                <a:solidFill>
                  <a:schemeClr val="accent1"/>
                </a:solidFill>
                <a:latin typeface="Arial" panose="020B0604020202020204" pitchFamily="34" charset="0"/>
                <a:cs typeface="Arial" panose="020B0604020202020204" pitchFamily="34" charset="0"/>
              </a:rPr>
              <a:t/>
            </a:r>
            <a:br>
              <a:rPr lang="fr-BE" sz="4800" dirty="0">
                <a:solidFill>
                  <a:schemeClr val="accent1"/>
                </a:solidFill>
                <a:latin typeface="Arial" panose="020B0604020202020204" pitchFamily="34" charset="0"/>
                <a:cs typeface="Arial" panose="020B0604020202020204" pitchFamily="34" charset="0"/>
              </a:rPr>
            </a:br>
            <a:endParaRPr lang="en-US" sz="3600" dirty="0">
              <a:solidFill>
                <a:srgbClr val="0088CE"/>
              </a:solidFill>
            </a:endParaRPr>
          </a:p>
        </p:txBody>
      </p:sp>
      <p:sp>
        <p:nvSpPr>
          <p:cNvPr id="9" name="TextBox 8"/>
          <p:cNvSpPr txBox="1"/>
          <p:nvPr/>
        </p:nvSpPr>
        <p:spPr>
          <a:xfrm>
            <a:off x="1086236" y="217563"/>
            <a:ext cx="6986390" cy="1323439"/>
          </a:xfrm>
          <a:prstGeom prst="rect">
            <a:avLst/>
          </a:prstGeom>
          <a:solidFill>
            <a:schemeClr val="bg1"/>
          </a:solidFill>
        </p:spPr>
        <p:txBody>
          <a:bodyPr wrap="square" rtlCol="0">
            <a:spAutoFit/>
          </a:bodyPr>
          <a:lstStyle/>
          <a:p>
            <a:r>
              <a:rPr lang="en-US" sz="4000" dirty="0">
                <a:solidFill>
                  <a:srgbClr val="0088CE"/>
                </a:solidFill>
                <a:latin typeface="Arial" panose="020B0604020202020204" pitchFamily="34" charset="0"/>
                <a:cs typeface="Arial" panose="020B0604020202020204" pitchFamily="34" charset="0"/>
              </a:rPr>
              <a:t>Which countries can participate </a:t>
            </a:r>
            <a:r>
              <a:rPr lang="en-US" sz="4000" dirty="0" smtClean="0">
                <a:solidFill>
                  <a:srgbClr val="0088CE"/>
                </a:solidFill>
                <a:latin typeface="Arial" panose="020B0604020202020204" pitchFamily="34" charset="0"/>
                <a:cs typeface="Arial" panose="020B0604020202020204" pitchFamily="34" charset="0"/>
              </a:rPr>
              <a:t>as partners</a:t>
            </a:r>
            <a:r>
              <a:rPr lang="en-US" sz="4000" dirty="0">
                <a:solidFill>
                  <a:srgbClr val="0088CE"/>
                </a:solidFill>
                <a:latin typeface="Arial" panose="020B0604020202020204" pitchFamily="34" charset="0"/>
                <a:cs typeface="Arial" panose="020B0604020202020204" pitchFamily="34" charset="0"/>
              </a:rPr>
              <a:t>?</a:t>
            </a:r>
          </a:p>
        </p:txBody>
      </p:sp>
      <p:sp>
        <p:nvSpPr>
          <p:cNvPr id="2" name="Rectangle 1"/>
          <p:cNvSpPr/>
          <p:nvPr/>
        </p:nvSpPr>
        <p:spPr>
          <a:xfrm>
            <a:off x="6812653" y="2753230"/>
            <a:ext cx="2340068" cy="2014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bg1"/>
                </a:solidFill>
                <a:latin typeface="Calibri" panose="020F0502020204030204" pitchFamily="34" charset="0"/>
                <a:cs typeface="Calibri" panose="020F0502020204030204" pitchFamily="34" charset="0"/>
              </a:rPr>
              <a:t>Iceland, Liechtenstein, Norway, Republic of North Macedonia, Serbia, Turkey</a:t>
            </a:r>
          </a:p>
          <a:p>
            <a:pPr algn="ctr"/>
            <a:endParaRPr lang="fr-BE" dirty="0"/>
          </a:p>
        </p:txBody>
      </p:sp>
      <p:sp>
        <p:nvSpPr>
          <p:cNvPr id="12" name="Flowchart: Connector 11"/>
          <p:cNvSpPr/>
          <p:nvPr/>
        </p:nvSpPr>
        <p:spPr>
          <a:xfrm>
            <a:off x="8158794" y="1480189"/>
            <a:ext cx="3107304" cy="1440709"/>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err="1" smtClean="0">
                <a:latin typeface="Calibri" panose="020F0502020204030204" pitchFamily="34" charset="0"/>
                <a:cs typeface="Calibri" panose="020F0502020204030204" pitchFamily="34" charset="0"/>
              </a:rPr>
              <a:t>Non-EU</a:t>
            </a:r>
            <a:r>
              <a:rPr lang="en-GB" sz="2000" b="1" dirty="0" smtClean="0">
                <a:latin typeface="Calibri" panose="020F0502020204030204" pitchFamily="34" charset="0"/>
                <a:cs typeface="Calibri" panose="020F0502020204030204" pitchFamily="34" charset="0"/>
              </a:rPr>
              <a:t> - Erasmus+ Programme countries</a:t>
            </a:r>
            <a:endParaRPr lang="en-US" sz="2000" b="1" dirty="0">
              <a:latin typeface="Calibri" panose="020F0502020204030204" pitchFamily="34" charset="0"/>
              <a:cs typeface="Calibri" panose="020F0502020204030204" pitchFamily="34" charset="0"/>
            </a:endParaRPr>
          </a:p>
        </p:txBody>
      </p:sp>
      <p:sp>
        <p:nvSpPr>
          <p:cNvPr id="3" name="TextBox 2"/>
          <p:cNvSpPr txBox="1"/>
          <p:nvPr/>
        </p:nvSpPr>
        <p:spPr>
          <a:xfrm>
            <a:off x="1372621" y="5982233"/>
            <a:ext cx="7543817" cy="369332"/>
          </a:xfrm>
          <a:prstGeom prst="rect">
            <a:avLst/>
          </a:prstGeom>
          <a:solidFill>
            <a:schemeClr val="accent4"/>
          </a:solidFill>
        </p:spPr>
        <p:txBody>
          <a:bodyPr wrap="square" rtlCol="0">
            <a:spAutoFit/>
          </a:bodyPr>
          <a:lstStyle/>
          <a:p>
            <a:pPr algn="ctr"/>
            <a:r>
              <a:rPr lang="en-US" b="1" dirty="0">
                <a:solidFill>
                  <a:schemeClr val="bg1"/>
                </a:solidFill>
              </a:rPr>
              <a:t>All </a:t>
            </a:r>
            <a:r>
              <a:rPr lang="en-US" b="1" dirty="0" smtClean="0">
                <a:solidFill>
                  <a:schemeClr val="bg1"/>
                </a:solidFill>
              </a:rPr>
              <a:t>partners can </a:t>
            </a:r>
            <a:r>
              <a:rPr lang="en-US" b="1" dirty="0">
                <a:solidFill>
                  <a:schemeClr val="bg1"/>
                </a:solidFill>
              </a:rPr>
              <a:t>be involved as full partners or associated </a:t>
            </a:r>
            <a:r>
              <a:rPr lang="en-US" b="1" dirty="0" smtClean="0">
                <a:solidFill>
                  <a:schemeClr val="bg1"/>
                </a:solidFill>
              </a:rPr>
              <a:t>partners</a:t>
            </a:r>
            <a:endParaRPr lang="en-US" b="1" dirty="0">
              <a:solidFill>
                <a:schemeClr val="bg1"/>
              </a:solidFill>
            </a:endParaRPr>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75" y="2268811"/>
            <a:ext cx="26479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Connector 10"/>
          <p:cNvSpPr/>
          <p:nvPr/>
        </p:nvSpPr>
        <p:spPr>
          <a:xfrm>
            <a:off x="3249688" y="2913040"/>
            <a:ext cx="2473286" cy="2018191"/>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BE" sz="2667" b="1" dirty="0" smtClean="0">
                <a:solidFill>
                  <a:schemeClr val="tx1"/>
                </a:solidFill>
                <a:latin typeface="Calibri" panose="020F0502020204030204" pitchFamily="34" charset="0"/>
                <a:cs typeface="Calibri" panose="020F0502020204030204" pitchFamily="34" charset="0"/>
              </a:rPr>
              <a:t>27 </a:t>
            </a:r>
            <a:r>
              <a:rPr lang="fr-BE" sz="2667" b="1" dirty="0">
                <a:solidFill>
                  <a:schemeClr val="tx1"/>
                </a:solidFill>
                <a:latin typeface="Calibri" panose="020F0502020204030204" pitchFamily="34" charset="0"/>
                <a:cs typeface="Calibri" panose="020F0502020204030204" pitchFamily="34" charset="0"/>
              </a:rPr>
              <a:t>EU </a:t>
            </a:r>
            <a:r>
              <a:rPr lang="fr-BE" sz="2667" b="1" dirty="0" err="1" smtClean="0">
                <a:solidFill>
                  <a:schemeClr val="tx1"/>
                </a:solidFill>
                <a:latin typeface="Calibri" panose="020F0502020204030204" pitchFamily="34" charset="0"/>
                <a:cs typeface="Calibri" panose="020F0502020204030204" pitchFamily="34" charset="0"/>
              </a:rPr>
              <a:t>Member</a:t>
            </a:r>
            <a:r>
              <a:rPr lang="fr-BE" sz="2667" b="1" dirty="0" smtClean="0">
                <a:solidFill>
                  <a:schemeClr val="tx1"/>
                </a:solidFill>
                <a:latin typeface="Calibri" panose="020F0502020204030204" pitchFamily="34" charset="0"/>
                <a:cs typeface="Calibri" panose="020F0502020204030204" pitchFamily="34" charset="0"/>
              </a:rPr>
              <a:t> States</a:t>
            </a:r>
            <a:endParaRPr lang="en-US" sz="2667" b="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9905942" y="5124114"/>
            <a:ext cx="2073063" cy="523220"/>
          </a:xfrm>
          <a:prstGeom prst="rect">
            <a:avLst/>
          </a:prstGeom>
          <a:solidFill>
            <a:schemeClr val="accent4"/>
          </a:solidFill>
        </p:spPr>
        <p:txBody>
          <a:bodyPr wrap="square" rtlCol="0">
            <a:spAutoFit/>
          </a:bodyPr>
          <a:lstStyle/>
          <a:p>
            <a:pPr algn="ctr"/>
            <a:r>
              <a:rPr lang="fr-BE" sz="1400" dirty="0" smtClean="0">
                <a:solidFill>
                  <a:schemeClr val="bg1"/>
                </a:solidFill>
              </a:rPr>
              <a:t>List in Programme Guide part A </a:t>
            </a:r>
            <a:endParaRPr lang="fr-BE" sz="1400" dirty="0">
              <a:solidFill>
                <a:schemeClr val="bg1"/>
              </a:solidFill>
            </a:endParaRPr>
          </a:p>
        </p:txBody>
      </p:sp>
    </p:spTree>
    <p:extLst>
      <p:ext uri="{BB962C8B-B14F-4D97-AF65-F5344CB8AC3E}">
        <p14:creationId xmlns:p14="http://schemas.microsoft.com/office/powerpoint/2010/main" val="126733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6786" y="-179614"/>
            <a:ext cx="17441201" cy="1384995"/>
          </a:xfrm>
          <a:prstGeom prst="rect">
            <a:avLst/>
          </a:prstGeom>
        </p:spPr>
        <p:txBody>
          <a:bodyPr wrap="square">
            <a:spAutoFit/>
          </a:bodyPr>
          <a:lstStyle/>
          <a:p>
            <a:pPr algn="ctr"/>
            <a:r>
              <a:rPr lang="fr-BE" sz="4800" dirty="0">
                <a:solidFill>
                  <a:schemeClr val="accent1"/>
                </a:solidFill>
                <a:latin typeface="Arial" panose="020B0604020202020204" pitchFamily="34" charset="0"/>
                <a:cs typeface="Arial" panose="020B0604020202020204" pitchFamily="34" charset="0"/>
              </a:rPr>
              <a:t/>
            </a:r>
            <a:br>
              <a:rPr lang="fr-BE" sz="4800" dirty="0">
                <a:solidFill>
                  <a:schemeClr val="accent1"/>
                </a:solidFill>
                <a:latin typeface="Arial" panose="020B0604020202020204" pitchFamily="34" charset="0"/>
                <a:cs typeface="Arial" panose="020B0604020202020204" pitchFamily="34" charset="0"/>
              </a:rPr>
            </a:br>
            <a:endParaRPr lang="en-US" sz="3600" dirty="0">
              <a:solidFill>
                <a:srgbClr val="0088CE"/>
              </a:solidFill>
            </a:endParaRPr>
          </a:p>
        </p:txBody>
      </p:sp>
      <p:sp>
        <p:nvSpPr>
          <p:cNvPr id="9" name="TextBox 8"/>
          <p:cNvSpPr txBox="1"/>
          <p:nvPr/>
        </p:nvSpPr>
        <p:spPr>
          <a:xfrm>
            <a:off x="1579796" y="385853"/>
            <a:ext cx="9006032" cy="1323439"/>
          </a:xfrm>
          <a:prstGeom prst="rect">
            <a:avLst/>
          </a:prstGeom>
          <a:solidFill>
            <a:schemeClr val="bg1"/>
          </a:solidFill>
        </p:spPr>
        <p:txBody>
          <a:bodyPr wrap="square" rtlCol="0">
            <a:spAutoFit/>
          </a:bodyPr>
          <a:lstStyle/>
          <a:p>
            <a:pPr algn="ctr"/>
            <a:r>
              <a:rPr lang="en-US" sz="4000" dirty="0">
                <a:solidFill>
                  <a:srgbClr val="0088CE"/>
                </a:solidFill>
                <a:latin typeface="Arial" panose="020B0604020202020204" pitchFamily="34" charset="0"/>
                <a:cs typeface="Arial" panose="020B0604020202020204" pitchFamily="34" charset="0"/>
              </a:rPr>
              <a:t>What types of </a:t>
            </a:r>
            <a:r>
              <a:rPr lang="en-US" sz="4000" dirty="0" err="1">
                <a:solidFill>
                  <a:srgbClr val="0088CE"/>
                </a:solidFill>
                <a:latin typeface="Arial" panose="020B0604020202020204" pitchFamily="34" charset="0"/>
                <a:cs typeface="Arial" panose="020B0604020202020204" pitchFamily="34" charset="0"/>
              </a:rPr>
              <a:t>organisations</a:t>
            </a:r>
            <a:r>
              <a:rPr lang="en-US" sz="4000" dirty="0">
                <a:solidFill>
                  <a:srgbClr val="0088CE"/>
                </a:solidFill>
                <a:latin typeface="Arial" panose="020B0604020202020204" pitchFamily="34" charset="0"/>
                <a:cs typeface="Arial" panose="020B0604020202020204" pitchFamily="34" charset="0"/>
              </a:rPr>
              <a:t> are eligible </a:t>
            </a:r>
            <a:r>
              <a:rPr lang="en-US" sz="4000" dirty="0" smtClean="0">
                <a:solidFill>
                  <a:srgbClr val="0088CE"/>
                </a:solidFill>
                <a:latin typeface="Arial" panose="020B0604020202020204" pitchFamily="34" charset="0"/>
                <a:cs typeface="Arial" panose="020B0604020202020204" pitchFamily="34" charset="0"/>
              </a:rPr>
              <a:t>to </a:t>
            </a:r>
            <a:r>
              <a:rPr lang="en-US" sz="4000" dirty="0">
                <a:solidFill>
                  <a:srgbClr val="0088CE"/>
                </a:solidFill>
                <a:latin typeface="Arial" panose="020B0604020202020204" pitchFamily="34" charset="0"/>
                <a:cs typeface="Arial" panose="020B0604020202020204" pitchFamily="34" charset="0"/>
              </a:rPr>
              <a:t>participate in the project?</a:t>
            </a:r>
          </a:p>
        </p:txBody>
      </p:sp>
      <p:sp>
        <p:nvSpPr>
          <p:cNvPr id="4" name="Rectangle 3"/>
          <p:cNvSpPr/>
          <p:nvPr/>
        </p:nvSpPr>
        <p:spPr>
          <a:xfrm>
            <a:off x="677333" y="2213204"/>
            <a:ext cx="10810959"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a:solidFill>
                  <a:schemeClr val="tx2"/>
                </a:solidFill>
              </a:rPr>
              <a:t>Teacher Education Institutions </a:t>
            </a:r>
            <a:r>
              <a:rPr lang="en-US" sz="2400" b="1" dirty="0" smtClean="0">
                <a:solidFill>
                  <a:schemeClr val="tx2"/>
                </a:solidFill>
              </a:rPr>
              <a:t>for </a:t>
            </a:r>
            <a:r>
              <a:rPr lang="en-US" sz="2400" b="1" dirty="0">
                <a:solidFill>
                  <a:schemeClr val="tx2"/>
                </a:solidFill>
              </a:rPr>
              <a:t>teachers at ISCED level </a:t>
            </a:r>
            <a:r>
              <a:rPr lang="en-US" sz="2400" b="1" dirty="0" smtClean="0">
                <a:solidFill>
                  <a:schemeClr val="tx2"/>
                </a:solidFill>
              </a:rPr>
              <a:t>1-3, </a:t>
            </a:r>
            <a:r>
              <a:rPr lang="en-US" sz="2400" dirty="0" smtClean="0">
                <a:solidFill>
                  <a:schemeClr val="tx2"/>
                </a:solidFill>
              </a:rPr>
              <a:t>including </a:t>
            </a:r>
            <a:r>
              <a:rPr lang="en-US" sz="2400" dirty="0">
                <a:solidFill>
                  <a:schemeClr val="tx2"/>
                </a:solidFill>
              </a:rPr>
              <a:t>VET teachers</a:t>
            </a:r>
            <a:r>
              <a:rPr lang="en-US" sz="2400" b="1" dirty="0" smtClean="0">
                <a:solidFill>
                  <a:schemeClr val="tx2"/>
                </a:solidFill>
              </a:rPr>
              <a:t>;</a:t>
            </a:r>
          </a:p>
          <a:p>
            <a:pPr marL="285750" indent="-285750">
              <a:lnSpc>
                <a:spcPct val="150000"/>
              </a:lnSpc>
              <a:buFont typeface="Arial" panose="020B0604020202020204" pitchFamily="34" charset="0"/>
              <a:buChar char="•"/>
            </a:pPr>
            <a:r>
              <a:rPr lang="en-US" sz="2400" b="1" dirty="0">
                <a:solidFill>
                  <a:schemeClr val="tx2"/>
                </a:solidFill>
              </a:rPr>
              <a:t>Ministries or similar public bodies </a:t>
            </a:r>
            <a:r>
              <a:rPr lang="en-US" sz="2400" dirty="0">
                <a:solidFill>
                  <a:schemeClr val="tx2"/>
                </a:solidFill>
              </a:rPr>
              <a:t>responsible for school education </a:t>
            </a:r>
            <a:r>
              <a:rPr lang="en-US" sz="2400" dirty="0" smtClean="0">
                <a:solidFill>
                  <a:schemeClr val="tx2"/>
                </a:solidFill>
              </a:rPr>
              <a:t>policies</a:t>
            </a:r>
            <a:r>
              <a:rPr lang="en-US" sz="2400" b="1" dirty="0" smtClean="0">
                <a:solidFill>
                  <a:schemeClr val="tx2"/>
                </a:solidFill>
              </a:rPr>
              <a:t>;</a:t>
            </a:r>
          </a:p>
          <a:p>
            <a:pPr marL="285750" indent="-285750">
              <a:lnSpc>
                <a:spcPct val="150000"/>
              </a:lnSpc>
              <a:buFont typeface="Arial" panose="020B0604020202020204" pitchFamily="34" charset="0"/>
              <a:buChar char="•"/>
            </a:pPr>
            <a:r>
              <a:rPr lang="en-US" sz="2400" b="1" dirty="0">
                <a:solidFill>
                  <a:schemeClr val="tx2"/>
                </a:solidFill>
              </a:rPr>
              <a:t>Public </a:t>
            </a:r>
            <a:r>
              <a:rPr lang="en-US" sz="2400" b="1" dirty="0" smtClean="0">
                <a:solidFill>
                  <a:schemeClr val="tx2"/>
                </a:solidFill>
              </a:rPr>
              <a:t>and </a:t>
            </a:r>
            <a:r>
              <a:rPr lang="en-US" sz="2400" b="1" dirty="0">
                <a:solidFill>
                  <a:schemeClr val="tx2"/>
                </a:solidFill>
              </a:rPr>
              <a:t>private bodies </a:t>
            </a:r>
            <a:r>
              <a:rPr lang="en-US" sz="2400" dirty="0">
                <a:solidFill>
                  <a:schemeClr val="tx2"/>
                </a:solidFill>
              </a:rPr>
              <a:t>responsible for developing </a:t>
            </a:r>
            <a:r>
              <a:rPr lang="en-US" sz="2400" dirty="0" smtClean="0">
                <a:solidFill>
                  <a:schemeClr val="tx2"/>
                </a:solidFill>
              </a:rPr>
              <a:t>policies and </a:t>
            </a:r>
            <a:r>
              <a:rPr lang="en-US" sz="2400" dirty="0">
                <a:solidFill>
                  <a:schemeClr val="tx2"/>
                </a:solidFill>
              </a:rPr>
              <a:t>offer for teacher education as well as defining standards for teachers’ </a:t>
            </a:r>
            <a:r>
              <a:rPr lang="en-US" sz="2400" dirty="0" smtClean="0">
                <a:solidFill>
                  <a:schemeClr val="tx2"/>
                </a:solidFill>
              </a:rPr>
              <a:t>qualifications</a:t>
            </a:r>
            <a:r>
              <a:rPr lang="en-US" sz="2400" b="1" dirty="0" smtClean="0">
                <a:solidFill>
                  <a:schemeClr val="tx2"/>
                </a:solidFill>
              </a:rPr>
              <a:t>;</a:t>
            </a:r>
          </a:p>
        </p:txBody>
      </p:sp>
    </p:spTree>
    <p:extLst>
      <p:ext uri="{BB962C8B-B14F-4D97-AF65-F5344CB8AC3E}">
        <p14:creationId xmlns:p14="http://schemas.microsoft.com/office/powerpoint/2010/main" val="3091796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6786" y="-179614"/>
            <a:ext cx="17441201" cy="1384995"/>
          </a:xfrm>
          <a:prstGeom prst="rect">
            <a:avLst/>
          </a:prstGeom>
        </p:spPr>
        <p:txBody>
          <a:bodyPr wrap="square">
            <a:spAutoFit/>
          </a:bodyPr>
          <a:lstStyle/>
          <a:p>
            <a:pPr algn="ctr"/>
            <a:r>
              <a:rPr lang="fr-BE" sz="4800" dirty="0">
                <a:solidFill>
                  <a:schemeClr val="accent1"/>
                </a:solidFill>
                <a:latin typeface="Arial" panose="020B0604020202020204" pitchFamily="34" charset="0"/>
                <a:cs typeface="Arial" panose="020B0604020202020204" pitchFamily="34" charset="0"/>
              </a:rPr>
              <a:t/>
            </a:r>
            <a:br>
              <a:rPr lang="fr-BE" sz="4800" dirty="0">
                <a:solidFill>
                  <a:schemeClr val="accent1"/>
                </a:solidFill>
                <a:latin typeface="Arial" panose="020B0604020202020204" pitchFamily="34" charset="0"/>
                <a:cs typeface="Arial" panose="020B0604020202020204" pitchFamily="34" charset="0"/>
              </a:rPr>
            </a:br>
            <a:endParaRPr lang="en-US" sz="3600" dirty="0">
              <a:solidFill>
                <a:srgbClr val="0088CE"/>
              </a:solidFill>
            </a:endParaRPr>
          </a:p>
        </p:txBody>
      </p:sp>
      <p:sp>
        <p:nvSpPr>
          <p:cNvPr id="9" name="TextBox 8"/>
          <p:cNvSpPr txBox="1"/>
          <p:nvPr/>
        </p:nvSpPr>
        <p:spPr>
          <a:xfrm>
            <a:off x="1117600" y="557393"/>
            <a:ext cx="9465733" cy="1323439"/>
          </a:xfrm>
          <a:prstGeom prst="rect">
            <a:avLst/>
          </a:prstGeom>
          <a:solidFill>
            <a:schemeClr val="bg1"/>
          </a:solidFill>
        </p:spPr>
        <p:txBody>
          <a:bodyPr wrap="square" rtlCol="0">
            <a:spAutoFit/>
          </a:bodyPr>
          <a:lstStyle/>
          <a:p>
            <a:pPr algn="ctr"/>
            <a:r>
              <a:rPr lang="en-US" sz="4000" dirty="0">
                <a:solidFill>
                  <a:srgbClr val="0088CE"/>
                </a:solidFill>
                <a:latin typeface="Arial" panose="020B0604020202020204" pitchFamily="34" charset="0"/>
                <a:cs typeface="Arial" panose="020B0604020202020204" pitchFamily="34" charset="0"/>
              </a:rPr>
              <a:t>What types of </a:t>
            </a:r>
            <a:r>
              <a:rPr lang="en-US" sz="4000" dirty="0" err="1">
                <a:solidFill>
                  <a:srgbClr val="0088CE"/>
                </a:solidFill>
                <a:latin typeface="Arial" panose="020B0604020202020204" pitchFamily="34" charset="0"/>
                <a:cs typeface="Arial" panose="020B0604020202020204" pitchFamily="34" charset="0"/>
              </a:rPr>
              <a:t>organisations</a:t>
            </a:r>
            <a:r>
              <a:rPr lang="en-US" sz="4000" dirty="0">
                <a:solidFill>
                  <a:srgbClr val="0088CE"/>
                </a:solidFill>
                <a:latin typeface="Arial" panose="020B0604020202020204" pitchFamily="34" charset="0"/>
                <a:cs typeface="Arial" panose="020B0604020202020204" pitchFamily="34" charset="0"/>
              </a:rPr>
              <a:t> are eligible </a:t>
            </a:r>
            <a:r>
              <a:rPr lang="en-US" sz="4000" dirty="0" smtClean="0">
                <a:solidFill>
                  <a:srgbClr val="0088CE"/>
                </a:solidFill>
                <a:latin typeface="Arial" panose="020B0604020202020204" pitchFamily="34" charset="0"/>
                <a:cs typeface="Arial" panose="020B0604020202020204" pitchFamily="34" charset="0"/>
              </a:rPr>
              <a:t>to </a:t>
            </a:r>
            <a:r>
              <a:rPr lang="en-US" sz="4000" dirty="0">
                <a:solidFill>
                  <a:srgbClr val="0088CE"/>
                </a:solidFill>
                <a:latin typeface="Arial" panose="020B0604020202020204" pitchFamily="34" charset="0"/>
                <a:cs typeface="Arial" panose="020B0604020202020204" pitchFamily="34" charset="0"/>
              </a:rPr>
              <a:t>participate in the project</a:t>
            </a:r>
            <a:r>
              <a:rPr lang="en-US" sz="4000" dirty="0" smtClean="0">
                <a:solidFill>
                  <a:srgbClr val="0088CE"/>
                </a:solidFill>
                <a:latin typeface="Arial" panose="020B0604020202020204" pitchFamily="34" charset="0"/>
                <a:cs typeface="Arial" panose="020B0604020202020204" pitchFamily="34" charset="0"/>
              </a:rPr>
              <a:t>? (2)</a:t>
            </a:r>
            <a:endParaRPr lang="en-US" sz="4000" dirty="0">
              <a:solidFill>
                <a:srgbClr val="0088CE"/>
              </a:solidFill>
              <a:latin typeface="Arial" panose="020B0604020202020204" pitchFamily="34" charset="0"/>
              <a:cs typeface="Arial" panose="020B0604020202020204" pitchFamily="34" charset="0"/>
            </a:endParaRPr>
          </a:p>
        </p:txBody>
      </p:sp>
      <p:sp>
        <p:nvSpPr>
          <p:cNvPr id="3" name="Rectangle 2"/>
          <p:cNvSpPr/>
          <p:nvPr/>
        </p:nvSpPr>
        <p:spPr>
          <a:xfrm>
            <a:off x="626533" y="2178799"/>
            <a:ext cx="11283111" cy="390183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a:solidFill>
                  <a:schemeClr val="tx2"/>
                </a:solidFill>
              </a:rPr>
              <a:t>Teacher associations </a:t>
            </a:r>
            <a:r>
              <a:rPr lang="en-US" sz="2400" dirty="0">
                <a:solidFill>
                  <a:schemeClr val="tx2"/>
                </a:solidFill>
              </a:rPr>
              <a:t>or other nationally </a:t>
            </a:r>
            <a:r>
              <a:rPr lang="en-US" sz="2400" dirty="0" err="1">
                <a:solidFill>
                  <a:schemeClr val="tx2"/>
                </a:solidFill>
              </a:rPr>
              <a:t>recognised</a:t>
            </a:r>
            <a:r>
              <a:rPr lang="en-US" sz="2400" dirty="0">
                <a:solidFill>
                  <a:schemeClr val="tx2"/>
                </a:solidFill>
              </a:rPr>
              <a:t> providers of teacher education and continuous professional development</a:t>
            </a:r>
            <a:r>
              <a:rPr lang="en-US" sz="2400" b="1" dirty="0" smtClean="0">
                <a:solidFill>
                  <a:schemeClr val="tx2"/>
                </a:solidFill>
              </a:rPr>
              <a:t>;</a:t>
            </a:r>
          </a:p>
          <a:p>
            <a:pPr marL="285750" indent="-285750">
              <a:lnSpc>
                <a:spcPct val="150000"/>
              </a:lnSpc>
              <a:buFont typeface="Arial" panose="020B0604020202020204" pitchFamily="34" charset="0"/>
              <a:buChar char="•"/>
            </a:pPr>
            <a:r>
              <a:rPr lang="en-US" sz="2400" b="1" dirty="0">
                <a:solidFill>
                  <a:schemeClr val="tx2"/>
                </a:solidFill>
              </a:rPr>
              <a:t>Authorities </a:t>
            </a:r>
            <a:r>
              <a:rPr lang="en-US" sz="2400" dirty="0">
                <a:solidFill>
                  <a:schemeClr val="tx2"/>
                </a:solidFill>
              </a:rPr>
              <a:t>responsible for education and training of teachers and supervision of </a:t>
            </a:r>
            <a:r>
              <a:rPr lang="en-US" sz="2400" dirty="0" smtClean="0">
                <a:solidFill>
                  <a:schemeClr val="tx2"/>
                </a:solidFill>
              </a:rPr>
              <a:t>their continuous </a:t>
            </a:r>
            <a:r>
              <a:rPr lang="en-US" sz="2400" dirty="0">
                <a:solidFill>
                  <a:schemeClr val="tx2"/>
                </a:solidFill>
              </a:rPr>
              <a:t>professional development and qualifications</a:t>
            </a:r>
            <a:r>
              <a:rPr lang="en-US" sz="2400" b="1" dirty="0" smtClean="0">
                <a:solidFill>
                  <a:schemeClr val="tx2"/>
                </a:solidFill>
              </a:rPr>
              <a:t>;</a:t>
            </a:r>
          </a:p>
          <a:p>
            <a:pPr marL="285750" indent="-285750">
              <a:lnSpc>
                <a:spcPct val="150000"/>
              </a:lnSpc>
              <a:buFont typeface="Arial" panose="020B0604020202020204" pitchFamily="34" charset="0"/>
              <a:buChar char="•"/>
            </a:pPr>
            <a:r>
              <a:rPr lang="en-US" sz="2400" b="1" dirty="0" smtClean="0">
                <a:solidFill>
                  <a:schemeClr val="tx2"/>
                </a:solidFill>
              </a:rPr>
              <a:t>Schools working with teacher education providers </a:t>
            </a:r>
            <a:r>
              <a:rPr lang="en-US" sz="2400" dirty="0" smtClean="0">
                <a:solidFill>
                  <a:schemeClr val="tx2"/>
                </a:solidFill>
              </a:rPr>
              <a:t>to allow for practical training as part of teacher education</a:t>
            </a:r>
            <a:r>
              <a:rPr lang="en-US" sz="2400" b="1" dirty="0" smtClean="0">
                <a:solidFill>
                  <a:schemeClr val="tx2"/>
                </a:solidFill>
              </a:rPr>
              <a:t>;</a:t>
            </a:r>
          </a:p>
          <a:p>
            <a:pPr marL="285750" indent="-285750">
              <a:lnSpc>
                <a:spcPct val="150000"/>
              </a:lnSpc>
              <a:buFont typeface="Arial" panose="020B0604020202020204" pitchFamily="34" charset="0"/>
              <a:buChar char="•"/>
            </a:pPr>
            <a:r>
              <a:rPr lang="en-US" sz="2400" b="1" dirty="0">
                <a:solidFill>
                  <a:schemeClr val="tx2"/>
                </a:solidFill>
              </a:rPr>
              <a:t>Other schools </a:t>
            </a:r>
            <a:r>
              <a:rPr lang="en-US" sz="2400" b="1" dirty="0" smtClean="0">
                <a:solidFill>
                  <a:schemeClr val="tx2"/>
                </a:solidFill>
              </a:rPr>
              <a:t>or </a:t>
            </a:r>
            <a:r>
              <a:rPr lang="en-US" sz="2400" b="1" dirty="0">
                <a:solidFill>
                  <a:schemeClr val="tx2"/>
                </a:solidFill>
              </a:rPr>
              <a:t>other </a:t>
            </a:r>
            <a:r>
              <a:rPr lang="en-US" sz="2400" b="1" dirty="0" smtClean="0">
                <a:solidFill>
                  <a:schemeClr val="tx2"/>
                </a:solidFill>
              </a:rPr>
              <a:t>organizations relevant </a:t>
            </a:r>
            <a:r>
              <a:rPr lang="en-US" sz="2400" b="1" dirty="0">
                <a:solidFill>
                  <a:schemeClr val="tx2"/>
                </a:solidFill>
              </a:rPr>
              <a:t>for the project.</a:t>
            </a:r>
          </a:p>
        </p:txBody>
      </p:sp>
    </p:spTree>
    <p:extLst>
      <p:ext uri="{BB962C8B-B14F-4D97-AF65-F5344CB8AC3E}">
        <p14:creationId xmlns:p14="http://schemas.microsoft.com/office/powerpoint/2010/main" val="316259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672" y="1625600"/>
            <a:ext cx="10905699" cy="3601720"/>
          </a:xfrm>
        </p:spPr>
        <p:txBody>
          <a:bodyPr/>
          <a:lstStyle/>
          <a:p>
            <a:r>
              <a:rPr lang="en-US" sz="2000" b="1" dirty="0" smtClean="0"/>
              <a:t>Applicant:</a:t>
            </a:r>
            <a:r>
              <a:rPr lang="en-US" sz="2000" dirty="0" smtClean="0">
                <a:solidFill>
                  <a:srgbClr val="FF0000"/>
                </a:solidFill>
              </a:rPr>
              <a:t> </a:t>
            </a:r>
            <a:r>
              <a:rPr lang="en-US" sz="2000" dirty="0"/>
              <a:t>A</a:t>
            </a:r>
            <a:r>
              <a:rPr lang="en-US" sz="2000" dirty="0" smtClean="0"/>
              <a:t> </a:t>
            </a:r>
            <a:r>
              <a:rPr lang="en-US" sz="2000" dirty="0"/>
              <a:t>participating </a:t>
            </a:r>
            <a:r>
              <a:rPr lang="en-US" sz="2000" dirty="0" err="1"/>
              <a:t>organisation</a:t>
            </a:r>
            <a:r>
              <a:rPr lang="en-US" sz="2000" dirty="0"/>
              <a:t> that submits the project proposal on behalf of all the </a:t>
            </a:r>
            <a:r>
              <a:rPr lang="en-US" sz="2000" dirty="0" smtClean="0"/>
              <a:t>partners</a:t>
            </a:r>
            <a:endParaRPr lang="en-US" sz="2000" b="1" dirty="0"/>
          </a:p>
          <a:p>
            <a:r>
              <a:rPr lang="en-US" sz="2000" b="1" dirty="0"/>
              <a:t>Full </a:t>
            </a:r>
            <a:r>
              <a:rPr lang="en-US" sz="2000" b="1" dirty="0" smtClean="0"/>
              <a:t>partners:</a:t>
            </a:r>
            <a:r>
              <a:rPr lang="en-US" sz="2000" dirty="0" smtClean="0">
                <a:solidFill>
                  <a:srgbClr val="FF0000"/>
                </a:solidFill>
              </a:rPr>
              <a:t> </a:t>
            </a:r>
            <a:r>
              <a:rPr lang="en-US" sz="2000" dirty="0" smtClean="0"/>
              <a:t>Participating </a:t>
            </a:r>
            <a:r>
              <a:rPr lang="en-US" sz="2000" dirty="0" err="1"/>
              <a:t>organisations</a:t>
            </a:r>
            <a:r>
              <a:rPr lang="en-US" sz="2000" dirty="0"/>
              <a:t> which contribute actively to the accomplishment of the </a:t>
            </a:r>
            <a:r>
              <a:rPr lang="en-US" sz="2000" dirty="0" smtClean="0"/>
              <a:t>Erasmus+ Teacher Academies. They are listed in the financial table (budget).</a:t>
            </a:r>
          </a:p>
          <a:p>
            <a:pPr>
              <a:spcAft>
                <a:spcPts val="0"/>
              </a:spcAft>
            </a:pPr>
            <a:r>
              <a:rPr lang="en-US" sz="2000" b="1" dirty="0" smtClean="0"/>
              <a:t>Associated partners</a:t>
            </a:r>
            <a:r>
              <a:rPr lang="en-US" sz="2000" dirty="0" smtClean="0"/>
              <a:t>: </a:t>
            </a:r>
            <a:r>
              <a:rPr lang="en-US" sz="2000" dirty="0" err="1"/>
              <a:t>O</a:t>
            </a:r>
            <a:r>
              <a:rPr lang="en-US" sz="2000" dirty="0" err="1" smtClean="0"/>
              <a:t>rganisations</a:t>
            </a:r>
            <a:r>
              <a:rPr lang="en-US" sz="2000" dirty="0" smtClean="0"/>
              <a:t> </a:t>
            </a:r>
            <a:r>
              <a:rPr lang="en-US" sz="2000" dirty="0"/>
              <a:t>which contribute to the activities of the </a:t>
            </a:r>
            <a:r>
              <a:rPr lang="en-US" sz="2000" dirty="0" smtClean="0"/>
              <a:t>Erasmus+ </a:t>
            </a:r>
            <a:r>
              <a:rPr lang="en-US" sz="2000" dirty="0"/>
              <a:t>Teacher </a:t>
            </a:r>
            <a:r>
              <a:rPr lang="en-US" sz="2000" dirty="0" smtClean="0"/>
              <a:t>Academies but </a:t>
            </a:r>
            <a:r>
              <a:rPr lang="en-US" sz="2000" dirty="0"/>
              <a:t>that for contractual management aspects are not considered to be </a:t>
            </a:r>
            <a:r>
              <a:rPr lang="en-US" sz="2000" dirty="0" smtClean="0"/>
              <a:t>beneficiaries. They do</a:t>
            </a:r>
            <a:r>
              <a:rPr lang="en-US" sz="2000" dirty="0"/>
              <a:t> not receive any funding from the </a:t>
            </a:r>
            <a:r>
              <a:rPr lang="en-US" sz="2000" dirty="0" err="1"/>
              <a:t>Programme</a:t>
            </a:r>
            <a:r>
              <a:rPr lang="en-US" sz="2000" dirty="0"/>
              <a:t> as part of the project (they do not have the right to charge costs or claim </a:t>
            </a:r>
            <a:r>
              <a:rPr lang="en-US" sz="2000" dirty="0" smtClean="0"/>
              <a:t>contributions). </a:t>
            </a:r>
            <a:r>
              <a:rPr lang="en-US" sz="2000" dirty="0"/>
              <a:t>They do not appear in the financial budget table. </a:t>
            </a:r>
            <a:endParaRPr lang="en-US" sz="2000" dirty="0" smtClean="0"/>
          </a:p>
        </p:txBody>
      </p:sp>
      <p:sp>
        <p:nvSpPr>
          <p:cNvPr id="3" name="Title 2"/>
          <p:cNvSpPr>
            <a:spLocks noGrp="1"/>
          </p:cNvSpPr>
          <p:nvPr>
            <p:ph type="title"/>
          </p:nvPr>
        </p:nvSpPr>
        <p:spPr>
          <a:xfrm>
            <a:off x="970722" y="187779"/>
            <a:ext cx="10515600" cy="1526721"/>
          </a:xfrm>
        </p:spPr>
        <p:txBody>
          <a:bodyPr/>
          <a:lstStyle/>
          <a:p>
            <a:r>
              <a:rPr lang="en-US" dirty="0"/>
              <a:t>What is the role of participating </a:t>
            </a:r>
            <a:r>
              <a:rPr lang="en-US" dirty="0" err="1"/>
              <a:t>organisations</a:t>
            </a:r>
            <a:r>
              <a:rPr lang="en-US" dirty="0"/>
              <a:t> </a:t>
            </a:r>
            <a:br>
              <a:rPr lang="en-US" dirty="0"/>
            </a:br>
            <a:endParaRPr lang="en-IE" dirty="0"/>
          </a:p>
        </p:txBody>
      </p:sp>
    </p:spTree>
    <p:extLst>
      <p:ext uri="{BB962C8B-B14F-4D97-AF65-F5344CB8AC3E}">
        <p14:creationId xmlns:p14="http://schemas.microsoft.com/office/powerpoint/2010/main" val="234692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6786" y="-179614"/>
            <a:ext cx="17441201" cy="1384995"/>
          </a:xfrm>
          <a:prstGeom prst="rect">
            <a:avLst/>
          </a:prstGeom>
        </p:spPr>
        <p:txBody>
          <a:bodyPr wrap="square">
            <a:spAutoFit/>
          </a:bodyPr>
          <a:lstStyle/>
          <a:p>
            <a:pPr algn="ctr"/>
            <a:r>
              <a:rPr lang="fr-BE" sz="4800" dirty="0">
                <a:solidFill>
                  <a:schemeClr val="accent1"/>
                </a:solidFill>
                <a:latin typeface="Arial" panose="020B0604020202020204" pitchFamily="34" charset="0"/>
                <a:cs typeface="Arial" panose="020B0604020202020204" pitchFamily="34" charset="0"/>
              </a:rPr>
              <a:t/>
            </a:r>
            <a:br>
              <a:rPr lang="fr-BE" sz="4800" dirty="0">
                <a:solidFill>
                  <a:schemeClr val="accent1"/>
                </a:solidFill>
                <a:latin typeface="Arial" panose="020B0604020202020204" pitchFamily="34" charset="0"/>
                <a:cs typeface="Arial" panose="020B0604020202020204" pitchFamily="34" charset="0"/>
              </a:rPr>
            </a:br>
            <a:endParaRPr lang="en-US" sz="3600" dirty="0">
              <a:solidFill>
                <a:srgbClr val="0088CE"/>
              </a:solidFill>
            </a:endParaRPr>
          </a:p>
        </p:txBody>
      </p:sp>
      <p:sp>
        <p:nvSpPr>
          <p:cNvPr id="9" name="TextBox 8"/>
          <p:cNvSpPr txBox="1"/>
          <p:nvPr/>
        </p:nvSpPr>
        <p:spPr>
          <a:xfrm>
            <a:off x="1086236" y="492852"/>
            <a:ext cx="8125498" cy="646331"/>
          </a:xfrm>
          <a:prstGeom prst="rect">
            <a:avLst/>
          </a:prstGeom>
          <a:solidFill>
            <a:schemeClr val="bg1"/>
          </a:solidFill>
        </p:spPr>
        <p:txBody>
          <a:bodyPr wrap="square" rtlCol="0">
            <a:spAutoFit/>
          </a:bodyPr>
          <a:lstStyle/>
          <a:p>
            <a:r>
              <a:rPr lang="en-US" sz="3600" dirty="0">
                <a:solidFill>
                  <a:srgbClr val="0088CE"/>
                </a:solidFill>
                <a:latin typeface="Arial" panose="020B0604020202020204" pitchFamily="34" charset="0"/>
                <a:cs typeface="Arial" panose="020B0604020202020204" pitchFamily="34" charset="0"/>
              </a:rPr>
              <a:t>What should the partnership look like?</a:t>
            </a:r>
          </a:p>
        </p:txBody>
      </p:sp>
      <p:sp>
        <p:nvSpPr>
          <p:cNvPr id="10" name="Rectangle 9"/>
          <p:cNvSpPr/>
          <p:nvPr/>
        </p:nvSpPr>
        <p:spPr>
          <a:xfrm>
            <a:off x="864597" y="946283"/>
            <a:ext cx="9275446" cy="666786"/>
          </a:xfrm>
          <a:prstGeom prst="rect">
            <a:avLst/>
          </a:prstGeom>
        </p:spPr>
        <p:txBody>
          <a:bodyPr wrap="square">
            <a:spAutoFit/>
          </a:bodyPr>
          <a:lstStyle/>
          <a:p>
            <a:r>
              <a:rPr lang="en-IE" sz="3733" i="1" dirty="0" smtClean="0">
                <a:solidFill>
                  <a:srgbClr val="404040"/>
                </a:solidFill>
                <a:latin typeface="Arial" panose="020B0604020202020204" pitchFamily="34" charset="0"/>
                <a:cs typeface="Arial" panose="020B0604020202020204" pitchFamily="34" charset="0"/>
              </a:rPr>
              <a:t> </a:t>
            </a:r>
            <a:endParaRPr lang="en-IE" sz="3200" dirty="0">
              <a:solidFill>
                <a:srgbClr val="404040"/>
              </a:solidFill>
            </a:endParaRPr>
          </a:p>
        </p:txBody>
      </p:sp>
      <p:sp>
        <p:nvSpPr>
          <p:cNvPr id="20" name="Rectangle 19"/>
          <p:cNvSpPr/>
          <p:nvPr/>
        </p:nvSpPr>
        <p:spPr>
          <a:xfrm>
            <a:off x="220798" y="4342201"/>
            <a:ext cx="11415836" cy="1015663"/>
          </a:xfrm>
          <a:prstGeom prst="rect">
            <a:avLst/>
          </a:prstGeom>
          <a:ln>
            <a:solidFill>
              <a:schemeClr val="tx1"/>
            </a:solidFill>
          </a:ln>
        </p:spPr>
        <p:txBody>
          <a:bodyPr wrap="square">
            <a:spAutoFit/>
          </a:bodyPr>
          <a:lstStyle/>
          <a:p>
            <a:pPr algn="ctr">
              <a:buFont typeface="Wingdings" panose="05000000000000000000" pitchFamily="2" charset="2"/>
              <a:buNone/>
            </a:pPr>
            <a:r>
              <a:rPr lang="en-US" sz="2000" dirty="0">
                <a:latin typeface="Calibri" panose="020F0502020204030204" pitchFamily="34" charset="0"/>
                <a:cs typeface="Calibri" panose="020F0502020204030204" pitchFamily="34" charset="0"/>
              </a:rPr>
              <a:t>The partnership may also include, as full partners or associated partners, other </a:t>
            </a:r>
            <a:r>
              <a:rPr lang="en-US" sz="2000" dirty="0" err="1">
                <a:latin typeface="Calibri" panose="020F0502020204030204" pitchFamily="34" charset="0"/>
                <a:cs typeface="Calibri" panose="020F0502020204030204" pitchFamily="34" charset="0"/>
              </a:rPr>
              <a:t>organisations</a:t>
            </a:r>
            <a:endParaRPr lang="en-US" sz="2000" dirty="0">
              <a:latin typeface="Calibri" panose="020F0502020204030204" pitchFamily="34" charset="0"/>
              <a:cs typeface="Calibri" panose="020F0502020204030204" pitchFamily="34" charset="0"/>
            </a:endParaRPr>
          </a:p>
          <a:p>
            <a:pPr algn="ctr">
              <a:buFont typeface="Wingdings" panose="05000000000000000000" pitchFamily="2" charset="2"/>
              <a:buNone/>
            </a:pPr>
            <a:r>
              <a:rPr lang="en-US" sz="2000" dirty="0">
                <a:latin typeface="Calibri" panose="020F0502020204030204" pitchFamily="34" charset="0"/>
                <a:cs typeface="Calibri" panose="020F0502020204030204" pitchFamily="34" charset="0"/>
              </a:rPr>
              <a:t>with relevant expertise in teacher education and/or bodies defining standards, </a:t>
            </a:r>
            <a:r>
              <a:rPr lang="en-US" sz="2000" dirty="0" smtClean="0">
                <a:latin typeface="Calibri" panose="020F0502020204030204" pitchFamily="34" charset="0"/>
                <a:cs typeface="Calibri" panose="020F0502020204030204" pitchFamily="34" charset="0"/>
              </a:rPr>
              <a:t>qualifications or </a:t>
            </a:r>
            <a:r>
              <a:rPr lang="en-US" sz="2000" dirty="0">
                <a:latin typeface="Calibri" panose="020F0502020204030204" pitchFamily="34" charset="0"/>
                <a:cs typeface="Calibri" panose="020F0502020204030204" pitchFamily="34" charset="0"/>
              </a:rPr>
              <a:t>quality assurance for teacher education.</a:t>
            </a:r>
            <a:endParaRPr lang="en-GB" sz="2000" dirty="0">
              <a:solidFill>
                <a:schemeClr val="tx2"/>
              </a:solidFill>
              <a:latin typeface="Calibri" panose="020F0502020204030204" pitchFamily="34" charset="0"/>
              <a:cs typeface="Calibri" panose="020F0502020204030204" pitchFamily="34" charset="0"/>
            </a:endParaRPr>
          </a:p>
        </p:txBody>
      </p:sp>
      <p:sp>
        <p:nvSpPr>
          <p:cNvPr id="5" name="Rectangle 4"/>
          <p:cNvSpPr/>
          <p:nvPr/>
        </p:nvSpPr>
        <p:spPr>
          <a:xfrm>
            <a:off x="906350" y="1383794"/>
            <a:ext cx="5648508" cy="1015663"/>
          </a:xfrm>
          <a:prstGeom prst="rect">
            <a:avLst/>
          </a:prstGeom>
          <a:ln w="76200">
            <a:solidFill>
              <a:schemeClr val="tx2"/>
            </a:solidFill>
          </a:ln>
        </p:spPr>
        <p:txBody>
          <a:bodyPr wrap="square">
            <a:spAutoFit/>
          </a:bodyPr>
          <a:lstStyle/>
          <a:p>
            <a:pPr lvl="0" algn="ctr"/>
            <a:r>
              <a:rPr lang="en-US" sz="2000" dirty="0">
                <a:solidFill>
                  <a:schemeClr val="tx2"/>
                </a:solidFill>
                <a:latin typeface="Calibri" panose="020F0502020204030204" pitchFamily="34" charset="0"/>
                <a:cs typeface="Calibri" panose="020F0502020204030204" pitchFamily="34" charset="0"/>
              </a:rPr>
              <a:t>at least </a:t>
            </a:r>
            <a:r>
              <a:rPr lang="en-US" sz="2000" b="1" dirty="0">
                <a:solidFill>
                  <a:schemeClr val="tx2"/>
                </a:solidFill>
                <a:latin typeface="Calibri" panose="020F0502020204030204" pitchFamily="34" charset="0"/>
                <a:cs typeface="Calibri" panose="020F0502020204030204" pitchFamily="34" charset="0"/>
              </a:rPr>
              <a:t>3 full partners </a:t>
            </a:r>
            <a:r>
              <a:rPr lang="en-US" sz="2000" dirty="0">
                <a:solidFill>
                  <a:schemeClr val="tx2"/>
                </a:solidFill>
                <a:latin typeface="Calibri" panose="020F0502020204030204" pitchFamily="34" charset="0"/>
                <a:cs typeface="Calibri" panose="020F0502020204030204" pitchFamily="34" charset="0"/>
              </a:rPr>
              <a:t>from a minimum of </a:t>
            </a:r>
            <a:r>
              <a:rPr lang="en-US" sz="2000" b="1" dirty="0">
                <a:solidFill>
                  <a:schemeClr val="tx2"/>
                </a:solidFill>
                <a:latin typeface="Calibri" panose="020F0502020204030204" pitchFamily="34" charset="0"/>
                <a:cs typeface="Calibri" panose="020F0502020204030204" pitchFamily="34" charset="0"/>
              </a:rPr>
              <a:t>3</a:t>
            </a:r>
          </a:p>
          <a:p>
            <a:pPr lvl="0" algn="ctr"/>
            <a:r>
              <a:rPr lang="en-US" sz="2000" b="1" dirty="0" err="1">
                <a:solidFill>
                  <a:schemeClr val="tx2"/>
                </a:solidFill>
                <a:latin typeface="Calibri" panose="020F0502020204030204" pitchFamily="34" charset="0"/>
                <a:cs typeface="Calibri" panose="020F0502020204030204" pitchFamily="34" charset="0"/>
              </a:rPr>
              <a:t>Programme</a:t>
            </a:r>
            <a:r>
              <a:rPr lang="en-US" sz="2000" b="1" dirty="0">
                <a:solidFill>
                  <a:schemeClr val="tx2"/>
                </a:solidFill>
                <a:latin typeface="Calibri" panose="020F0502020204030204" pitchFamily="34" charset="0"/>
                <a:cs typeface="Calibri" panose="020F0502020204030204" pitchFamily="34" charset="0"/>
              </a:rPr>
              <a:t> C</a:t>
            </a:r>
            <a:r>
              <a:rPr lang="en-US" sz="2000" b="1" dirty="0" smtClean="0">
                <a:solidFill>
                  <a:schemeClr val="tx2"/>
                </a:solidFill>
                <a:latin typeface="Calibri" panose="020F0502020204030204" pitchFamily="34" charset="0"/>
                <a:cs typeface="Calibri" panose="020F0502020204030204" pitchFamily="34" charset="0"/>
              </a:rPr>
              <a:t>ountries</a:t>
            </a:r>
            <a:r>
              <a:rPr lang="en-US" sz="2000" dirty="0" smtClean="0">
                <a:solidFill>
                  <a:schemeClr val="tx2"/>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(including at least 2 EU Member States)</a:t>
            </a:r>
            <a:endParaRPr lang="en-IE" sz="2000" dirty="0">
              <a:latin typeface="Calibri" panose="020F0502020204030204" pitchFamily="34" charset="0"/>
              <a:cs typeface="Calibri" panose="020F0502020204030204" pitchFamily="34" charset="0"/>
            </a:endParaRPr>
          </a:p>
        </p:txBody>
      </p:sp>
      <p:sp>
        <p:nvSpPr>
          <p:cNvPr id="12" name="Rectangle 11"/>
          <p:cNvSpPr/>
          <p:nvPr/>
        </p:nvSpPr>
        <p:spPr>
          <a:xfrm>
            <a:off x="771508" y="3087015"/>
            <a:ext cx="4525304" cy="1015663"/>
          </a:xfrm>
          <a:prstGeom prst="rect">
            <a:avLst/>
          </a:prstGeom>
          <a:ln>
            <a:solidFill>
              <a:schemeClr val="tx1"/>
            </a:solidFill>
          </a:ln>
        </p:spPr>
        <p:txBody>
          <a:bodyPr wrap="square">
            <a:spAutoFit/>
          </a:bodyPr>
          <a:lstStyle/>
          <a:p>
            <a:pPr lvl="0" algn="ctr"/>
            <a:r>
              <a:rPr lang="en-US" sz="2000" dirty="0">
                <a:latin typeface="Calibri" panose="020F0502020204030204" pitchFamily="34" charset="0"/>
                <a:cs typeface="Calibri" panose="020F0502020204030204" pitchFamily="34" charset="0"/>
              </a:rPr>
              <a:t>At least </a:t>
            </a:r>
            <a:r>
              <a:rPr lang="en-US" sz="2000" b="1" dirty="0">
                <a:solidFill>
                  <a:schemeClr val="tx2"/>
                </a:solidFill>
                <a:latin typeface="Calibri" panose="020F0502020204030204" pitchFamily="34" charset="0"/>
                <a:cs typeface="Calibri" panose="020F0502020204030204" pitchFamily="34" charset="0"/>
              </a:rPr>
              <a:t>two nationally </a:t>
            </a:r>
            <a:r>
              <a:rPr lang="en-US" sz="2000" b="1" dirty="0" err="1">
                <a:solidFill>
                  <a:schemeClr val="tx2"/>
                </a:solidFill>
                <a:latin typeface="Calibri" panose="020F0502020204030204" pitchFamily="34" charset="0"/>
                <a:cs typeface="Calibri" panose="020F0502020204030204" pitchFamily="34" charset="0"/>
              </a:rPr>
              <a:t>recognised</a:t>
            </a:r>
            <a:r>
              <a:rPr lang="en-US" sz="2000" b="1" dirty="0">
                <a:solidFill>
                  <a:schemeClr val="tx2"/>
                </a:solidFill>
                <a:latin typeface="Calibri" panose="020F0502020204030204" pitchFamily="34" charset="0"/>
                <a:cs typeface="Calibri" panose="020F0502020204030204" pitchFamily="34" charset="0"/>
              </a:rPr>
              <a:t> providers</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of initial teacher </a:t>
            </a:r>
            <a:r>
              <a:rPr lang="en-US" sz="2000" dirty="0">
                <a:solidFill>
                  <a:schemeClr val="tx2"/>
                </a:solidFill>
                <a:latin typeface="Calibri" panose="020F0502020204030204" pitchFamily="34" charset="0"/>
                <a:cs typeface="Calibri" panose="020F0502020204030204" pitchFamily="34" charset="0"/>
              </a:rPr>
              <a:t>education from </a:t>
            </a:r>
            <a:r>
              <a:rPr lang="en-US" sz="2000" dirty="0" smtClean="0">
                <a:solidFill>
                  <a:schemeClr val="tx2"/>
                </a:solidFill>
                <a:latin typeface="Calibri" panose="020F0502020204030204" pitchFamily="34" charset="0"/>
                <a:cs typeface="Calibri" panose="020F0502020204030204" pitchFamily="34" charset="0"/>
              </a:rPr>
              <a:t>2 different </a:t>
            </a:r>
            <a:r>
              <a:rPr lang="en-US" sz="2000" dirty="0" err="1">
                <a:solidFill>
                  <a:schemeClr val="tx2"/>
                </a:solidFill>
                <a:latin typeface="Calibri" panose="020F0502020204030204" pitchFamily="34" charset="0"/>
                <a:cs typeface="Calibri" panose="020F0502020204030204" pitchFamily="34" charset="0"/>
              </a:rPr>
              <a:t>Programme</a:t>
            </a:r>
            <a:r>
              <a:rPr lang="en-US" sz="2000" dirty="0">
                <a:solidFill>
                  <a:schemeClr val="tx2"/>
                </a:solidFill>
                <a:latin typeface="Calibri" panose="020F0502020204030204" pitchFamily="34" charset="0"/>
                <a:cs typeface="Calibri" panose="020F0502020204030204" pitchFamily="34" charset="0"/>
              </a:rPr>
              <a:t> </a:t>
            </a:r>
            <a:r>
              <a:rPr lang="en-US" sz="2000" dirty="0" smtClean="0">
                <a:solidFill>
                  <a:schemeClr val="tx2"/>
                </a:solidFill>
                <a:latin typeface="Calibri" panose="020F0502020204030204" pitchFamily="34" charset="0"/>
                <a:cs typeface="Calibri" panose="020F0502020204030204" pitchFamily="34" charset="0"/>
              </a:rPr>
              <a:t>countries</a:t>
            </a:r>
            <a:endParaRPr lang="en-IE" sz="2000" dirty="0">
              <a:solidFill>
                <a:schemeClr val="tx2"/>
              </a:solidFill>
              <a:latin typeface="Calibri" panose="020F0502020204030204" pitchFamily="34" charset="0"/>
              <a:cs typeface="Calibri" panose="020F0502020204030204" pitchFamily="34" charset="0"/>
            </a:endParaRPr>
          </a:p>
        </p:txBody>
      </p:sp>
      <p:sp>
        <p:nvSpPr>
          <p:cNvPr id="15" name="Rectangle 14"/>
          <p:cNvSpPr/>
          <p:nvPr/>
        </p:nvSpPr>
        <p:spPr>
          <a:xfrm>
            <a:off x="5928716" y="3087015"/>
            <a:ext cx="4745363" cy="1015663"/>
          </a:xfrm>
          <a:prstGeom prst="rect">
            <a:avLst/>
          </a:prstGeom>
          <a:ln>
            <a:solidFill>
              <a:schemeClr val="tx1"/>
            </a:solidFill>
          </a:ln>
        </p:spPr>
        <p:txBody>
          <a:bodyPr wrap="square">
            <a:spAutoFit/>
          </a:bodyPr>
          <a:lstStyle/>
          <a:p>
            <a:pPr algn="ctr"/>
            <a:r>
              <a:rPr lang="en-US" sz="2000" dirty="0">
                <a:latin typeface="Calibri" panose="020F0502020204030204" pitchFamily="34" charset="0"/>
                <a:cs typeface="Calibri" panose="020F0502020204030204" pitchFamily="34" charset="0"/>
              </a:rPr>
              <a:t>At </a:t>
            </a:r>
            <a:r>
              <a:rPr lang="en-US" sz="2000" dirty="0" smtClean="0">
                <a:latin typeface="Calibri" panose="020F0502020204030204" pitchFamily="34" charset="0"/>
                <a:cs typeface="Calibri" panose="020F0502020204030204" pitchFamily="34" charset="0"/>
              </a:rPr>
              <a:t>least </a:t>
            </a:r>
            <a:r>
              <a:rPr lang="en-US" sz="2000" b="1" dirty="0" smtClean="0">
                <a:solidFill>
                  <a:schemeClr val="tx2"/>
                </a:solidFill>
                <a:latin typeface="Calibri" panose="020F0502020204030204" pitchFamily="34" charset="0"/>
                <a:cs typeface="Calibri" panose="020F0502020204030204" pitchFamily="34" charset="0"/>
              </a:rPr>
              <a:t>one nationally </a:t>
            </a:r>
            <a:r>
              <a:rPr lang="en-US" sz="2000" b="1" dirty="0" err="1" smtClean="0">
                <a:solidFill>
                  <a:schemeClr val="tx2"/>
                </a:solidFill>
                <a:latin typeface="Calibri" panose="020F0502020204030204" pitchFamily="34" charset="0"/>
                <a:cs typeface="Calibri" panose="020F0502020204030204" pitchFamily="34" charset="0"/>
              </a:rPr>
              <a:t>recognised</a:t>
            </a:r>
            <a:r>
              <a:rPr lang="en-US" sz="2000" b="1" dirty="0" smtClean="0">
                <a:solidFill>
                  <a:schemeClr val="tx2"/>
                </a:solidFill>
                <a:latin typeface="Calibri" panose="020F0502020204030204" pitchFamily="34" charset="0"/>
                <a:cs typeface="Calibri" panose="020F0502020204030204" pitchFamily="34" charset="0"/>
              </a:rPr>
              <a:t> provider of continuing professional development </a:t>
            </a:r>
            <a:r>
              <a:rPr lang="en-US" sz="2000" dirty="0" smtClean="0">
                <a:latin typeface="Calibri" panose="020F0502020204030204" pitchFamily="34" charset="0"/>
                <a:cs typeface="Calibri" panose="020F0502020204030204" pitchFamily="34" charset="0"/>
              </a:rPr>
              <a:t>(in-service </a:t>
            </a:r>
            <a:r>
              <a:rPr lang="en-US" sz="2000" dirty="0">
                <a:latin typeface="Calibri" panose="020F0502020204030204" pitchFamily="34" charset="0"/>
                <a:cs typeface="Calibri" panose="020F0502020204030204" pitchFamily="34" charset="0"/>
              </a:rPr>
              <a:t>training) for teachers</a:t>
            </a:r>
            <a:endParaRPr lang="en-US" sz="2000" dirty="0">
              <a:solidFill>
                <a:schemeClr val="tx2"/>
              </a:solidFill>
              <a:latin typeface="Calibri" panose="020F0502020204030204" pitchFamily="34" charset="0"/>
              <a:cs typeface="Calibri" panose="020F0502020204030204" pitchFamily="34" charset="0"/>
            </a:endParaRPr>
          </a:p>
        </p:txBody>
      </p:sp>
      <p:cxnSp>
        <p:nvCxnSpPr>
          <p:cNvPr id="22" name="Straight Arrow Connector 21"/>
          <p:cNvCxnSpPr/>
          <p:nvPr/>
        </p:nvCxnSpPr>
        <p:spPr>
          <a:xfrm flipH="1">
            <a:off x="2229852" y="2577187"/>
            <a:ext cx="147036" cy="39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55738" y="2541132"/>
            <a:ext cx="148809" cy="43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26532" y="1342836"/>
            <a:ext cx="3285848" cy="984885"/>
          </a:xfrm>
          <a:prstGeom prst="rect">
            <a:avLst/>
          </a:prstGeom>
          <a:noFill/>
          <a:ln w="76200">
            <a:solidFill>
              <a:schemeClr val="tx2"/>
            </a:solidFill>
          </a:ln>
        </p:spPr>
        <p:txBody>
          <a:bodyPr wrap="square" rtlCol="0">
            <a:spAutoFit/>
          </a:bodyPr>
          <a:lstStyle/>
          <a:p>
            <a:pPr algn="ctr"/>
            <a:r>
              <a:rPr lang="en-US" sz="2000" dirty="0" smtClean="0">
                <a:latin typeface="Calibri" panose="020F0502020204030204" pitchFamily="34" charset="0"/>
                <a:cs typeface="Calibri" panose="020F0502020204030204" pitchFamily="34" charset="0"/>
              </a:rPr>
              <a:t>At least </a:t>
            </a:r>
            <a:r>
              <a:rPr lang="en-US" sz="2000" b="1" dirty="0">
                <a:solidFill>
                  <a:schemeClr val="tx2"/>
                </a:solidFill>
                <a:latin typeface="Calibri" panose="020F0502020204030204" pitchFamily="34" charset="0"/>
                <a:cs typeface="Calibri" panose="020F0502020204030204" pitchFamily="34" charset="0"/>
              </a:rPr>
              <a:t>one</a:t>
            </a:r>
            <a:r>
              <a:rPr lang="en-US" sz="2000" dirty="0">
                <a:solidFill>
                  <a:schemeClr val="tx2"/>
                </a:solidFill>
                <a:latin typeface="Calibri" panose="020F0502020204030204" pitchFamily="34" charset="0"/>
                <a:cs typeface="Calibri" panose="020F0502020204030204" pitchFamily="34" charset="0"/>
              </a:rPr>
              <a:t> practice/training </a:t>
            </a:r>
            <a:r>
              <a:rPr lang="en-US" sz="2000" dirty="0" smtClean="0">
                <a:solidFill>
                  <a:schemeClr val="tx2"/>
                </a:solidFill>
                <a:latin typeface="Calibri" panose="020F0502020204030204" pitchFamily="34" charset="0"/>
                <a:cs typeface="Calibri" panose="020F0502020204030204" pitchFamily="34" charset="0"/>
              </a:rPr>
              <a:t>school </a:t>
            </a:r>
            <a:r>
              <a:rPr lang="en-US" dirty="0">
                <a:solidFill>
                  <a:schemeClr val="tx2"/>
                </a:solidFill>
              </a:rPr>
              <a:t>as </a:t>
            </a:r>
            <a:r>
              <a:rPr lang="en-US" b="1" dirty="0">
                <a:solidFill>
                  <a:schemeClr val="tx2"/>
                </a:solidFill>
              </a:rPr>
              <a:t>full partner or associated </a:t>
            </a:r>
            <a:r>
              <a:rPr lang="en-US" b="1" dirty="0" smtClean="0">
                <a:solidFill>
                  <a:schemeClr val="tx2"/>
                </a:solidFill>
              </a:rPr>
              <a:t>partner</a:t>
            </a:r>
            <a:endParaRPr lang="fr-BE" sz="2000" dirty="0">
              <a:solidFill>
                <a:schemeClr val="tx2"/>
              </a:solidFill>
              <a:latin typeface="Calibri" panose="020F0502020204030204" pitchFamily="34" charset="0"/>
              <a:cs typeface="Calibri" panose="020F0502020204030204" pitchFamily="34" charset="0"/>
            </a:endParaRPr>
          </a:p>
        </p:txBody>
      </p:sp>
      <p:sp>
        <p:nvSpPr>
          <p:cNvPr id="3" name="TextBox 2"/>
          <p:cNvSpPr txBox="1"/>
          <p:nvPr/>
        </p:nvSpPr>
        <p:spPr>
          <a:xfrm>
            <a:off x="5296812" y="3279259"/>
            <a:ext cx="631904" cy="430887"/>
          </a:xfrm>
          <a:prstGeom prst="rect">
            <a:avLst/>
          </a:prstGeom>
          <a:noFill/>
        </p:spPr>
        <p:txBody>
          <a:bodyPr wrap="none" rtlCol="0">
            <a:spAutoFit/>
          </a:bodyPr>
          <a:lstStyle/>
          <a:p>
            <a:r>
              <a:rPr lang="en-IE" sz="2200" b="1" i="1" dirty="0">
                <a:latin typeface="Calibri" panose="020F0502020204030204" pitchFamily="34" charset="0"/>
                <a:cs typeface="Calibri" panose="020F0502020204030204" pitchFamily="34" charset="0"/>
              </a:rPr>
              <a:t>and</a:t>
            </a:r>
            <a:endParaRPr lang="en-US" sz="2200" b="1" i="1" dirty="0">
              <a:latin typeface="Calibri" panose="020F0502020204030204" pitchFamily="34" charset="0"/>
              <a:cs typeface="Calibri" panose="020F0502020204030204" pitchFamily="34" charset="0"/>
            </a:endParaRPr>
          </a:p>
        </p:txBody>
      </p:sp>
      <p:sp>
        <p:nvSpPr>
          <p:cNvPr id="19" name="TextBox 18"/>
          <p:cNvSpPr txBox="1"/>
          <p:nvPr/>
        </p:nvSpPr>
        <p:spPr>
          <a:xfrm>
            <a:off x="2378661" y="2484919"/>
            <a:ext cx="3777077" cy="430887"/>
          </a:xfrm>
          <a:prstGeom prst="rect">
            <a:avLst/>
          </a:prstGeom>
          <a:noFill/>
        </p:spPr>
        <p:txBody>
          <a:bodyPr wrap="square" rtlCol="0">
            <a:spAutoFit/>
          </a:bodyPr>
          <a:lstStyle/>
          <a:p>
            <a:pPr algn="ctr"/>
            <a:r>
              <a:rPr lang="en-IE" sz="2200" b="1" i="1" dirty="0" smtClean="0">
                <a:latin typeface="Calibri" panose="020F0502020204030204" pitchFamily="34" charset="0"/>
                <a:cs typeface="Calibri" panose="020F0502020204030204" pitchFamily="34" charset="0"/>
              </a:rPr>
              <a:t>involving</a:t>
            </a:r>
            <a:r>
              <a:rPr lang="en-IE" sz="2200" i="1" dirty="0" smtClean="0"/>
              <a:t>:</a:t>
            </a:r>
            <a:endParaRPr lang="en-IE" sz="2200" i="1" dirty="0"/>
          </a:p>
        </p:txBody>
      </p:sp>
      <p:sp>
        <p:nvSpPr>
          <p:cNvPr id="21" name="TextBox 20"/>
          <p:cNvSpPr txBox="1"/>
          <p:nvPr/>
        </p:nvSpPr>
        <p:spPr>
          <a:xfrm>
            <a:off x="6724743" y="1653019"/>
            <a:ext cx="631904" cy="430887"/>
          </a:xfrm>
          <a:prstGeom prst="rect">
            <a:avLst/>
          </a:prstGeom>
          <a:noFill/>
        </p:spPr>
        <p:txBody>
          <a:bodyPr wrap="none" rtlCol="0">
            <a:spAutoFit/>
          </a:bodyPr>
          <a:lstStyle/>
          <a:p>
            <a:r>
              <a:rPr lang="en-IE" sz="2200" b="1" i="1" dirty="0">
                <a:latin typeface="Calibri" panose="020F0502020204030204" pitchFamily="34" charset="0"/>
                <a:cs typeface="Calibri" panose="020F0502020204030204" pitchFamily="34" charset="0"/>
              </a:rPr>
              <a:t>and</a:t>
            </a:r>
            <a:endParaRPr lang="en-US" sz="2200" b="1" i="1" dirty="0">
              <a:latin typeface="Calibri" panose="020F0502020204030204" pitchFamily="34" charset="0"/>
              <a:cs typeface="Calibri" panose="020F0502020204030204" pitchFamily="34" charset="0"/>
            </a:endParaRPr>
          </a:p>
        </p:txBody>
      </p:sp>
      <p:sp>
        <p:nvSpPr>
          <p:cNvPr id="24" name="Rectangle 23"/>
          <p:cNvSpPr/>
          <p:nvPr/>
        </p:nvSpPr>
        <p:spPr>
          <a:xfrm>
            <a:off x="2155489" y="5698683"/>
            <a:ext cx="6981882" cy="707886"/>
          </a:xfrm>
          <a:prstGeom prst="rect">
            <a:avLst/>
          </a:prstGeom>
          <a:ln w="76200">
            <a:solidFill>
              <a:srgbClr val="024B9C"/>
            </a:solidFill>
          </a:ln>
        </p:spPr>
        <p:txBody>
          <a:bodyPr wrap="square">
            <a:spAutoFit/>
          </a:bodyPr>
          <a:lstStyle/>
          <a:p>
            <a:pPr algn="ctr">
              <a:buFont typeface="Wingdings" panose="05000000000000000000" pitchFamily="2" charset="2"/>
              <a:buNone/>
            </a:pPr>
            <a:r>
              <a:rPr lang="en-US" sz="2000" b="1" dirty="0" smtClean="0">
                <a:solidFill>
                  <a:srgbClr val="004494"/>
                </a:solidFill>
                <a:latin typeface="Calibri" panose="020F0502020204030204" pitchFamily="34" charset="0"/>
                <a:cs typeface="Calibri" panose="020F0502020204030204" pitchFamily="34" charset="0"/>
              </a:rPr>
              <a:t>Minimum </a:t>
            </a:r>
            <a:r>
              <a:rPr lang="en-US" sz="2000" b="1" dirty="0">
                <a:solidFill>
                  <a:srgbClr val="004494"/>
                </a:solidFill>
                <a:latin typeface="Calibri" panose="020F0502020204030204" pitchFamily="34" charset="0"/>
                <a:cs typeface="Calibri" panose="020F0502020204030204" pitchFamily="34" charset="0"/>
              </a:rPr>
              <a:t>number of partners is </a:t>
            </a:r>
            <a:r>
              <a:rPr lang="en-US" sz="2000" b="1" dirty="0" smtClean="0">
                <a:solidFill>
                  <a:srgbClr val="004494"/>
                </a:solidFill>
                <a:latin typeface="Calibri" panose="020F0502020204030204" pitchFamily="34" charset="0"/>
                <a:cs typeface="Calibri" panose="020F0502020204030204" pitchFamily="34" charset="0"/>
              </a:rPr>
              <a:t>4</a:t>
            </a:r>
            <a:r>
              <a:rPr lang="en-US" sz="2000" dirty="0" smtClean="0">
                <a:solidFill>
                  <a:srgbClr val="004494"/>
                </a:solidFill>
                <a:latin typeface="Calibri" panose="020F0502020204030204" pitchFamily="34" charset="0"/>
                <a:cs typeface="Calibri" panose="020F0502020204030204" pitchFamily="34" charset="0"/>
              </a:rPr>
              <a:t>: minimum </a:t>
            </a:r>
            <a:r>
              <a:rPr lang="en-US" sz="2000" b="1" dirty="0">
                <a:solidFill>
                  <a:srgbClr val="004494"/>
                </a:solidFill>
                <a:latin typeface="Calibri" panose="020F0502020204030204" pitchFamily="34" charset="0"/>
                <a:cs typeface="Calibri" panose="020F0502020204030204" pitchFamily="34" charset="0"/>
              </a:rPr>
              <a:t>3 </a:t>
            </a:r>
            <a:r>
              <a:rPr lang="en-US" sz="2000" b="1" dirty="0" smtClean="0">
                <a:solidFill>
                  <a:srgbClr val="004494"/>
                </a:solidFill>
                <a:latin typeface="Calibri" panose="020F0502020204030204" pitchFamily="34" charset="0"/>
                <a:cs typeface="Calibri" panose="020F0502020204030204" pitchFamily="34" charset="0"/>
              </a:rPr>
              <a:t>full </a:t>
            </a:r>
            <a:r>
              <a:rPr lang="en-US" sz="2000" b="1" dirty="0">
                <a:solidFill>
                  <a:srgbClr val="004494"/>
                </a:solidFill>
                <a:latin typeface="Calibri" panose="020F0502020204030204" pitchFamily="34" charset="0"/>
                <a:cs typeface="Calibri" panose="020F0502020204030204" pitchFamily="34" charset="0"/>
              </a:rPr>
              <a:t>partners </a:t>
            </a:r>
            <a:r>
              <a:rPr lang="en-US" sz="2000" dirty="0">
                <a:solidFill>
                  <a:srgbClr val="004494"/>
                </a:solidFill>
                <a:latin typeface="Calibri" panose="020F0502020204030204" pitchFamily="34" charset="0"/>
                <a:cs typeface="Calibri" panose="020F0502020204030204" pitchFamily="34" charset="0"/>
              </a:rPr>
              <a:t>and </a:t>
            </a:r>
            <a:r>
              <a:rPr lang="en-US" sz="2000" b="1" dirty="0">
                <a:solidFill>
                  <a:srgbClr val="004494"/>
                </a:solidFill>
                <a:latin typeface="Calibri" panose="020F0502020204030204" pitchFamily="34" charset="0"/>
                <a:cs typeface="Calibri" panose="020F0502020204030204" pitchFamily="34" charset="0"/>
              </a:rPr>
              <a:t>one </a:t>
            </a:r>
            <a:r>
              <a:rPr lang="en-US" sz="2000" dirty="0">
                <a:solidFill>
                  <a:srgbClr val="004494"/>
                </a:solidFill>
                <a:latin typeface="Calibri" panose="020F0502020204030204" pitchFamily="34" charset="0"/>
                <a:cs typeface="Calibri" panose="020F0502020204030204" pitchFamily="34" charset="0"/>
              </a:rPr>
              <a:t>practice/training school as </a:t>
            </a:r>
            <a:r>
              <a:rPr lang="en-US" sz="2000" b="1" dirty="0">
                <a:solidFill>
                  <a:srgbClr val="004494"/>
                </a:solidFill>
                <a:latin typeface="Calibri" panose="020F0502020204030204" pitchFamily="34" charset="0"/>
                <a:cs typeface="Calibri" panose="020F0502020204030204" pitchFamily="34" charset="0"/>
              </a:rPr>
              <a:t>full partner or associated </a:t>
            </a:r>
            <a:r>
              <a:rPr lang="en-US" sz="2000" b="1" dirty="0" smtClean="0">
                <a:solidFill>
                  <a:srgbClr val="004494"/>
                </a:solidFill>
                <a:latin typeface="Calibri" panose="020F0502020204030204" pitchFamily="34" charset="0"/>
                <a:cs typeface="Calibri" panose="020F0502020204030204" pitchFamily="34" charset="0"/>
              </a:rPr>
              <a:t>partner</a:t>
            </a:r>
            <a:r>
              <a:rPr lang="en-US" sz="2000" dirty="0" smtClean="0">
                <a:solidFill>
                  <a:srgbClr val="035DC1"/>
                </a:solidFill>
                <a:latin typeface="Calibri" panose="020F0502020204030204" pitchFamily="34" charset="0"/>
                <a:cs typeface="Calibri" panose="020F0502020204030204" pitchFamily="34" charset="0"/>
              </a:rPr>
              <a:t>.</a:t>
            </a:r>
            <a:endParaRPr lang="en-US" sz="2000" dirty="0">
              <a:solidFill>
                <a:srgbClr val="035DC1"/>
              </a:solidFill>
              <a:latin typeface="Calibri" panose="020F0502020204030204" pitchFamily="34" charset="0"/>
              <a:cs typeface="Calibri" panose="020F0502020204030204" pitchFamily="34" charset="0"/>
            </a:endParaRPr>
          </a:p>
        </p:txBody>
      </p:sp>
      <p:sp>
        <p:nvSpPr>
          <p:cNvPr id="18" name="Notched Right Arrow 17"/>
          <p:cNvSpPr/>
          <p:nvPr/>
        </p:nvSpPr>
        <p:spPr>
          <a:xfrm>
            <a:off x="906350" y="5810310"/>
            <a:ext cx="978408"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423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46401" y="355516"/>
            <a:ext cx="4663456" cy="830997"/>
          </a:xfrm>
          <a:prstGeom prst="rect">
            <a:avLst/>
          </a:prstGeom>
        </p:spPr>
        <p:txBody>
          <a:bodyPr wrap="none">
            <a:spAutoFit/>
          </a:bodyPr>
          <a:lstStyle/>
          <a:p>
            <a:r>
              <a:rPr lang="en-GB" sz="4800" dirty="0">
                <a:solidFill>
                  <a:srgbClr val="0088CE"/>
                </a:solidFill>
                <a:latin typeface="Arial" panose="020B0604020202020204" pitchFamily="34" charset="0"/>
                <a:ea typeface="+mj-ea"/>
                <a:cs typeface="Arial" panose="020B0604020202020204" pitchFamily="34" charset="0"/>
              </a:rPr>
              <a:t>Eligible</a:t>
            </a:r>
            <a:r>
              <a:rPr lang="en-GB" sz="3733" dirty="0" smtClean="0">
                <a:solidFill>
                  <a:srgbClr val="404040"/>
                </a:solidFill>
                <a:latin typeface="Arial" panose="020B0604020202020204" pitchFamily="34" charset="0"/>
                <a:cs typeface="Arial" panose="020B0604020202020204" pitchFamily="34" charset="0"/>
              </a:rPr>
              <a:t> </a:t>
            </a:r>
            <a:r>
              <a:rPr lang="en-GB" sz="4800" dirty="0">
                <a:solidFill>
                  <a:srgbClr val="0088CE"/>
                </a:solidFill>
                <a:latin typeface="Arial" panose="020B0604020202020204" pitchFamily="34" charset="0"/>
                <a:ea typeface="+mj-ea"/>
                <a:cs typeface="Arial" panose="020B0604020202020204" pitchFamily="34" charset="0"/>
              </a:rPr>
              <a:t>activities</a:t>
            </a:r>
          </a:p>
        </p:txBody>
      </p:sp>
      <p:graphicFrame>
        <p:nvGraphicFramePr>
          <p:cNvPr id="14" name="Diagram 13"/>
          <p:cNvGraphicFramePr/>
          <p:nvPr>
            <p:extLst>
              <p:ext uri="{D42A27DB-BD31-4B8C-83A1-F6EECF244321}">
                <p14:modId xmlns:p14="http://schemas.microsoft.com/office/powerpoint/2010/main" val="3113426039"/>
              </p:ext>
            </p:extLst>
          </p:nvPr>
        </p:nvGraphicFramePr>
        <p:xfrm>
          <a:off x="2031240" y="1447800"/>
          <a:ext cx="8128000" cy="515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165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6881" y="355516"/>
            <a:ext cx="5588389" cy="830997"/>
          </a:xfrm>
          <a:prstGeom prst="rect">
            <a:avLst/>
          </a:prstGeom>
        </p:spPr>
        <p:txBody>
          <a:bodyPr wrap="none">
            <a:spAutoFit/>
          </a:bodyPr>
          <a:lstStyle/>
          <a:p>
            <a:r>
              <a:rPr lang="en-GB" sz="4800" dirty="0">
                <a:solidFill>
                  <a:srgbClr val="0088CE"/>
                </a:solidFill>
                <a:latin typeface="Arial" panose="020B0604020202020204" pitchFamily="34" charset="0"/>
                <a:ea typeface="+mj-ea"/>
                <a:cs typeface="Arial" panose="020B0604020202020204" pitchFamily="34" charset="0"/>
              </a:rPr>
              <a:t>Eligible</a:t>
            </a:r>
            <a:r>
              <a:rPr lang="en-GB" sz="3733" dirty="0" smtClean="0">
                <a:solidFill>
                  <a:srgbClr val="404040"/>
                </a:solidFill>
                <a:latin typeface="Arial" panose="020B0604020202020204" pitchFamily="34" charset="0"/>
                <a:cs typeface="Arial" panose="020B0604020202020204" pitchFamily="34" charset="0"/>
              </a:rPr>
              <a:t> </a:t>
            </a:r>
            <a:r>
              <a:rPr lang="en-GB" sz="4800" dirty="0" smtClean="0">
                <a:solidFill>
                  <a:srgbClr val="0088CE"/>
                </a:solidFill>
                <a:latin typeface="Arial" panose="020B0604020202020204" pitchFamily="34" charset="0"/>
                <a:ea typeface="+mj-ea"/>
                <a:cs typeface="Arial" panose="020B0604020202020204" pitchFamily="34" charset="0"/>
              </a:rPr>
              <a:t>activities (2)</a:t>
            </a:r>
            <a:endParaRPr lang="en-GB" sz="4800" dirty="0">
              <a:solidFill>
                <a:srgbClr val="0088CE"/>
              </a:solidFill>
              <a:latin typeface="Arial" panose="020B0604020202020204" pitchFamily="34" charset="0"/>
              <a:ea typeface="+mj-ea"/>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889976613"/>
              </p:ext>
            </p:extLst>
          </p:nvPr>
        </p:nvGraphicFramePr>
        <p:xfrm>
          <a:off x="1607080" y="1186513"/>
          <a:ext cx="85529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16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576" y="3082241"/>
            <a:ext cx="3352800" cy="2514600"/>
          </a:xfrm>
          <a:prstGeom prst="rect">
            <a:avLst/>
          </a:prstGeom>
        </p:spPr>
      </p:pic>
      <p:sp>
        <p:nvSpPr>
          <p:cNvPr id="3" name="Content Placeholder 2"/>
          <p:cNvSpPr>
            <a:spLocks noGrp="1"/>
          </p:cNvSpPr>
          <p:nvPr>
            <p:ph idx="1"/>
          </p:nvPr>
        </p:nvSpPr>
        <p:spPr>
          <a:xfrm>
            <a:off x="902722" y="1638384"/>
            <a:ext cx="8267860" cy="1813190"/>
          </a:xfrm>
          <a:ln/>
        </p:spPr>
        <p:style>
          <a:lnRef idx="2">
            <a:schemeClr val="accent1"/>
          </a:lnRef>
          <a:fillRef idx="1">
            <a:schemeClr val="lt1"/>
          </a:fillRef>
          <a:effectRef idx="0">
            <a:schemeClr val="accent1"/>
          </a:effectRef>
          <a:fontRef idx="minor">
            <a:schemeClr val="dk1"/>
          </a:fontRef>
        </p:style>
        <p:txBody>
          <a:bodyPr anchor="ctr">
            <a:normAutofit/>
          </a:bodyPr>
          <a:lstStyle/>
          <a:p>
            <a:pPr algn="ctr">
              <a:lnSpc>
                <a:spcPct val="150000"/>
              </a:lnSpc>
              <a:spcBef>
                <a:spcPts val="1600"/>
              </a:spcBef>
            </a:pPr>
            <a:r>
              <a:rPr lang="en-GB" sz="3600" dirty="0" smtClean="0">
                <a:solidFill>
                  <a:srgbClr val="404040"/>
                </a:solidFill>
                <a:latin typeface="Calibri" panose="020F0502020204030204" pitchFamily="34" charset="0"/>
              </a:rPr>
              <a:t>Exclusion situations linked to legal issues</a:t>
            </a:r>
            <a:br>
              <a:rPr lang="en-GB" sz="3600" dirty="0" smtClean="0">
                <a:solidFill>
                  <a:srgbClr val="404040"/>
                </a:solidFill>
                <a:latin typeface="Calibri" panose="020F0502020204030204" pitchFamily="34" charset="0"/>
              </a:rPr>
            </a:br>
            <a:endParaRPr lang="en-GB" sz="3600" dirty="0">
              <a:solidFill>
                <a:schemeClr val="tx2"/>
              </a:solidFill>
              <a:latin typeface="Calibri" panose="020F0502020204030204" pitchFamily="34" charset="0"/>
            </a:endParaRPr>
          </a:p>
        </p:txBody>
      </p:sp>
      <p:sp>
        <p:nvSpPr>
          <p:cNvPr id="5" name="Rectangle 4"/>
          <p:cNvSpPr/>
          <p:nvPr/>
        </p:nvSpPr>
        <p:spPr>
          <a:xfrm>
            <a:off x="2815439" y="4124870"/>
            <a:ext cx="4442427" cy="18662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solidFill>
                  <a:srgbClr val="404040"/>
                </a:solidFill>
                <a:latin typeface="Calibri" panose="020F0502020204030204" pitchFamily="34" charset="0"/>
              </a:rPr>
              <a:t>Fields to </a:t>
            </a:r>
            <a:r>
              <a:rPr lang="en-GB" sz="2400" b="1" dirty="0" smtClean="0">
                <a:solidFill>
                  <a:schemeClr val="tx2"/>
                </a:solidFill>
                <a:latin typeface="Calibri" panose="020F0502020204030204" pitchFamily="34" charset="0"/>
              </a:rPr>
              <a:t>tick in application form + declaration on honour </a:t>
            </a:r>
            <a:r>
              <a:rPr lang="en-GB" sz="2400" dirty="0" smtClean="0">
                <a:solidFill>
                  <a:srgbClr val="404040"/>
                </a:solidFill>
                <a:latin typeface="Calibri" panose="020F0502020204030204" pitchFamily="34" charset="0"/>
              </a:rPr>
              <a:t>if selected</a:t>
            </a:r>
            <a:endParaRPr lang="en-US" sz="2400" dirty="0">
              <a:solidFill>
                <a:srgbClr val="404040"/>
              </a:solidFill>
            </a:endParaRPr>
          </a:p>
        </p:txBody>
      </p:sp>
      <p:sp>
        <p:nvSpPr>
          <p:cNvPr id="11" name="TextBox 10"/>
          <p:cNvSpPr txBox="1"/>
          <p:nvPr/>
        </p:nvSpPr>
        <p:spPr>
          <a:xfrm>
            <a:off x="1190764" y="596400"/>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Exclusion criteria</a:t>
            </a:r>
            <a:endParaRPr lang="en-GB" sz="4800" dirty="0">
              <a:solidFill>
                <a:srgbClr val="0088CE"/>
              </a:solidFill>
              <a:latin typeface="Arial" panose="020B0604020202020204" pitchFamily="34" charset="0"/>
              <a:cs typeface="Arial" panose="020B0604020202020204" pitchFamily="34" charset="0"/>
            </a:endParaRPr>
          </a:p>
        </p:txBody>
      </p:sp>
      <p:sp>
        <p:nvSpPr>
          <p:cNvPr id="6" name="TextBox 5"/>
          <p:cNvSpPr txBox="1"/>
          <p:nvPr/>
        </p:nvSpPr>
        <p:spPr>
          <a:xfrm>
            <a:off x="3020231" y="2620576"/>
            <a:ext cx="4237635" cy="461665"/>
          </a:xfrm>
          <a:prstGeom prst="rect">
            <a:avLst/>
          </a:prstGeom>
          <a:solidFill>
            <a:schemeClr val="accent4"/>
          </a:solidFill>
        </p:spPr>
        <p:txBody>
          <a:bodyPr wrap="square" rtlCol="0">
            <a:spAutoFit/>
          </a:bodyPr>
          <a:lstStyle/>
          <a:p>
            <a:pPr algn="ctr"/>
            <a:r>
              <a:rPr lang="fr-BE" sz="2400" b="1" dirty="0" smtClean="0">
                <a:solidFill>
                  <a:schemeClr val="bg1"/>
                </a:solidFill>
              </a:rPr>
              <a:t>Part C of </a:t>
            </a:r>
            <a:r>
              <a:rPr lang="fr-BE" sz="2400" b="1" dirty="0" smtClean="0">
                <a:solidFill>
                  <a:schemeClr val="bg1"/>
                </a:solidFill>
                <a:hlinkClick r:id="rId4"/>
              </a:rPr>
              <a:t>Programme Guide</a:t>
            </a:r>
            <a:endParaRPr lang="fr-BE" sz="2400" b="1" dirty="0">
              <a:solidFill>
                <a:schemeClr val="bg1"/>
              </a:solidFill>
            </a:endParaRPr>
          </a:p>
        </p:txBody>
      </p:sp>
    </p:spTree>
    <p:extLst>
      <p:ext uri="{BB962C8B-B14F-4D97-AF65-F5344CB8AC3E}">
        <p14:creationId xmlns:p14="http://schemas.microsoft.com/office/powerpoint/2010/main" val="25315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965" y="251166"/>
            <a:ext cx="5275283" cy="782357"/>
          </a:xfrm>
          <a:ln>
            <a:noFill/>
          </a:ln>
        </p:spPr>
        <p:txBody>
          <a:bodyPr>
            <a:normAutofit/>
          </a:bodyPr>
          <a:lstStyle/>
          <a:p>
            <a:r>
              <a:rPr lang="en-GB" sz="4800" dirty="0">
                <a:latin typeface="Arial" panose="020B0604020202020204" pitchFamily="34" charset="0"/>
                <a:cs typeface="Arial" panose="020B0604020202020204" pitchFamily="34" charset="0"/>
              </a:rPr>
              <a:t>Selection criteria </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val="1103295452"/>
              </p:ext>
            </p:extLst>
          </p:nvPr>
        </p:nvGraphicFramePr>
        <p:xfrm>
          <a:off x="646127" y="1719072"/>
          <a:ext cx="9485424" cy="4371761"/>
        </p:xfrm>
        <a:graphic>
          <a:graphicData uri="http://schemas.openxmlformats.org/drawingml/2006/table">
            <a:tbl>
              <a:tblPr firstRow="1" bandRow="1">
                <a:tableStyleId>{BDBED569-4797-4DF1-A0F4-6AAB3CD982D8}</a:tableStyleId>
              </a:tblPr>
              <a:tblGrid>
                <a:gridCol w="4742712">
                  <a:extLst>
                    <a:ext uri="{9D8B030D-6E8A-4147-A177-3AD203B41FA5}">
                      <a16:colId xmlns:a16="http://schemas.microsoft.com/office/drawing/2014/main" val="1892245520"/>
                    </a:ext>
                  </a:extLst>
                </a:gridCol>
                <a:gridCol w="4742712">
                  <a:extLst>
                    <a:ext uri="{9D8B030D-6E8A-4147-A177-3AD203B41FA5}">
                      <a16:colId xmlns:a16="http://schemas.microsoft.com/office/drawing/2014/main" val="1004956764"/>
                    </a:ext>
                  </a:extLst>
                </a:gridCol>
              </a:tblGrid>
              <a:tr h="1293281">
                <a:tc>
                  <a:txBody>
                    <a:bodyPr/>
                    <a:lstStyle/>
                    <a:p>
                      <a:pPr algn="ctr"/>
                      <a:r>
                        <a:rPr lang="en-GB" sz="2400" b="1" dirty="0" smtClean="0">
                          <a:solidFill>
                            <a:schemeClr val="bg1"/>
                          </a:solidFill>
                          <a:latin typeface="Calibri" panose="020F0502020204030204" pitchFamily="34" charset="0"/>
                          <a:cs typeface="Calibri" panose="020F0502020204030204" pitchFamily="34" charset="0"/>
                        </a:rPr>
                        <a:t>OPERATIONAL</a:t>
                      </a:r>
                      <a:r>
                        <a:rPr lang="en-GB" sz="2400" b="1" baseline="0" dirty="0" smtClean="0">
                          <a:solidFill>
                            <a:schemeClr val="bg1"/>
                          </a:solidFill>
                          <a:latin typeface="Calibri" panose="020F0502020204030204" pitchFamily="34" charset="0"/>
                          <a:cs typeface="Calibri" panose="020F0502020204030204" pitchFamily="34" charset="0"/>
                        </a:rPr>
                        <a:t> CAPACITY </a:t>
                      </a:r>
                      <a:endParaRPr lang="en-GB" sz="2400" b="0" baseline="0" dirty="0" smtClean="0">
                        <a:solidFill>
                          <a:schemeClr val="bg1"/>
                        </a:solidFill>
                        <a:latin typeface="Calibri" panose="020F0502020204030204" pitchFamily="34" charset="0"/>
                        <a:cs typeface="Calibri" panose="020F0502020204030204" pitchFamily="34" charset="0"/>
                      </a:endParaRPr>
                    </a:p>
                    <a:p>
                      <a:pPr algn="ctr"/>
                      <a:r>
                        <a:rPr lang="en-GB" sz="2100" b="0" i="1" baseline="0" dirty="0" smtClean="0">
                          <a:solidFill>
                            <a:schemeClr val="bg1"/>
                          </a:solidFill>
                          <a:latin typeface="Calibri" panose="020F0502020204030204" pitchFamily="34" charset="0"/>
                          <a:cs typeface="Calibri" panose="020F0502020204030204" pitchFamily="34" charset="0"/>
                        </a:rPr>
                        <a:t>Appropriate professional competencies and qualifications</a:t>
                      </a:r>
                      <a:endParaRPr lang="en-US" sz="2100" b="0" i="1" dirty="0">
                        <a:solidFill>
                          <a:schemeClr val="bg1"/>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2400" b="1" dirty="0" smtClean="0">
                          <a:solidFill>
                            <a:schemeClr val="bg1"/>
                          </a:solidFill>
                          <a:latin typeface="Calibri" panose="020F0502020204030204" pitchFamily="34" charset="0"/>
                          <a:cs typeface="Calibri" panose="020F0502020204030204" pitchFamily="34" charset="0"/>
                        </a:rPr>
                        <a:t>FINANCIAL CAPACITY </a:t>
                      </a:r>
                      <a:endParaRPr lang="en-GB" sz="2400" b="0" dirty="0" smtClean="0">
                        <a:solidFill>
                          <a:schemeClr val="bg1"/>
                        </a:solidFill>
                        <a:latin typeface="Calibri" panose="020F0502020204030204" pitchFamily="34" charset="0"/>
                        <a:cs typeface="Calibri" panose="020F0502020204030204" pitchFamily="34" charset="0"/>
                      </a:endParaRPr>
                    </a:p>
                    <a:p>
                      <a:pPr algn="ctr"/>
                      <a:r>
                        <a:rPr lang="en-GB" sz="2100" b="0" i="1" dirty="0" smtClean="0">
                          <a:solidFill>
                            <a:schemeClr val="bg1"/>
                          </a:solidFill>
                          <a:latin typeface="Calibri" panose="020F0502020204030204" pitchFamily="34" charset="0"/>
                          <a:cs typeface="Calibri" panose="020F0502020204030204" pitchFamily="34" charset="0"/>
                        </a:rPr>
                        <a:t>Stable and sufficient sources of funding</a:t>
                      </a:r>
                      <a:endParaRPr lang="en-US" sz="2100" b="0" i="1" dirty="0">
                        <a:solidFill>
                          <a:schemeClr val="bg1"/>
                        </a:solidFill>
                        <a:latin typeface="Calibri" panose="020F0502020204030204" pitchFamily="34" charset="0"/>
                        <a:cs typeface="Calibri" panose="020F0502020204030204" pitchFamily="34" charset="0"/>
                      </a:endParaRPr>
                    </a:p>
                  </a:txBody>
                  <a:tcPr marL="121920" marR="121920" marT="60960" marB="6096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476711026"/>
                  </a:ext>
                </a:extLst>
              </a:tr>
              <a:tr h="964232">
                <a:tc>
                  <a:txBody>
                    <a:bodyPr/>
                    <a:lstStyle/>
                    <a:p>
                      <a:pPr marL="0" indent="0" algn="l">
                        <a:lnSpc>
                          <a:spcPct val="100000"/>
                        </a:lnSpc>
                        <a:spcBef>
                          <a:spcPts val="1800"/>
                        </a:spcBef>
                        <a:buFont typeface="Arial" panose="020B0604020202020204" pitchFamily="34" charset="0"/>
                        <a:buNone/>
                      </a:pPr>
                      <a:r>
                        <a:rPr lang="en-GB" sz="2000" dirty="0" smtClean="0">
                          <a:solidFill>
                            <a:srgbClr val="404040"/>
                          </a:solidFill>
                          <a:latin typeface="Calibri" panose="020F0502020204030204" pitchFamily="34" charset="0"/>
                          <a:cs typeface="Calibri" panose="020F0502020204030204" pitchFamily="34" charset="0"/>
                        </a:rPr>
                        <a:t>Insert in </a:t>
                      </a:r>
                      <a:r>
                        <a:rPr lang="en-GB" sz="2000" b="1" dirty="0" smtClean="0">
                          <a:solidFill>
                            <a:schemeClr val="tx2"/>
                          </a:solidFill>
                          <a:latin typeface="Calibri" panose="020F0502020204030204" pitchFamily="34" charset="0"/>
                          <a:cs typeface="Calibri" panose="020F0502020204030204" pitchFamily="34" charset="0"/>
                        </a:rPr>
                        <a:t>Part B of application form</a:t>
                      </a:r>
                      <a:r>
                        <a:rPr lang="en-GB" sz="2000" dirty="0" smtClean="0">
                          <a:solidFill>
                            <a:srgbClr val="404040"/>
                          </a:solidFill>
                          <a:latin typeface="Calibri" panose="020F0502020204030204" pitchFamily="34" charset="0"/>
                          <a:cs typeface="Calibri" panose="020F0502020204030204" pitchFamily="34" charset="0"/>
                        </a:rPr>
                        <a:t>:</a:t>
                      </a:r>
                    </a:p>
                    <a:p>
                      <a:pPr marL="342900" indent="-342900" algn="l">
                        <a:lnSpc>
                          <a:spcPct val="100000"/>
                        </a:lnSpc>
                        <a:spcBef>
                          <a:spcPts val="1800"/>
                        </a:spcBef>
                        <a:buFont typeface="Arial" panose="020B0604020202020204" pitchFamily="34" charset="0"/>
                        <a:buChar char="•"/>
                      </a:pPr>
                      <a:r>
                        <a:rPr lang="en-GB" sz="2400" dirty="0" smtClean="0">
                          <a:solidFill>
                            <a:srgbClr val="404040"/>
                          </a:solidFill>
                          <a:latin typeface="Calibri" panose="020F0502020204030204" pitchFamily="34" charset="0"/>
                          <a:cs typeface="Calibri" panose="020F0502020204030204" pitchFamily="34" charset="0"/>
                        </a:rPr>
                        <a:t>Description of relevant skills and experience of project</a:t>
                      </a:r>
                      <a:r>
                        <a:rPr lang="en-GB" sz="2400" baseline="0" dirty="0" smtClean="0">
                          <a:solidFill>
                            <a:srgbClr val="404040"/>
                          </a:solidFill>
                          <a:latin typeface="Calibri" panose="020F0502020204030204" pitchFamily="34" charset="0"/>
                          <a:cs typeface="Calibri" panose="020F0502020204030204" pitchFamily="34" charset="0"/>
                        </a:rPr>
                        <a:t> staff (no CVs)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List of previous and running projects</a:t>
                      </a:r>
                      <a:endParaRPr lang="en-US" sz="2400" dirty="0" smtClean="0">
                        <a:solidFill>
                          <a:srgbClr val="404040"/>
                        </a:solidFill>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endParaRPr lang="en-US" sz="2400" dirty="0">
                        <a:solidFill>
                          <a:srgbClr val="404040"/>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marL="0" indent="0" algn="l">
                        <a:lnSpc>
                          <a:spcPct val="100000"/>
                        </a:lnSpc>
                        <a:spcBef>
                          <a:spcPts val="1800"/>
                        </a:spcBef>
                        <a:buFont typeface="Arial" panose="020B0604020202020204" pitchFamily="34" charset="0"/>
                        <a:buNone/>
                      </a:pPr>
                      <a:r>
                        <a:rPr lang="en-GB" sz="2000" dirty="0" smtClean="0">
                          <a:solidFill>
                            <a:srgbClr val="404040"/>
                          </a:solidFill>
                          <a:latin typeface="Calibri" panose="020F0502020204030204" pitchFamily="34" charset="0"/>
                          <a:cs typeface="Calibri" panose="020F0502020204030204" pitchFamily="34" charset="0"/>
                        </a:rPr>
                        <a:t>Provide </a:t>
                      </a:r>
                      <a:r>
                        <a:rPr lang="en-GB" sz="2000" b="1" dirty="0" smtClean="0">
                          <a:solidFill>
                            <a:schemeClr val="tx2"/>
                          </a:solidFill>
                          <a:latin typeface="Calibri" panose="020F0502020204030204" pitchFamily="34" charset="0"/>
                          <a:cs typeface="Calibri" panose="020F0502020204030204" pitchFamily="34" charset="0"/>
                        </a:rPr>
                        <a:t>upon request </a:t>
                      </a:r>
                      <a:r>
                        <a:rPr lang="en-GB" sz="2000" dirty="0" smtClean="0">
                          <a:solidFill>
                            <a:srgbClr val="404040"/>
                          </a:solidFill>
                          <a:latin typeface="Calibri" panose="020F0502020204030204" pitchFamily="34" charset="0"/>
                          <a:cs typeface="Calibri" panose="020F0502020204030204" pitchFamily="34" charset="0"/>
                        </a:rPr>
                        <a:t>and upload in Funding and Tender Opportunities portal:</a:t>
                      </a:r>
                      <a:r>
                        <a:rPr lang="en-GB" sz="2400" baseline="0" dirty="0" smtClean="0">
                          <a:solidFill>
                            <a:srgbClr val="404040"/>
                          </a:solidFill>
                          <a:latin typeface="Calibri" panose="020F0502020204030204" pitchFamily="34" charset="0"/>
                          <a:cs typeface="Calibri" panose="020F0502020204030204" pitchFamily="34" charset="0"/>
                        </a:rPr>
                        <a:t> </a:t>
                      </a:r>
                    </a:p>
                    <a:p>
                      <a:pPr marL="342900" indent="-342900" algn="l">
                        <a:lnSpc>
                          <a:spcPct val="100000"/>
                        </a:lnSpc>
                        <a:spcBef>
                          <a:spcPts val="1800"/>
                        </a:spcBef>
                        <a:buFont typeface="Arial" panose="020B0604020202020204" pitchFamily="34" charset="0"/>
                        <a:buChar char="•"/>
                      </a:pPr>
                      <a:r>
                        <a:rPr lang="en-GB" sz="2400" dirty="0" smtClean="0">
                          <a:solidFill>
                            <a:srgbClr val="404040"/>
                          </a:solidFill>
                          <a:latin typeface="Calibri" panose="020F0502020204030204" pitchFamily="34" charset="0"/>
                          <a:cs typeface="Calibri" panose="020F0502020204030204" pitchFamily="34" charset="0"/>
                        </a:rPr>
                        <a:t>Profit and loss account</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Balance sheet</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Other documents if requested</a:t>
                      </a:r>
                      <a:endParaRPr lang="en-US" sz="2400" dirty="0" smtClean="0">
                        <a:solidFill>
                          <a:srgbClr val="404040"/>
                        </a:solidFill>
                        <a:latin typeface="Calibri" panose="020F0502020204030204" pitchFamily="34" charset="0"/>
                        <a:cs typeface="Calibri" panose="020F0502020204030204" pitchFamily="34" charset="0"/>
                      </a:endParaRPr>
                    </a:p>
                    <a:p>
                      <a:pPr marL="342900" indent="-342900" algn="ctr">
                        <a:lnSpc>
                          <a:spcPct val="100000"/>
                        </a:lnSpc>
                        <a:buFont typeface="Arial" panose="020B0604020202020204" pitchFamily="34" charset="0"/>
                        <a:buChar char="•"/>
                      </a:pPr>
                      <a:endParaRPr lang="en-US" sz="2400" dirty="0">
                        <a:solidFill>
                          <a:srgbClr val="404040"/>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extLst>
                  <a:ext uri="{0D108BD9-81ED-4DB2-BD59-A6C34878D82A}">
                    <a16:rowId xmlns:a16="http://schemas.microsoft.com/office/drawing/2014/main" val="254224512"/>
                  </a:ext>
                </a:extLst>
              </a:tr>
            </a:tbl>
          </a:graphicData>
        </a:graphic>
      </p:graphicFrame>
      <p:sp>
        <p:nvSpPr>
          <p:cNvPr id="4" name="TextBox 3"/>
          <p:cNvSpPr txBox="1"/>
          <p:nvPr/>
        </p:nvSpPr>
        <p:spPr>
          <a:xfrm>
            <a:off x="10305288" y="2606040"/>
            <a:ext cx="1773936" cy="1077218"/>
          </a:xfrm>
          <a:prstGeom prst="rect">
            <a:avLst/>
          </a:prstGeom>
          <a:solidFill>
            <a:schemeClr val="accent4"/>
          </a:solidFill>
        </p:spPr>
        <p:txBody>
          <a:bodyPr wrap="square" rtlCol="0">
            <a:spAutoFit/>
          </a:bodyPr>
          <a:lstStyle/>
          <a:p>
            <a:pPr algn="ctr"/>
            <a:r>
              <a:rPr lang="fr-BE" sz="1600" dirty="0" err="1" smtClean="0">
                <a:solidFill>
                  <a:schemeClr val="bg1"/>
                </a:solidFill>
              </a:rPr>
              <a:t>Does</a:t>
            </a:r>
            <a:r>
              <a:rPr lang="fr-BE" sz="1600" dirty="0" smtClean="0">
                <a:solidFill>
                  <a:schemeClr val="bg1"/>
                </a:solidFill>
              </a:rPr>
              <a:t> not </a:t>
            </a:r>
            <a:r>
              <a:rPr lang="fr-BE" sz="1600" dirty="0" err="1" smtClean="0">
                <a:solidFill>
                  <a:schemeClr val="bg1"/>
                </a:solidFill>
              </a:rPr>
              <a:t>apply</a:t>
            </a:r>
            <a:r>
              <a:rPr lang="fr-BE" sz="1600" dirty="0" smtClean="0">
                <a:solidFill>
                  <a:schemeClr val="bg1"/>
                </a:solidFill>
              </a:rPr>
              <a:t> to public and international organisations</a:t>
            </a:r>
            <a:endParaRPr lang="fr-BE" sz="1600" dirty="0">
              <a:solidFill>
                <a:schemeClr val="bg1"/>
              </a:solidFill>
            </a:endParaRPr>
          </a:p>
        </p:txBody>
      </p:sp>
      <p:cxnSp>
        <p:nvCxnSpPr>
          <p:cNvPr id="7" name="Straight Arrow Connector 6"/>
          <p:cNvCxnSpPr/>
          <p:nvPr/>
        </p:nvCxnSpPr>
        <p:spPr>
          <a:xfrm>
            <a:off x="10222992" y="2048256"/>
            <a:ext cx="612648" cy="420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72600" y="411480"/>
            <a:ext cx="2441448" cy="646331"/>
          </a:xfrm>
          <a:prstGeom prst="rect">
            <a:avLst/>
          </a:prstGeom>
          <a:solidFill>
            <a:schemeClr val="accent4"/>
          </a:solidFill>
        </p:spPr>
        <p:txBody>
          <a:bodyPr wrap="square" rtlCol="0">
            <a:spAutoFit/>
          </a:bodyPr>
          <a:lstStyle/>
          <a:p>
            <a:pPr algn="ctr"/>
            <a:r>
              <a:rPr lang="fr-BE" dirty="0" err="1" smtClean="0">
                <a:solidFill>
                  <a:schemeClr val="bg1"/>
                </a:solidFill>
              </a:rPr>
              <a:t>See</a:t>
            </a:r>
            <a:r>
              <a:rPr lang="fr-BE" dirty="0" smtClean="0">
                <a:solidFill>
                  <a:schemeClr val="bg1"/>
                </a:solidFill>
              </a:rPr>
              <a:t> part C of </a:t>
            </a:r>
            <a:r>
              <a:rPr lang="fr-BE" dirty="0" smtClean="0">
                <a:solidFill>
                  <a:schemeClr val="bg1"/>
                </a:solidFill>
                <a:hlinkClick r:id="rId3"/>
              </a:rPr>
              <a:t>Programme Guide</a:t>
            </a:r>
            <a:endParaRPr lang="fr-BE" dirty="0">
              <a:solidFill>
                <a:schemeClr val="bg1"/>
              </a:solidFill>
            </a:endParaRPr>
          </a:p>
        </p:txBody>
      </p:sp>
    </p:spTree>
    <p:extLst>
      <p:ext uri="{BB962C8B-B14F-4D97-AF65-F5344CB8AC3E}">
        <p14:creationId xmlns:p14="http://schemas.microsoft.com/office/powerpoint/2010/main" val="1266620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4807792"/>
              </p:ext>
            </p:extLst>
          </p:nvPr>
        </p:nvGraphicFramePr>
        <p:xfrm>
          <a:off x="641757" y="1867124"/>
          <a:ext cx="10623939" cy="3940501"/>
        </p:xfrm>
        <a:graphic>
          <a:graphicData uri="http://schemas.openxmlformats.org/drawingml/2006/table">
            <a:tbl>
              <a:tblPr firstRow="1" bandRow="1">
                <a:tableStyleId>{BC89EF96-8CEA-46FF-86C4-4CE0E7609802}</a:tableStyleId>
              </a:tblPr>
              <a:tblGrid>
                <a:gridCol w="6073368">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293146">
                  <a:extLst>
                    <a:ext uri="{9D8B030D-6E8A-4147-A177-3AD203B41FA5}">
                      <a16:colId xmlns:a16="http://schemas.microsoft.com/office/drawing/2014/main" val="20002"/>
                    </a:ext>
                  </a:extLst>
                </a:gridCol>
              </a:tblGrid>
              <a:tr h="947331">
                <a:tc>
                  <a:txBody>
                    <a:bodyPr/>
                    <a:lstStyle/>
                    <a:p>
                      <a:pPr algn="ctr"/>
                      <a:r>
                        <a:rPr lang="en-GB" sz="2400" noProof="0" dirty="0" smtClean="0">
                          <a:solidFill>
                            <a:schemeClr val="bg1"/>
                          </a:solidFill>
                        </a:rPr>
                        <a:t>Criteria</a:t>
                      </a:r>
                      <a:endParaRPr lang="en-GB" sz="2400" noProof="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tc>
                  <a:txBody>
                    <a:bodyPr/>
                    <a:lstStyle/>
                    <a:p>
                      <a:pPr algn="ctr"/>
                      <a:r>
                        <a:rPr lang="fr-BE" sz="2400" dirty="0" smtClean="0">
                          <a:solidFill>
                            <a:schemeClr val="bg1"/>
                          </a:solidFill>
                        </a:rPr>
                        <a:t>Maximum points</a:t>
                      </a:r>
                      <a:endParaRPr lang="en-GB" sz="240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tc>
                  <a:txBody>
                    <a:bodyPr/>
                    <a:lstStyle/>
                    <a:p>
                      <a:pPr algn="ctr"/>
                      <a:r>
                        <a:rPr lang="en-GB" sz="2400" noProof="0" dirty="0" smtClean="0">
                          <a:solidFill>
                            <a:schemeClr val="bg1"/>
                          </a:solidFill>
                        </a:rPr>
                        <a:t>Threshold</a:t>
                      </a:r>
                      <a:endParaRPr lang="en-GB" sz="2400" noProof="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extLst>
                  <a:ext uri="{0D108BD9-81ED-4DB2-BD59-A6C34878D82A}">
                    <a16:rowId xmlns:a16="http://schemas.microsoft.com/office/drawing/2014/main" val="10000"/>
                  </a:ext>
                </a:extLst>
              </a:tr>
              <a:tr h="531453">
                <a:tc>
                  <a:txBody>
                    <a:bodyPr/>
                    <a:lstStyle/>
                    <a:p>
                      <a:pPr algn="l"/>
                      <a:r>
                        <a:rPr lang="fr-BE" sz="2300" dirty="0" smtClean="0">
                          <a:solidFill>
                            <a:srgbClr val="404040"/>
                          </a:solidFill>
                        </a:rPr>
                        <a:t>Relevance of the project</a:t>
                      </a:r>
                      <a:endParaRPr lang="en-GB" sz="2300" dirty="0">
                        <a:solidFill>
                          <a:srgbClr val="404040"/>
                        </a:solidFill>
                      </a:endParaRPr>
                    </a:p>
                  </a:txBody>
                  <a:tcPr marL="121920" marR="121920" marT="60960" marB="60960" anchor="ctr">
                    <a:lnT w="57150" cap="flat" cmpd="sng" algn="ctr">
                      <a:solidFill>
                        <a:srgbClr val="FFFFFF"/>
                      </a:solidFill>
                      <a:prstDash val="solid"/>
                      <a:round/>
                      <a:headEnd type="none" w="med" len="med"/>
                      <a:tailEnd type="none" w="med" len="med"/>
                    </a:lnT>
                  </a:tcPr>
                </a:tc>
                <a:tc>
                  <a:txBody>
                    <a:bodyPr/>
                    <a:lstStyle/>
                    <a:p>
                      <a:pPr marL="0" algn="ctr" defTabSz="914400" rtl="0" eaLnBrk="1" latinLnBrk="0" hangingPunct="1"/>
                      <a:r>
                        <a:rPr lang="fr-BE" sz="2300" kern="1200" dirty="0" smtClean="0">
                          <a:solidFill>
                            <a:srgbClr val="404040"/>
                          </a:solidFill>
                          <a:latin typeface="+mn-lt"/>
                          <a:ea typeface="+mn-ea"/>
                          <a:cs typeface="+mn-cs"/>
                        </a:rPr>
                        <a:t>35</a:t>
                      </a:r>
                      <a:endParaRPr lang="en-GB" sz="2300" kern="1200" dirty="0">
                        <a:solidFill>
                          <a:srgbClr val="404040"/>
                        </a:solidFill>
                        <a:latin typeface="+mn-lt"/>
                        <a:ea typeface="+mn-ea"/>
                        <a:cs typeface="+mn-cs"/>
                      </a:endParaRPr>
                    </a:p>
                  </a:txBody>
                  <a:tcPr marL="121920" marR="121920" marT="60960" marB="60960" anchor="ctr">
                    <a:lnT w="57150" cap="flat" cmpd="sng" algn="ctr">
                      <a:solidFill>
                        <a:srgbClr val="FFFFFF"/>
                      </a:solidFill>
                      <a:prstDash val="solid"/>
                      <a:round/>
                      <a:headEnd type="none" w="med" len="med"/>
                      <a:tailEnd type="none" w="med" len="med"/>
                    </a:lnT>
                  </a:tcPr>
                </a:tc>
                <a:tc>
                  <a:txBody>
                    <a:bodyPr/>
                    <a:lstStyle/>
                    <a:p>
                      <a:pPr algn="ctr"/>
                      <a:r>
                        <a:rPr lang="fr-BE" sz="2300" b="0" dirty="0" smtClean="0"/>
                        <a:t>18</a:t>
                      </a:r>
                      <a:endParaRPr lang="en-GB" sz="2300" b="0" dirty="0">
                        <a:solidFill>
                          <a:srgbClr val="003880"/>
                        </a:solidFill>
                      </a:endParaRPr>
                    </a:p>
                  </a:txBody>
                  <a:tcPr marL="121920" marR="121920" marT="60960" marB="60960" anchor="ct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571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kern="1200" dirty="0" smtClean="0">
                          <a:solidFill>
                            <a:srgbClr val="404040"/>
                          </a:solidFill>
                          <a:latin typeface="+mn-lt"/>
                          <a:ea typeface="+mn-ea"/>
                          <a:cs typeface="+mn-cs"/>
                        </a:rPr>
                        <a:t>Quality of project design and implementation</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25</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13</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2"/>
                  </a:ext>
                </a:extLst>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kern="1200" dirty="0" smtClean="0">
                          <a:solidFill>
                            <a:srgbClr val="404040"/>
                          </a:solidFill>
                          <a:latin typeface="+mn-lt"/>
                          <a:ea typeface="+mn-ea"/>
                          <a:cs typeface="+mn-cs"/>
                        </a:rPr>
                        <a:t>Quality of project consortium and cooperation arrangements </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20</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11</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3"/>
                  </a:ext>
                </a:extLst>
              </a:tr>
              <a:tr h="531453">
                <a:tc>
                  <a:txBody>
                    <a:bodyPr/>
                    <a:lstStyle/>
                    <a:p>
                      <a:pPr marL="0" algn="l" defTabSz="914400" rtl="0" eaLnBrk="1" latinLnBrk="0" hangingPunct="1"/>
                      <a:r>
                        <a:rPr lang="en-GB" sz="2300" kern="1200" noProof="0" dirty="0" smtClean="0">
                          <a:solidFill>
                            <a:srgbClr val="404040"/>
                          </a:solidFill>
                          <a:latin typeface="+mn-lt"/>
                          <a:ea typeface="+mn-ea"/>
                          <a:cs typeface="+mn-cs"/>
                        </a:rPr>
                        <a:t>Impact</a:t>
                      </a:r>
                      <a:endParaRPr lang="en-GB" sz="2300" kern="1200" noProof="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20</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11</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4"/>
                  </a:ext>
                </a:extLst>
              </a:tr>
              <a:tr h="535447">
                <a:tc gridSpan="3">
                  <a:txBody>
                    <a:bodyPr/>
                    <a:lstStyle/>
                    <a:p>
                      <a:pPr algn="ctr"/>
                      <a:r>
                        <a:rPr lang="en-GB" sz="2000" b="1" noProof="0" dirty="0" smtClean="0"/>
                        <a:t>Minimum</a:t>
                      </a:r>
                      <a:r>
                        <a:rPr lang="en-GB" sz="2000" b="1" baseline="0" noProof="0" dirty="0" smtClean="0"/>
                        <a:t> total score 60 points </a:t>
                      </a:r>
                      <a:r>
                        <a:rPr lang="en-US" sz="2000" b="1" baseline="0" noProof="0" dirty="0" smtClean="0"/>
                        <a:t>(out of 100 points in total)</a:t>
                      </a:r>
                      <a:endParaRPr lang="en-GB" sz="2000" b="1" noProof="0" dirty="0">
                        <a:solidFill>
                          <a:srgbClr val="003880"/>
                        </a:solidFill>
                      </a:endParaRPr>
                    </a:p>
                  </a:txBody>
                  <a:tcPr marL="121920" marR="121920" marT="60960" marB="60960" anchor="ctr"/>
                </a:tc>
                <a:tc hMerge="1">
                  <a:txBody>
                    <a:bodyPr/>
                    <a:lstStyle/>
                    <a:p>
                      <a:pPr algn="ctr"/>
                      <a:endParaRPr lang="en-GB" dirty="0">
                        <a:solidFill>
                          <a:srgbClr val="003880"/>
                        </a:solidFill>
                      </a:endParaRPr>
                    </a:p>
                  </a:txBody>
                  <a:tcPr/>
                </a:tc>
                <a:tc hMerge="1">
                  <a:txBody>
                    <a:bodyPr/>
                    <a:lstStyle/>
                    <a:p>
                      <a:pPr algn="ctr"/>
                      <a:endParaRPr lang="en-GB" dirty="0">
                        <a:solidFill>
                          <a:srgbClr val="003880"/>
                        </a:solidFill>
                      </a:endParaRPr>
                    </a:p>
                  </a:txBody>
                  <a:tcPr/>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a:ln>
            <a:noFill/>
          </a:ln>
        </p:spPr>
        <p:txBody>
          <a:bodyPr>
            <a:normAutofit/>
          </a:bodyPr>
          <a:lstStyle/>
          <a:p>
            <a:r>
              <a:rPr lang="en-GB" sz="4800" dirty="0" smtClean="0">
                <a:latin typeface="Arial" panose="020B0604020202020204" pitchFamily="34" charset="0"/>
                <a:cs typeface="Arial" panose="020B0604020202020204" pitchFamily="34" charset="0"/>
              </a:rPr>
              <a:t>Award </a:t>
            </a:r>
            <a:r>
              <a:rPr lang="en-GB" sz="4800" dirty="0">
                <a:latin typeface="Arial" panose="020B0604020202020204" pitchFamily="34" charset="0"/>
                <a:cs typeface="Arial" panose="020B0604020202020204" pitchFamily="34" charset="0"/>
              </a:rPr>
              <a:t>criteria </a:t>
            </a:r>
            <a:endParaRPr lang="en-GB" sz="4800" dirty="0"/>
          </a:p>
        </p:txBody>
      </p:sp>
      <p:sp>
        <p:nvSpPr>
          <p:cNvPr id="6" name="TextBox 5"/>
          <p:cNvSpPr txBox="1"/>
          <p:nvPr/>
        </p:nvSpPr>
        <p:spPr>
          <a:xfrm>
            <a:off x="7415784" y="573840"/>
            <a:ext cx="3554932" cy="646331"/>
          </a:xfrm>
          <a:prstGeom prst="rect">
            <a:avLst/>
          </a:prstGeom>
          <a:solidFill>
            <a:schemeClr val="accent4"/>
          </a:solidFill>
        </p:spPr>
        <p:txBody>
          <a:bodyPr wrap="square" rtlCol="0">
            <a:spAutoFit/>
          </a:bodyPr>
          <a:lstStyle/>
          <a:p>
            <a:pPr algn="ctr"/>
            <a:r>
              <a:rPr lang="fr-BE" b="1" dirty="0" smtClean="0">
                <a:solidFill>
                  <a:schemeClr val="bg1"/>
                </a:solidFill>
              </a:rPr>
              <a:t>More </a:t>
            </a:r>
            <a:r>
              <a:rPr lang="fr-BE" b="1" dirty="0" err="1" smtClean="0">
                <a:solidFill>
                  <a:schemeClr val="bg1"/>
                </a:solidFill>
              </a:rPr>
              <a:t>details</a:t>
            </a:r>
            <a:r>
              <a:rPr lang="fr-BE" b="1" dirty="0" smtClean="0">
                <a:solidFill>
                  <a:schemeClr val="bg1"/>
                </a:solidFill>
              </a:rPr>
              <a:t> on </a:t>
            </a:r>
            <a:r>
              <a:rPr lang="fr-BE" b="1" dirty="0" err="1" smtClean="0">
                <a:solidFill>
                  <a:schemeClr val="bg1"/>
                </a:solidFill>
              </a:rPr>
              <a:t>each</a:t>
            </a:r>
            <a:r>
              <a:rPr lang="fr-BE" b="1" dirty="0" smtClean="0">
                <a:solidFill>
                  <a:schemeClr val="bg1"/>
                </a:solidFill>
              </a:rPr>
              <a:t> </a:t>
            </a:r>
            <a:r>
              <a:rPr lang="fr-BE" b="1" dirty="0" err="1" smtClean="0">
                <a:solidFill>
                  <a:schemeClr val="bg1"/>
                </a:solidFill>
              </a:rPr>
              <a:t>criteria</a:t>
            </a:r>
            <a:r>
              <a:rPr lang="fr-BE" b="1" dirty="0" smtClean="0">
                <a:solidFill>
                  <a:schemeClr val="bg1"/>
                </a:solidFill>
              </a:rPr>
              <a:t> in Programme Guide page 212</a:t>
            </a:r>
            <a:endParaRPr lang="fr-BE" sz="2400" b="1" dirty="0">
              <a:solidFill>
                <a:schemeClr val="bg1"/>
              </a:solidFill>
            </a:endParaRPr>
          </a:p>
        </p:txBody>
      </p:sp>
    </p:spTree>
    <p:extLst>
      <p:ext uri="{BB962C8B-B14F-4D97-AF65-F5344CB8AC3E}">
        <p14:creationId xmlns:p14="http://schemas.microsoft.com/office/powerpoint/2010/main" val="357411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9051" y="1758492"/>
            <a:ext cx="10065224" cy="2149523"/>
          </a:xfrm>
        </p:spPr>
        <p:txBody>
          <a:bodyPr>
            <a:noAutofit/>
          </a:bodyPr>
          <a:lstStyle/>
          <a:p>
            <a:pPr algn="ctr"/>
            <a:r>
              <a:rPr lang="en-GB" sz="4800" b="1" u="sng" dirty="0" smtClean="0"/>
              <a:t>How to prepare a good application</a:t>
            </a:r>
            <a:endParaRPr lang="en-GB" sz="4800" b="1" u="sng" dirty="0"/>
          </a:p>
        </p:txBody>
      </p:sp>
      <p:sp>
        <p:nvSpPr>
          <p:cNvPr id="7" name="Subtitle 6"/>
          <p:cNvSpPr>
            <a:spLocks noGrp="1"/>
          </p:cNvSpPr>
          <p:nvPr>
            <p:ph type="subTitle" idx="1"/>
          </p:nvPr>
        </p:nvSpPr>
        <p:spPr>
          <a:xfrm>
            <a:off x="1226799" y="2936630"/>
            <a:ext cx="10065224" cy="897754"/>
          </a:xfrm>
        </p:spPr>
        <p:txBody>
          <a:bodyPr/>
          <a:lstStyle/>
          <a:p>
            <a:r>
              <a:rPr lang="en-GB" sz="3600" dirty="0" smtClean="0">
                <a:solidFill>
                  <a:schemeClr val="bg1"/>
                </a:solidFill>
              </a:rPr>
              <a:t>Criteria for success</a:t>
            </a:r>
            <a:endParaRPr lang="en-GB" sz="3600" dirty="0">
              <a:solidFill>
                <a:schemeClr val="bg1"/>
              </a:solidFill>
            </a:endParaRPr>
          </a:p>
        </p:txBody>
      </p:sp>
      <p:sp>
        <p:nvSpPr>
          <p:cNvPr id="5" name="Text Placeholder 7"/>
          <p:cNvSpPr txBox="1">
            <a:spLocks/>
          </p:cNvSpPr>
          <p:nvPr/>
        </p:nvSpPr>
        <p:spPr>
          <a:xfrm>
            <a:off x="1071350" y="5548960"/>
            <a:ext cx="5972917" cy="1040050"/>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smtClean="0"/>
              <a:t>European Education and Culture </a:t>
            </a:r>
            <a:br>
              <a:rPr lang="en-GB" sz="2000" dirty="0" smtClean="0"/>
            </a:br>
            <a:r>
              <a:rPr lang="en-GB" sz="2000" dirty="0" smtClean="0"/>
              <a:t>Executive Agency</a:t>
            </a:r>
            <a:endParaRPr lang="en-GB" sz="2000" dirty="0"/>
          </a:p>
        </p:txBody>
      </p:sp>
      <p:sp>
        <p:nvSpPr>
          <p:cNvPr id="3" name="TextBox 2"/>
          <p:cNvSpPr txBox="1"/>
          <p:nvPr/>
        </p:nvSpPr>
        <p:spPr>
          <a:xfrm>
            <a:off x="1071350" y="6219678"/>
            <a:ext cx="9905999" cy="369332"/>
          </a:xfrm>
          <a:prstGeom prst="rect">
            <a:avLst/>
          </a:prstGeom>
          <a:noFill/>
        </p:spPr>
        <p:txBody>
          <a:bodyPr wrap="square" rtlCol="0">
            <a:spAutoFit/>
          </a:bodyPr>
          <a:lstStyle/>
          <a:p>
            <a:r>
              <a:rPr lang="fr-BE" dirty="0" smtClean="0">
                <a:solidFill>
                  <a:srgbClr val="92D050"/>
                </a:solidFill>
              </a:rPr>
              <a:t>EACEA-EPLUS-TEACHER-ACADEMIES@ec.europa.eu</a:t>
            </a:r>
            <a:endParaRPr lang="fr-BE" dirty="0">
              <a:solidFill>
                <a:srgbClr val="92D050"/>
              </a:solidFill>
            </a:endParaRPr>
          </a:p>
        </p:txBody>
      </p:sp>
      <p:pic>
        <p:nvPicPr>
          <p:cNvPr id="10" name="Picture 9"/>
          <p:cNvPicPr>
            <a:picLocks noChangeAspect="1"/>
          </p:cNvPicPr>
          <p:nvPr/>
        </p:nvPicPr>
        <p:blipFill>
          <a:blip r:embed="rId3"/>
          <a:stretch>
            <a:fillRect/>
          </a:stretch>
        </p:blipFill>
        <p:spPr>
          <a:xfrm>
            <a:off x="6908147" y="3158076"/>
            <a:ext cx="3482201" cy="2119964"/>
          </a:xfrm>
          <a:prstGeom prst="rect">
            <a:avLst/>
          </a:prstGeom>
        </p:spPr>
      </p:pic>
      <p:pic>
        <p:nvPicPr>
          <p:cNvPr id="2" name="Picture 1"/>
          <p:cNvPicPr>
            <a:picLocks noChangeAspect="1"/>
          </p:cNvPicPr>
          <p:nvPr/>
        </p:nvPicPr>
        <p:blipFill>
          <a:blip r:embed="rId4"/>
          <a:stretch>
            <a:fillRect/>
          </a:stretch>
        </p:blipFill>
        <p:spPr>
          <a:xfrm>
            <a:off x="8893969" y="4756926"/>
            <a:ext cx="2398054" cy="1443656"/>
          </a:xfrm>
          <a:prstGeom prst="rect">
            <a:avLst/>
          </a:prstGeom>
        </p:spPr>
      </p:pic>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56863" y="326258"/>
            <a:ext cx="10515600" cy="782357"/>
          </a:xfrm>
          <a:prstGeom prst="rect">
            <a:avLst/>
          </a:prstGeom>
        </p:spPr>
        <p:txBody>
          <a:bodyPr>
            <a:normAutofit/>
          </a:bodyPr>
          <a:lstStyle>
            <a:lvl1pPr algn="l" defTabSz="914400" rtl="0" eaLnBrk="1" latinLnBrk="0" hangingPunct="1">
              <a:lnSpc>
                <a:spcPct val="90000"/>
              </a:lnSpc>
              <a:spcBef>
                <a:spcPct val="0"/>
              </a:spcBef>
              <a:buNone/>
              <a:defRPr sz="4000" kern="1200">
                <a:solidFill>
                  <a:srgbClr val="0088CE"/>
                </a:solidFill>
                <a:latin typeface="+mj-lt"/>
                <a:ea typeface="+mj-ea"/>
                <a:cs typeface="+mj-cs"/>
              </a:defRPr>
            </a:lvl1pPr>
          </a:lstStyle>
          <a:p>
            <a:r>
              <a:rPr lang="en-GB" dirty="0" smtClean="0">
                <a:latin typeface="Arial" panose="020B0604020202020204" pitchFamily="34" charset="0"/>
                <a:cs typeface="Arial" panose="020B0604020202020204" pitchFamily="34" charset="0"/>
              </a:rPr>
              <a:t>Award criteria: </a:t>
            </a:r>
            <a:r>
              <a:rPr lang="en-GB" b="1" dirty="0" smtClean="0">
                <a:latin typeface="Arial" panose="020B0604020202020204" pitchFamily="34" charset="0"/>
                <a:cs typeface="Arial" panose="020B0604020202020204" pitchFamily="34" charset="0"/>
              </a:rPr>
              <a:t>Relevance </a:t>
            </a:r>
            <a:endParaRPr lang="en-GB" b="1" dirty="0"/>
          </a:p>
        </p:txBody>
      </p:sp>
      <p:cxnSp>
        <p:nvCxnSpPr>
          <p:cNvPr id="16" name="Straight Connector 15"/>
          <p:cNvCxnSpPr/>
          <p:nvPr/>
        </p:nvCxnSpPr>
        <p:spPr>
          <a:xfrm>
            <a:off x="1487634" y="0"/>
            <a:ext cx="0" cy="13062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idx="1"/>
          </p:nvPr>
        </p:nvSpPr>
        <p:spPr>
          <a:xfrm>
            <a:off x="2756863" y="1108615"/>
            <a:ext cx="9106343" cy="5450682"/>
          </a:xfrm>
        </p:spPr>
        <p:txBody>
          <a:bodyPr/>
          <a:lstStyle/>
          <a:p>
            <a:pPr>
              <a:spcAft>
                <a:spcPts val="600"/>
              </a:spcAft>
            </a:pPr>
            <a:r>
              <a:rPr lang="en-IE" sz="2800" dirty="0" smtClean="0">
                <a:latin typeface="Calibri" panose="020F0502020204030204" pitchFamily="34" charset="0"/>
                <a:cs typeface="Calibri" panose="020F0502020204030204" pitchFamily="34" charset="0"/>
              </a:rPr>
              <a:t>Link to policy</a:t>
            </a:r>
          </a:p>
          <a:p>
            <a:pPr>
              <a:spcAft>
                <a:spcPts val="600"/>
              </a:spcAft>
            </a:pPr>
            <a:r>
              <a:rPr lang="en-IE" sz="2800" dirty="0" smtClean="0">
                <a:latin typeface="Calibri" panose="020F0502020204030204" pitchFamily="34" charset="0"/>
                <a:cs typeface="Calibri" panose="020F0502020204030204" pitchFamily="34" charset="0"/>
              </a:rPr>
              <a:t>Consistency</a:t>
            </a:r>
          </a:p>
          <a:p>
            <a:pPr>
              <a:spcAft>
                <a:spcPts val="600"/>
              </a:spcAft>
            </a:pPr>
            <a:r>
              <a:rPr lang="en-IE" sz="2800" dirty="0" smtClean="0">
                <a:latin typeface="Calibri" panose="020F0502020204030204" pitchFamily="34" charset="0"/>
                <a:cs typeface="Calibri" panose="020F0502020204030204" pitchFamily="34" charset="0"/>
              </a:rPr>
              <a:t>Innovative approach</a:t>
            </a:r>
          </a:p>
          <a:p>
            <a:pPr>
              <a:spcAft>
                <a:spcPts val="600"/>
              </a:spcAft>
            </a:pPr>
            <a:r>
              <a:rPr lang="en-IE" sz="2800" dirty="0">
                <a:latin typeface="Calibri" panose="020F0502020204030204" pitchFamily="34" charset="0"/>
                <a:cs typeface="Calibri" panose="020F0502020204030204" pitchFamily="34" charset="0"/>
              </a:rPr>
              <a:t>Cooperation and </a:t>
            </a:r>
            <a:r>
              <a:rPr lang="en-IE" sz="2800" dirty="0" smtClean="0">
                <a:latin typeface="Calibri" panose="020F0502020204030204" pitchFamily="34" charset="0"/>
                <a:cs typeface="Calibri" panose="020F0502020204030204" pitchFamily="34" charset="0"/>
              </a:rPr>
              <a:t>partnerships</a:t>
            </a:r>
          </a:p>
          <a:p>
            <a:pPr>
              <a:spcAft>
                <a:spcPts val="600"/>
              </a:spcAft>
            </a:pPr>
            <a:r>
              <a:rPr lang="en-IE" sz="2800" dirty="0" smtClean="0">
                <a:latin typeface="Calibri" panose="020F0502020204030204" pitchFamily="34" charset="0"/>
                <a:cs typeface="Calibri" panose="020F0502020204030204" pitchFamily="34" charset="0"/>
              </a:rPr>
              <a:t>European added value</a:t>
            </a:r>
          </a:p>
          <a:p>
            <a:pPr>
              <a:spcAft>
                <a:spcPts val="600"/>
              </a:spcAft>
            </a:pPr>
            <a:r>
              <a:rPr lang="en-IE" sz="2800" dirty="0" smtClean="0">
                <a:latin typeface="Calibri" panose="020F0502020204030204" pitchFamily="34" charset="0"/>
                <a:cs typeface="Calibri" panose="020F0502020204030204" pitchFamily="34" charset="0"/>
              </a:rPr>
              <a:t>Internationalisation</a:t>
            </a:r>
          </a:p>
          <a:p>
            <a:pPr>
              <a:spcAft>
                <a:spcPts val="600"/>
              </a:spcAft>
            </a:pPr>
            <a:r>
              <a:rPr lang="en-IE" sz="2800" dirty="0" smtClean="0">
                <a:latin typeface="Calibri" panose="020F0502020204030204" pitchFamily="34" charset="0"/>
                <a:cs typeface="Calibri" panose="020F0502020204030204" pitchFamily="34" charset="0"/>
              </a:rPr>
              <a:t>Digital skills</a:t>
            </a:r>
          </a:p>
          <a:p>
            <a:pPr>
              <a:spcAft>
                <a:spcPts val="600"/>
              </a:spcAft>
            </a:pPr>
            <a:r>
              <a:rPr lang="en-IE" sz="2800" dirty="0" smtClean="0">
                <a:latin typeface="Calibri" panose="020F0502020204030204" pitchFamily="34" charset="0"/>
                <a:cs typeface="Calibri" panose="020F0502020204030204" pitchFamily="34" charset="0"/>
              </a:rPr>
              <a:t>Green skills</a:t>
            </a:r>
          </a:p>
          <a:p>
            <a:pPr>
              <a:spcAft>
                <a:spcPts val="600"/>
              </a:spcAft>
            </a:pPr>
            <a:r>
              <a:rPr lang="en-IE" sz="2800" dirty="0" smtClean="0">
                <a:latin typeface="Calibri" panose="020F0502020204030204" pitchFamily="34" charset="0"/>
                <a:cs typeface="Calibri" panose="020F0502020204030204" pitchFamily="34" charset="0"/>
              </a:rPr>
              <a:t>Social dimension</a:t>
            </a:r>
          </a:p>
          <a:p>
            <a:pPr>
              <a:spcAft>
                <a:spcPts val="600"/>
              </a:spcAft>
            </a:pPr>
            <a:r>
              <a:rPr lang="en-IE" sz="2800" dirty="0" smtClean="0">
                <a:latin typeface="Calibri" panose="020F0502020204030204" pitchFamily="34" charset="0"/>
                <a:cs typeface="Calibri" panose="020F0502020204030204" pitchFamily="34" charset="0"/>
              </a:rPr>
              <a:t>Gender sensitivity </a:t>
            </a:r>
          </a:p>
        </p:txBody>
      </p:sp>
      <p:pic>
        <p:nvPicPr>
          <p:cNvPr id="20" name="Picture Placeholder 19"/>
          <p:cNvPicPr>
            <a:picLocks noGrp="1" noChangeAspect="1"/>
          </p:cNvPicPr>
          <p:nvPr>
            <p:ph type="pic" sz="quarter" idx="13"/>
          </p:nvPr>
        </p:nvPicPr>
        <p:blipFill rotWithShape="1">
          <a:blip r:embed="rId3"/>
          <a:srcRect l="43405" r="19450"/>
          <a:stretch/>
        </p:blipFill>
        <p:spPr>
          <a:xfrm>
            <a:off x="0" y="0"/>
            <a:ext cx="2283881" cy="6964017"/>
          </a:xfrm>
          <a:prstGeom prst="rect">
            <a:avLst/>
          </a:prstGeom>
        </p:spPr>
      </p:pic>
    </p:spTree>
    <p:extLst>
      <p:ext uri="{BB962C8B-B14F-4D97-AF65-F5344CB8AC3E}">
        <p14:creationId xmlns:p14="http://schemas.microsoft.com/office/powerpoint/2010/main" val="202339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256" y="1451758"/>
            <a:ext cx="7788729" cy="4330246"/>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1"/>
            <a:r>
              <a:rPr lang="en-GB" sz="2400" dirty="0">
                <a:solidFill>
                  <a:schemeClr val="tx1"/>
                </a:solidFill>
                <a:latin typeface="Calibri" panose="020F0502020204030204" pitchFamily="34" charset="0"/>
                <a:cs typeface="Calibri" panose="020F0502020204030204" pitchFamily="34" charset="0"/>
              </a:rPr>
              <a:t>Coherence</a:t>
            </a:r>
          </a:p>
          <a:p>
            <a:pPr lvl="1"/>
            <a:r>
              <a:rPr lang="en-GB" sz="2400" dirty="0" smtClean="0">
                <a:solidFill>
                  <a:schemeClr val="tx1"/>
                </a:solidFill>
                <a:latin typeface="Calibri" panose="020F0502020204030204" pitchFamily="34" charset="0"/>
                <a:cs typeface="Calibri" panose="020F0502020204030204" pitchFamily="34" charset="0"/>
              </a:rPr>
              <a:t>Methodology</a:t>
            </a:r>
          </a:p>
          <a:p>
            <a:pPr lvl="1"/>
            <a:r>
              <a:rPr lang="en-GB" sz="2400" dirty="0" smtClean="0">
                <a:solidFill>
                  <a:schemeClr val="tx1"/>
                </a:solidFill>
                <a:latin typeface="Calibri" panose="020F0502020204030204" pitchFamily="34" charset="0"/>
                <a:cs typeface="Calibri" panose="020F0502020204030204" pitchFamily="34" charset="0"/>
              </a:rPr>
              <a:t>Structure</a:t>
            </a:r>
            <a:endParaRPr lang="en-GB" sz="2400" dirty="0">
              <a:solidFill>
                <a:schemeClr val="tx1"/>
              </a:solidFill>
              <a:latin typeface="Calibri" panose="020F0502020204030204" pitchFamily="34" charset="0"/>
              <a:cs typeface="Calibri" panose="020F0502020204030204" pitchFamily="34" charset="0"/>
            </a:endParaRPr>
          </a:p>
          <a:p>
            <a:pPr lvl="1"/>
            <a:r>
              <a:rPr lang="en-GB" sz="2400" dirty="0" smtClean="0">
                <a:solidFill>
                  <a:schemeClr val="tx1"/>
                </a:solidFill>
                <a:latin typeface="Calibri" panose="020F0502020204030204" pitchFamily="34" charset="0"/>
                <a:cs typeface="Calibri" panose="020F0502020204030204" pitchFamily="34" charset="0"/>
              </a:rPr>
              <a:t>Management</a:t>
            </a:r>
          </a:p>
          <a:p>
            <a:pPr lvl="1"/>
            <a:r>
              <a:rPr lang="en-GB" sz="2400" dirty="0" smtClean="0">
                <a:solidFill>
                  <a:schemeClr val="tx1"/>
                </a:solidFill>
                <a:latin typeface="Calibri" panose="020F0502020204030204" pitchFamily="34" charset="0"/>
                <a:cs typeface="Calibri" panose="020F0502020204030204" pitchFamily="34" charset="0"/>
              </a:rPr>
              <a:t>Budget</a:t>
            </a:r>
          </a:p>
          <a:p>
            <a:pPr lvl="1"/>
            <a:r>
              <a:rPr lang="en-GB" sz="2400" dirty="0" smtClean="0">
                <a:solidFill>
                  <a:schemeClr val="tx1"/>
                </a:solidFill>
                <a:latin typeface="Calibri" panose="020F0502020204030204" pitchFamily="34" charset="0"/>
                <a:cs typeface="Calibri" panose="020F0502020204030204" pitchFamily="34" charset="0"/>
              </a:rPr>
              <a:t>Risk management </a:t>
            </a:r>
          </a:p>
          <a:p>
            <a:pPr lvl="1"/>
            <a:r>
              <a:rPr lang="en-GB" sz="2400" dirty="0" smtClean="0">
                <a:solidFill>
                  <a:schemeClr val="tx1"/>
                </a:solidFill>
                <a:latin typeface="Calibri" panose="020F0502020204030204" pitchFamily="34" charset="0"/>
                <a:cs typeface="Calibri" panose="020F0502020204030204" pitchFamily="34" charset="0"/>
              </a:rPr>
              <a:t>Quality Assurance </a:t>
            </a:r>
          </a:p>
          <a:p>
            <a:pPr lvl="1"/>
            <a:r>
              <a:rPr lang="en-GB" sz="2400" dirty="0" smtClean="0">
                <a:solidFill>
                  <a:schemeClr val="tx1"/>
                </a:solidFill>
                <a:latin typeface="Calibri" panose="020F0502020204030204" pitchFamily="34" charset="0"/>
                <a:cs typeface="Calibri" panose="020F0502020204030204" pitchFamily="34" charset="0"/>
              </a:rPr>
              <a:t>Monitoring tools</a:t>
            </a:r>
            <a:endParaRPr lang="en-GB" sz="1100"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6" name="Title 5"/>
          <p:cNvSpPr>
            <a:spLocks noGrp="1"/>
          </p:cNvSpPr>
          <p:nvPr>
            <p:ph type="title"/>
          </p:nvPr>
        </p:nvSpPr>
        <p:spPr>
          <a:xfrm>
            <a:off x="1266701" y="219198"/>
            <a:ext cx="10287000" cy="1232560"/>
          </a:xfrm>
        </p:spPr>
        <p:txBody>
          <a:bodyPr/>
          <a:lstStyle/>
          <a:p>
            <a:pPr algn="ctr"/>
            <a:r>
              <a:rPr lang="en-IE" dirty="0" smtClean="0"/>
              <a:t>Award criteria - </a:t>
            </a:r>
            <a:r>
              <a:rPr lang="en-IE" b="1" dirty="0" smtClean="0"/>
              <a:t>Quality of project design and implementation</a:t>
            </a:r>
            <a:endParaRPr lang="en-IE" b="1" dirty="0"/>
          </a:p>
        </p:txBody>
      </p:sp>
      <p:cxnSp>
        <p:nvCxnSpPr>
          <p:cNvPr id="7" name="Straight Connector 6"/>
          <p:cNvCxnSpPr/>
          <p:nvPr/>
        </p:nvCxnSpPr>
        <p:spPr>
          <a:xfrm>
            <a:off x="756114" y="0"/>
            <a:ext cx="0" cy="13062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89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512" y="1663132"/>
            <a:ext cx="6523386" cy="5012871"/>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lvl="1"/>
            <a:r>
              <a:rPr lang="en-GB" sz="4000" dirty="0">
                <a:solidFill>
                  <a:schemeClr val="tx1"/>
                </a:solidFill>
                <a:latin typeface="Calibri" panose="020F0502020204030204" pitchFamily="34" charset="0"/>
                <a:cs typeface="Calibri" panose="020F0502020204030204" pitchFamily="34" charset="0"/>
              </a:rPr>
              <a:t>Configuration</a:t>
            </a:r>
          </a:p>
          <a:p>
            <a:pPr lvl="1"/>
            <a:r>
              <a:rPr lang="en-GB" sz="4000" dirty="0">
                <a:solidFill>
                  <a:schemeClr val="tx1"/>
                </a:solidFill>
                <a:latin typeface="Calibri" panose="020F0502020204030204" pitchFamily="34" charset="0"/>
                <a:cs typeface="Calibri" panose="020F0502020204030204" pitchFamily="34" charset="0"/>
              </a:rPr>
              <a:t>Upward convergence</a:t>
            </a:r>
          </a:p>
          <a:p>
            <a:pPr lvl="1"/>
            <a:r>
              <a:rPr lang="en-GB" sz="4000" dirty="0">
                <a:solidFill>
                  <a:schemeClr val="tx1"/>
                </a:solidFill>
                <a:latin typeface="Calibri" panose="020F0502020204030204" pitchFamily="34" charset="0"/>
                <a:cs typeface="Calibri" panose="020F0502020204030204" pitchFamily="34" charset="0"/>
              </a:rPr>
              <a:t>Geographical </a:t>
            </a:r>
            <a:r>
              <a:rPr lang="en-GB" sz="4000" dirty="0" smtClean="0">
                <a:solidFill>
                  <a:schemeClr val="tx1"/>
                </a:solidFill>
                <a:latin typeface="Calibri" panose="020F0502020204030204" pitchFamily="34" charset="0"/>
                <a:cs typeface="Calibri" panose="020F0502020204030204" pitchFamily="34" charset="0"/>
              </a:rPr>
              <a:t>dimension</a:t>
            </a:r>
          </a:p>
          <a:p>
            <a:pPr lvl="1"/>
            <a:r>
              <a:rPr lang="en-GB" sz="4000" dirty="0" smtClean="0">
                <a:solidFill>
                  <a:schemeClr val="tx1"/>
                </a:solidFill>
                <a:latin typeface="Calibri" panose="020F0502020204030204" pitchFamily="34" charset="0"/>
                <a:cs typeface="Calibri" panose="020F0502020204030204" pitchFamily="34" charset="0"/>
              </a:rPr>
              <a:t>Virtual collaboration and mobility</a:t>
            </a:r>
            <a:endParaRPr lang="en-GB" sz="4000" dirty="0">
              <a:solidFill>
                <a:schemeClr val="tx1"/>
              </a:solidFill>
              <a:latin typeface="Calibri" panose="020F0502020204030204" pitchFamily="34" charset="0"/>
              <a:cs typeface="Calibri" panose="020F0502020204030204" pitchFamily="34" charset="0"/>
            </a:endParaRPr>
          </a:p>
          <a:p>
            <a:pPr lvl="1"/>
            <a:r>
              <a:rPr lang="en-GB" sz="4000" dirty="0" smtClean="0">
                <a:solidFill>
                  <a:schemeClr val="tx1"/>
                </a:solidFill>
                <a:latin typeface="Calibri" panose="020F0502020204030204" pitchFamily="34" charset="0"/>
                <a:cs typeface="Calibri" panose="020F0502020204030204" pitchFamily="34" charset="0"/>
              </a:rPr>
              <a:t>Commitment</a:t>
            </a:r>
          </a:p>
          <a:p>
            <a:pPr lvl="1"/>
            <a:r>
              <a:rPr lang="en-GB" sz="4000" dirty="0" smtClean="0">
                <a:solidFill>
                  <a:schemeClr val="tx1"/>
                </a:solidFill>
                <a:latin typeface="Calibri" panose="020F0502020204030204" pitchFamily="34" charset="0"/>
                <a:cs typeface="Calibri" panose="020F0502020204030204" pitchFamily="34" charset="0"/>
              </a:rPr>
              <a:t>Tasks</a:t>
            </a:r>
            <a:endParaRPr lang="en-GB" sz="4000" dirty="0">
              <a:solidFill>
                <a:schemeClr val="tx1"/>
              </a:solidFill>
              <a:latin typeface="Calibri" panose="020F0502020204030204" pitchFamily="34" charset="0"/>
              <a:cs typeface="Calibri" panose="020F0502020204030204" pitchFamily="34" charset="0"/>
            </a:endParaRPr>
          </a:p>
          <a:p>
            <a:pPr lvl="1"/>
            <a:r>
              <a:rPr lang="en-GB" sz="4000" dirty="0" smtClean="0">
                <a:solidFill>
                  <a:schemeClr val="tx1"/>
                </a:solidFill>
                <a:latin typeface="Calibri" panose="020F0502020204030204" pitchFamily="34" charset="0"/>
                <a:cs typeface="Calibri" panose="020F0502020204030204" pitchFamily="34" charset="0"/>
              </a:rPr>
              <a:t>Collaboration</a:t>
            </a:r>
            <a:endParaRPr lang="en-GB" sz="40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GB" sz="4533" dirty="0">
              <a:solidFill>
                <a:srgbClr val="002060"/>
              </a:solidFill>
            </a:endParaRPr>
          </a:p>
          <a:p>
            <a:endParaRPr lang="en-GB" dirty="0"/>
          </a:p>
        </p:txBody>
      </p:sp>
      <p:sp>
        <p:nvSpPr>
          <p:cNvPr id="6" name="Title 5"/>
          <p:cNvSpPr>
            <a:spLocks noGrp="1"/>
          </p:cNvSpPr>
          <p:nvPr>
            <p:ph type="title"/>
          </p:nvPr>
        </p:nvSpPr>
        <p:spPr>
          <a:xfrm>
            <a:off x="1004083" y="591671"/>
            <a:ext cx="10442245" cy="711043"/>
          </a:xfrm>
        </p:spPr>
        <p:txBody>
          <a:bodyPr/>
          <a:lstStyle/>
          <a:p>
            <a:pPr algn="ctr"/>
            <a:r>
              <a:rPr lang="en-IE" dirty="0" smtClean="0"/>
              <a:t>Award criteria - </a:t>
            </a:r>
            <a:r>
              <a:rPr lang="en-IE" b="1" dirty="0" smtClean="0"/>
              <a:t>Quality of the partnership and the cooperation arrangements</a:t>
            </a:r>
            <a:endParaRPr lang="en-IE" b="1" dirty="0"/>
          </a:p>
        </p:txBody>
      </p:sp>
      <p:pic>
        <p:nvPicPr>
          <p:cNvPr id="2052" name="Picture 4" descr="people sitting down near table with assorted laptop comput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560" r="15560"/>
          <a:stretch>
            <a:fillRect/>
          </a:stretch>
        </p:blipFill>
        <p:spPr bwMode="auto">
          <a:xfrm>
            <a:off x="181656" y="1663131"/>
            <a:ext cx="2507756" cy="50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4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0526" y="1648172"/>
            <a:ext cx="6276794" cy="388190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lvl="1">
              <a:buFont typeface="Wingdings" panose="05000000000000000000" pitchFamily="2" charset="2"/>
              <a:buChar char="ü"/>
            </a:pPr>
            <a:endParaRPr lang="en-GB" sz="2267" dirty="0">
              <a:solidFill>
                <a:schemeClr val="accent1"/>
              </a:solidFill>
            </a:endParaRPr>
          </a:p>
          <a:p>
            <a:pPr lvl="1"/>
            <a:r>
              <a:rPr lang="en-GB" sz="3900" dirty="0">
                <a:solidFill>
                  <a:schemeClr val="tx1"/>
                </a:solidFill>
                <a:latin typeface="Calibri" panose="020F0502020204030204" pitchFamily="34" charset="0"/>
                <a:cs typeface="Calibri" panose="020F0502020204030204" pitchFamily="34" charset="0"/>
              </a:rPr>
              <a:t>Exploitation</a:t>
            </a:r>
          </a:p>
          <a:p>
            <a:pPr lvl="1"/>
            <a:r>
              <a:rPr lang="en-GB" sz="3900" dirty="0">
                <a:solidFill>
                  <a:schemeClr val="tx1"/>
                </a:solidFill>
                <a:latin typeface="Calibri" panose="020F0502020204030204" pitchFamily="34" charset="0"/>
                <a:cs typeface="Calibri" panose="020F0502020204030204" pitchFamily="34" charset="0"/>
              </a:rPr>
              <a:t>Dissemination</a:t>
            </a:r>
          </a:p>
          <a:p>
            <a:pPr lvl="1"/>
            <a:r>
              <a:rPr lang="en-GB" sz="3900" dirty="0" smtClean="0">
                <a:solidFill>
                  <a:schemeClr val="tx1"/>
                </a:solidFill>
                <a:latin typeface="Calibri" panose="020F0502020204030204" pitchFamily="34" charset="0"/>
                <a:cs typeface="Calibri" panose="020F0502020204030204" pitchFamily="34" charset="0"/>
              </a:rPr>
              <a:t>Impact (on participants and outside the organizations)</a:t>
            </a:r>
            <a:endParaRPr lang="en-GB" sz="3900" dirty="0">
              <a:solidFill>
                <a:schemeClr val="tx1"/>
              </a:solidFill>
              <a:latin typeface="Calibri" panose="020F0502020204030204" pitchFamily="34" charset="0"/>
              <a:cs typeface="Calibri" panose="020F0502020204030204" pitchFamily="34" charset="0"/>
            </a:endParaRPr>
          </a:p>
          <a:p>
            <a:pPr lvl="1"/>
            <a:r>
              <a:rPr lang="en-GB" sz="3900" dirty="0">
                <a:solidFill>
                  <a:schemeClr val="tx1"/>
                </a:solidFill>
                <a:latin typeface="Calibri" panose="020F0502020204030204" pitchFamily="34" charset="0"/>
                <a:cs typeface="Calibri" panose="020F0502020204030204" pitchFamily="34" charset="0"/>
              </a:rPr>
              <a:t>Sustainability </a:t>
            </a:r>
            <a:r>
              <a:rPr lang="en-GB" sz="3900" dirty="0" smtClean="0">
                <a:solidFill>
                  <a:schemeClr val="tx1"/>
                </a:solidFill>
                <a:latin typeface="Calibri" panose="020F0502020204030204" pitchFamily="34" charset="0"/>
                <a:cs typeface="Calibri" panose="020F0502020204030204" pitchFamily="34" charset="0"/>
              </a:rPr>
              <a:t>and continuation</a:t>
            </a:r>
            <a:endParaRPr lang="en-GB" sz="3900" dirty="0">
              <a:solidFill>
                <a:schemeClr val="tx1"/>
              </a:solidFill>
              <a:latin typeface="Calibri" panose="020F0502020204030204" pitchFamily="34" charset="0"/>
              <a:cs typeface="Calibri" panose="020F0502020204030204" pitchFamily="34" charset="0"/>
            </a:endParaRPr>
          </a:p>
          <a:p>
            <a:endParaRPr lang="en-GB" dirty="0"/>
          </a:p>
        </p:txBody>
      </p:sp>
      <p:sp>
        <p:nvSpPr>
          <p:cNvPr id="2" name="Title 1"/>
          <p:cNvSpPr>
            <a:spLocks noGrp="1"/>
          </p:cNvSpPr>
          <p:nvPr>
            <p:ph type="title"/>
          </p:nvPr>
        </p:nvSpPr>
        <p:spPr>
          <a:xfrm>
            <a:off x="1033248" y="433242"/>
            <a:ext cx="10515600" cy="782357"/>
          </a:xfrm>
        </p:spPr>
        <p:txBody>
          <a:bodyPr>
            <a:normAutofit/>
          </a:bodyPr>
          <a:lstStyle/>
          <a:p>
            <a:r>
              <a:rPr lang="en-IE" dirty="0" smtClean="0"/>
              <a:t>Award criteria - </a:t>
            </a:r>
            <a:r>
              <a:rPr lang="en-IE" b="1" dirty="0" smtClean="0"/>
              <a:t>Impact</a:t>
            </a:r>
            <a:endParaRPr lang="en-IE" b="1" dirty="0">
              <a:solidFill>
                <a:schemeClr val="accent1"/>
              </a:solidFill>
            </a:endParaRPr>
          </a:p>
        </p:txBody>
      </p:sp>
      <p:pic>
        <p:nvPicPr>
          <p:cNvPr id="5124" name="Picture 4" descr="rock mountain near sh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14" y="1639874"/>
            <a:ext cx="3288290" cy="488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15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08496" y="157540"/>
            <a:ext cx="6987196" cy="1569660"/>
          </a:xfrm>
          <a:prstGeom prst="rect">
            <a:avLst/>
          </a:prstGeom>
          <a:solidFill>
            <a:schemeClr val="bg1"/>
          </a:solidFill>
        </p:spPr>
        <p:txBody>
          <a:bodyPr wrap="square" rtlCol="0">
            <a:spAutoFit/>
          </a:bodyPr>
          <a:lstStyle/>
          <a:p>
            <a:pPr algn="ctr"/>
            <a:r>
              <a:rPr lang="en-GB" sz="4800" dirty="0">
                <a:solidFill>
                  <a:srgbClr val="0088CE"/>
                </a:solidFill>
                <a:latin typeface="Arial" panose="020B0604020202020204" pitchFamily="34" charset="0"/>
                <a:cs typeface="Arial" panose="020B0604020202020204" pitchFamily="34" charset="0"/>
              </a:rPr>
              <a:t>Fulfilling the </a:t>
            </a:r>
            <a:r>
              <a:rPr lang="en-GB" sz="4800" dirty="0" smtClean="0">
                <a:solidFill>
                  <a:srgbClr val="0088CE"/>
                </a:solidFill>
                <a:latin typeface="Arial" panose="020B0604020202020204" pitchFamily="34" charset="0"/>
                <a:cs typeface="Arial" panose="020B0604020202020204" pitchFamily="34" charset="0"/>
              </a:rPr>
              <a:t>Evaluation Criteria</a:t>
            </a:r>
            <a:endParaRPr lang="en-GB" sz="4800" dirty="0">
              <a:solidFill>
                <a:srgbClr val="0088CE"/>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969040155"/>
              </p:ext>
            </p:extLst>
          </p:nvPr>
        </p:nvGraphicFramePr>
        <p:xfrm>
          <a:off x="2540794" y="2032000"/>
          <a:ext cx="6954898" cy="438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093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4577547" y="1986189"/>
            <a:ext cx="3358489" cy="3763134"/>
          </a:xfrm>
        </p:spPr>
        <p:txBody>
          <a:bodyPr/>
          <a:lstStyle/>
          <a:p>
            <a:r>
              <a:rPr lang="en-IE" dirty="0" smtClean="0">
                <a:solidFill>
                  <a:srgbClr val="0088CE"/>
                </a:solidFill>
              </a:rPr>
              <a:t>Part B -</a:t>
            </a:r>
            <a:r>
              <a:rPr lang="en-IE" dirty="0" smtClean="0"/>
              <a:t> </a:t>
            </a:r>
            <a:r>
              <a:rPr lang="en-IE" sz="2000" dirty="0" smtClean="0"/>
              <a:t>Technical description and estimated budget of the proposal</a:t>
            </a:r>
            <a:endParaRPr lang="en-IE" dirty="0"/>
          </a:p>
        </p:txBody>
      </p:sp>
      <p:sp>
        <p:nvSpPr>
          <p:cNvPr id="10" name="Content Placeholder 9"/>
          <p:cNvSpPr>
            <a:spLocks noGrp="1"/>
          </p:cNvSpPr>
          <p:nvPr>
            <p:ph sz="half" idx="14"/>
          </p:nvPr>
        </p:nvSpPr>
        <p:spPr>
          <a:xfrm>
            <a:off x="8344329" y="1954793"/>
            <a:ext cx="3358489" cy="3763134"/>
          </a:xfrm>
        </p:spPr>
        <p:txBody>
          <a:bodyPr/>
          <a:lstStyle/>
          <a:p>
            <a:r>
              <a:rPr lang="en-IE" dirty="0" smtClean="0">
                <a:solidFill>
                  <a:srgbClr val="0088CE"/>
                </a:solidFill>
              </a:rPr>
              <a:t>Part C - </a:t>
            </a:r>
            <a:r>
              <a:rPr lang="en-IE" sz="2000" dirty="0" smtClean="0"/>
              <a:t>Short annex on type of organisation</a:t>
            </a:r>
          </a:p>
          <a:p>
            <a:pPr marL="0" indent="0">
              <a:buNone/>
            </a:pPr>
            <a:endParaRPr lang="fr-BE" dirty="0"/>
          </a:p>
        </p:txBody>
      </p:sp>
      <p:grpSp>
        <p:nvGrpSpPr>
          <p:cNvPr id="4" name="Group 3"/>
          <p:cNvGrpSpPr/>
          <p:nvPr/>
        </p:nvGrpSpPr>
        <p:grpSpPr>
          <a:xfrm>
            <a:off x="1105028" y="53966"/>
            <a:ext cx="1748032" cy="1752582"/>
            <a:chOff x="776973" y="1202746"/>
            <a:chExt cx="1074129" cy="1076925"/>
          </a:xfrm>
        </p:grpSpPr>
        <p:sp>
          <p:nvSpPr>
            <p:cNvPr id="5" name="Oval 4"/>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extBox 5"/>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5</a:t>
              </a:r>
              <a:endParaRPr lang="en-GB" sz="3600" b="0" dirty="0">
                <a:solidFill>
                  <a:srgbClr val="0088CE"/>
                </a:solidFill>
                <a:latin typeface="Arial" panose="020B0604020202020204" pitchFamily="34" charset="0"/>
                <a:cs typeface="Arial" panose="020B0604020202020204" pitchFamily="34" charset="0"/>
              </a:endParaRPr>
            </a:p>
          </p:txBody>
        </p:sp>
      </p:grpSp>
      <p:sp>
        <p:nvSpPr>
          <p:cNvPr id="7" name="TextBox 6"/>
          <p:cNvSpPr txBox="1"/>
          <p:nvPr/>
        </p:nvSpPr>
        <p:spPr>
          <a:xfrm>
            <a:off x="2499704" y="514757"/>
            <a:ext cx="6987196"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Application form</a:t>
            </a:r>
            <a:endParaRPr lang="en-GB" sz="2800" dirty="0">
              <a:solidFill>
                <a:srgbClr val="0088CE"/>
              </a:solidFill>
              <a:latin typeface="Arial" panose="020B0604020202020204" pitchFamily="34" charset="0"/>
              <a:cs typeface="Arial" panose="020B0604020202020204" pitchFamily="34" charset="0"/>
            </a:endParaRPr>
          </a:p>
        </p:txBody>
      </p:sp>
      <p:sp>
        <p:nvSpPr>
          <p:cNvPr id="8" name="TextBox 7"/>
          <p:cNvSpPr txBox="1"/>
          <p:nvPr/>
        </p:nvSpPr>
        <p:spPr>
          <a:xfrm>
            <a:off x="7423426" y="335116"/>
            <a:ext cx="4591790" cy="369332"/>
          </a:xfrm>
          <a:prstGeom prst="rect">
            <a:avLst/>
          </a:prstGeom>
          <a:solidFill>
            <a:schemeClr val="accent4">
              <a:lumMod val="60000"/>
              <a:lumOff val="40000"/>
            </a:schemeClr>
          </a:solidFill>
          <a:ln>
            <a:noFill/>
          </a:ln>
        </p:spPr>
        <p:txBody>
          <a:bodyPr wrap="square" rtlCol="0">
            <a:spAutoFit/>
          </a:bodyPr>
          <a:lstStyle/>
          <a:p>
            <a:r>
              <a:rPr lang="fr-BE" dirty="0" smtClean="0"/>
              <a:t>In </a:t>
            </a:r>
            <a:r>
              <a:rPr lang="fr-BE" dirty="0" err="1" smtClean="0">
                <a:hlinkClick r:id="rId3"/>
              </a:rPr>
              <a:t>Funding</a:t>
            </a:r>
            <a:r>
              <a:rPr lang="fr-BE" dirty="0" smtClean="0">
                <a:hlinkClick r:id="rId3"/>
              </a:rPr>
              <a:t> and tenders </a:t>
            </a:r>
            <a:r>
              <a:rPr lang="fr-BE" dirty="0" err="1" smtClean="0">
                <a:hlinkClick r:id="rId3"/>
              </a:rPr>
              <a:t>opportunities</a:t>
            </a:r>
            <a:r>
              <a:rPr lang="fr-BE" dirty="0" smtClean="0">
                <a:hlinkClick r:id="rId3"/>
              </a:rPr>
              <a:t> portal </a:t>
            </a:r>
            <a:endParaRPr lang="fr-BE"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7" y="3856281"/>
            <a:ext cx="3059620" cy="2636176"/>
          </a:xfrm>
          <a:prstGeom prst="rect">
            <a:avLst/>
          </a:prstGeom>
        </p:spPr>
      </p:pic>
      <p:sp>
        <p:nvSpPr>
          <p:cNvPr id="12" name="Content Placeholder 8"/>
          <p:cNvSpPr txBox="1">
            <a:spLocks/>
          </p:cNvSpPr>
          <p:nvPr/>
        </p:nvSpPr>
        <p:spPr>
          <a:xfrm>
            <a:off x="539328" y="1986189"/>
            <a:ext cx="3358489" cy="16558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rgbClr val="0088C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IE" dirty="0" smtClean="0">
                <a:solidFill>
                  <a:srgbClr val="0088CE"/>
                </a:solidFill>
              </a:rPr>
              <a:t>eForm (Part A) – </a:t>
            </a:r>
            <a:r>
              <a:rPr lang="en-IE" dirty="0" smtClean="0">
                <a:solidFill>
                  <a:srgbClr val="404040"/>
                </a:solidFill>
              </a:rPr>
              <a:t>General</a:t>
            </a:r>
            <a:r>
              <a:rPr lang="en-IE" dirty="0" smtClean="0">
                <a:solidFill>
                  <a:srgbClr val="0088CE"/>
                </a:solidFill>
              </a:rPr>
              <a:t> </a:t>
            </a:r>
            <a:r>
              <a:rPr lang="en-IE" dirty="0" smtClean="0"/>
              <a:t>information entered by the participants – generated by the IT system</a:t>
            </a:r>
            <a:endParaRPr lang="en-IE" dirty="0"/>
          </a:p>
        </p:txBody>
      </p:sp>
      <p:pic>
        <p:nvPicPr>
          <p:cNvPr id="13" name="Picture 12"/>
          <p:cNvPicPr>
            <a:picLocks noChangeAspect="1"/>
          </p:cNvPicPr>
          <p:nvPr/>
        </p:nvPicPr>
        <p:blipFill>
          <a:blip r:embed="rId5"/>
          <a:stretch>
            <a:fillRect/>
          </a:stretch>
        </p:blipFill>
        <p:spPr>
          <a:xfrm>
            <a:off x="4749782" y="3468815"/>
            <a:ext cx="3186254" cy="308248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5766" y="3468815"/>
            <a:ext cx="3157449" cy="710977"/>
          </a:xfrm>
          <a:prstGeom prst="rect">
            <a:avLst/>
          </a:prstGeom>
        </p:spPr>
      </p:pic>
    </p:spTree>
    <p:extLst>
      <p:ext uri="{BB962C8B-B14F-4D97-AF65-F5344CB8AC3E}">
        <p14:creationId xmlns:p14="http://schemas.microsoft.com/office/powerpoint/2010/main" val="39801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51079" y="1975824"/>
            <a:ext cx="7507310" cy="3889774"/>
          </a:xfrm>
          <a:prstGeom prst="rect">
            <a:avLst/>
          </a:prstGeom>
        </p:spPr>
      </p:pic>
      <p:sp>
        <p:nvSpPr>
          <p:cNvPr id="8" name="Rectangle 7"/>
          <p:cNvSpPr/>
          <p:nvPr/>
        </p:nvSpPr>
        <p:spPr>
          <a:xfrm>
            <a:off x="3481948" y="3524638"/>
            <a:ext cx="832475" cy="339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p:cNvSpPr txBox="1">
            <a:spLocks/>
          </p:cNvSpPr>
          <p:nvPr/>
        </p:nvSpPr>
        <p:spPr>
          <a:xfrm>
            <a:off x="1083950" y="104931"/>
            <a:ext cx="5823494" cy="112145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B9C"/>
                </a:solidFill>
              </a:rPr>
              <a:t>APPLICATION FORM</a:t>
            </a:r>
          </a:p>
          <a:p>
            <a:r>
              <a:rPr lang="fr-BE" sz="3200" b="1" dirty="0" err="1" smtClean="0">
                <a:solidFill>
                  <a:srgbClr val="024B9C"/>
                </a:solidFill>
              </a:rPr>
              <a:t>Overview</a:t>
            </a:r>
            <a:r>
              <a:rPr lang="fr-BE" sz="3200" b="1" dirty="0" smtClean="0">
                <a:solidFill>
                  <a:srgbClr val="024B9C"/>
                </a:solidFill>
              </a:rPr>
              <a:t> - </a:t>
            </a:r>
            <a:r>
              <a:rPr lang="fr-BE" sz="3200" b="1" dirty="0" err="1" smtClean="0">
                <a:solidFill>
                  <a:srgbClr val="024B9C"/>
                </a:solidFill>
              </a:rPr>
              <a:t>eForm</a:t>
            </a:r>
            <a:r>
              <a:rPr lang="fr-BE" sz="3200" b="1" dirty="0" smtClean="0">
                <a:solidFill>
                  <a:srgbClr val="024B9C"/>
                </a:solidFill>
              </a:rPr>
              <a:t> (Part A)</a:t>
            </a:r>
            <a:endParaRPr lang="en-GB" sz="3200" dirty="0">
              <a:solidFill>
                <a:srgbClr val="024B9C"/>
              </a:solidFill>
              <a:latin typeface="Arial" panose="020B0604020202020204" pitchFamily="34" charset="0"/>
              <a:cs typeface="Arial" panose="020B0604020202020204" pitchFamily="34" charset="0"/>
            </a:endParaRPr>
          </a:p>
        </p:txBody>
      </p:sp>
      <p:sp>
        <p:nvSpPr>
          <p:cNvPr id="2" name="Right Arrow 1"/>
          <p:cNvSpPr/>
          <p:nvPr/>
        </p:nvSpPr>
        <p:spPr>
          <a:xfrm>
            <a:off x="2537137" y="3524637"/>
            <a:ext cx="804217" cy="339657"/>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213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762128" y="2022704"/>
            <a:ext cx="5524371" cy="2515429"/>
          </a:xfrm>
          <a:ln>
            <a:noFill/>
            <a:tailEnd type="triangle"/>
          </a:ln>
        </p:spPr>
        <p:style>
          <a:lnRef idx="1">
            <a:schemeClr val="accent1"/>
          </a:lnRef>
          <a:fillRef idx="0">
            <a:schemeClr val="accent1"/>
          </a:fillRef>
          <a:effectRef idx="0">
            <a:schemeClr val="accent1"/>
          </a:effectRef>
          <a:fontRef idx="minor">
            <a:schemeClr val="tx1"/>
          </a:fontRef>
        </p:style>
        <p:txBody>
          <a:bodyPr/>
          <a:lstStyle/>
          <a:p>
            <a:r>
              <a:rPr lang="en-IE" sz="2000" dirty="0" smtClean="0">
                <a:latin typeface="Calibri" panose="020F0502020204030204" pitchFamily="34" charset="0"/>
                <a:cs typeface="Calibri" panose="020F0502020204030204" pitchFamily="34" charset="0"/>
              </a:rPr>
              <a:t>General information – structured administrative forms with data on the participants, abstract, legal declarations and programme priorities.</a:t>
            </a:r>
          </a:p>
          <a:p>
            <a:r>
              <a:rPr lang="en-IE" sz="2000" dirty="0" smtClean="0">
                <a:latin typeface="Calibri" panose="020F0502020204030204" pitchFamily="34" charset="0"/>
                <a:cs typeface="Calibri" panose="020F0502020204030204" pitchFamily="34" charset="0"/>
              </a:rPr>
              <a:t>Participants – list of participating organisations, organisational data and contact </a:t>
            </a:r>
            <a:r>
              <a:rPr lang="en-IE" sz="2000" dirty="0">
                <a:latin typeface="Calibri" panose="020F0502020204030204" pitchFamily="34" charset="0"/>
                <a:cs typeface="Calibri" panose="020F0502020204030204" pitchFamily="34" charset="0"/>
              </a:rPr>
              <a:t>persons </a:t>
            </a:r>
            <a:endParaRPr lang="en-IE" sz="2000" dirty="0" smtClean="0">
              <a:latin typeface="Calibri" panose="020F0502020204030204" pitchFamily="34" charset="0"/>
              <a:cs typeface="Calibri" panose="020F0502020204030204" pitchFamily="34" charset="0"/>
            </a:endParaRPr>
          </a:p>
          <a:p>
            <a:r>
              <a:rPr lang="en-IE" sz="2000" dirty="0" smtClean="0">
                <a:latin typeface="Calibri" panose="020F0502020204030204" pitchFamily="34" charset="0"/>
                <a:cs typeface="Calibri" panose="020F0502020204030204" pitchFamily="34" charset="0"/>
              </a:rPr>
              <a:t>Budget – requested grant</a:t>
            </a:r>
            <a:endParaRPr lang="fr-BE" dirty="0"/>
          </a:p>
        </p:txBody>
      </p:sp>
      <p:sp>
        <p:nvSpPr>
          <p:cNvPr id="19" name="TextBox 18"/>
          <p:cNvSpPr txBox="1"/>
          <p:nvPr/>
        </p:nvSpPr>
        <p:spPr>
          <a:xfrm>
            <a:off x="1105029" y="204514"/>
            <a:ext cx="6987196" cy="646331"/>
          </a:xfrm>
          <a:prstGeom prst="rect">
            <a:avLst/>
          </a:prstGeom>
          <a:solidFill>
            <a:schemeClr val="bg1"/>
          </a:solidFill>
        </p:spPr>
        <p:txBody>
          <a:bodyPr wrap="square" rtlCol="0">
            <a:spAutoFit/>
          </a:bodyPr>
          <a:lstStyle/>
          <a:p>
            <a:r>
              <a:rPr lang="en-GB" sz="3600" dirty="0" smtClean="0">
                <a:solidFill>
                  <a:srgbClr val="0088CE"/>
                </a:solidFill>
                <a:latin typeface="Arial" panose="020B0604020202020204" pitchFamily="34" charset="0"/>
                <a:cs typeface="Arial" panose="020B0604020202020204" pitchFamily="34" charset="0"/>
              </a:rPr>
              <a:t>Application form </a:t>
            </a:r>
            <a:endParaRPr lang="en-GB" sz="3600" dirty="0">
              <a:solidFill>
                <a:srgbClr val="0088CE"/>
              </a:solidFill>
              <a:latin typeface="Arial" panose="020B0604020202020204" pitchFamily="34" charset="0"/>
              <a:cs typeface="Arial" panose="020B0604020202020204" pitchFamily="34" charset="0"/>
            </a:endParaRPr>
          </a:p>
        </p:txBody>
      </p:sp>
      <p:sp>
        <p:nvSpPr>
          <p:cNvPr id="23" name="TextBox 22"/>
          <p:cNvSpPr txBox="1"/>
          <p:nvPr/>
        </p:nvSpPr>
        <p:spPr>
          <a:xfrm>
            <a:off x="762128" y="1309285"/>
            <a:ext cx="5491714" cy="523220"/>
          </a:xfrm>
          <a:prstGeom prst="rect">
            <a:avLst/>
          </a:prstGeom>
          <a:noFill/>
        </p:spPr>
        <p:txBody>
          <a:bodyPr wrap="square" rtlCol="0">
            <a:spAutoFit/>
          </a:bodyPr>
          <a:lstStyle/>
          <a:p>
            <a:pPr algn="ctr"/>
            <a:r>
              <a:rPr lang="en-IE" sz="2800" i="1" dirty="0" err="1"/>
              <a:t>eForm</a:t>
            </a:r>
            <a:r>
              <a:rPr lang="en-IE" sz="2800" i="1" dirty="0"/>
              <a:t> (Part A)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078" y="1408176"/>
            <a:ext cx="5250838" cy="4792027"/>
          </a:xfrm>
          <a:prstGeom prst="rect">
            <a:avLst/>
          </a:prstGeom>
        </p:spPr>
      </p:pic>
      <p:cxnSp>
        <p:nvCxnSpPr>
          <p:cNvPr id="34" name="Straight Arrow Connector 33"/>
          <p:cNvCxnSpPr/>
          <p:nvPr/>
        </p:nvCxnSpPr>
        <p:spPr>
          <a:xfrm>
            <a:off x="6474503" y="5339562"/>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74503" y="5638659"/>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474503" y="5945720"/>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01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endParaRPr lang="fr-BE"/>
          </a:p>
        </p:txBody>
      </p:sp>
      <p:sp>
        <p:nvSpPr>
          <p:cNvPr id="9" name="Content Placeholder 8"/>
          <p:cNvSpPr>
            <a:spLocks noGrp="1"/>
          </p:cNvSpPr>
          <p:nvPr>
            <p:ph type="body" sz="quarter" idx="17"/>
          </p:nvPr>
        </p:nvSpPr>
        <p:spPr>
          <a:xfrm>
            <a:off x="1186575" y="1344916"/>
            <a:ext cx="5067300" cy="658813"/>
          </a:xfrm>
        </p:spPr>
        <p:txBody>
          <a:bodyPr/>
          <a:lstStyle/>
          <a:p>
            <a:pPr marL="0" indent="0">
              <a:buNone/>
            </a:pPr>
            <a:r>
              <a:rPr lang="fr-BE" sz="3200" i="1" dirty="0" smtClean="0">
                <a:solidFill>
                  <a:srgbClr val="404040"/>
                </a:solidFill>
              </a:rPr>
              <a:t>Budget</a:t>
            </a:r>
            <a:endParaRPr lang="fr-BE" dirty="0"/>
          </a:p>
        </p:txBody>
      </p:sp>
      <p:sp>
        <p:nvSpPr>
          <p:cNvPr id="7" name="TextBox 6"/>
          <p:cNvSpPr txBox="1"/>
          <p:nvPr/>
        </p:nvSpPr>
        <p:spPr>
          <a:xfrm>
            <a:off x="1268779" y="479883"/>
            <a:ext cx="6987196" cy="646331"/>
          </a:xfrm>
          <a:prstGeom prst="rect">
            <a:avLst/>
          </a:prstGeom>
          <a:solidFill>
            <a:schemeClr val="bg1"/>
          </a:solidFill>
        </p:spPr>
        <p:txBody>
          <a:bodyPr wrap="square" rtlCol="0">
            <a:spAutoFit/>
          </a:bodyPr>
          <a:lstStyle/>
          <a:p>
            <a:pPr algn="ctr"/>
            <a:r>
              <a:rPr lang="en-IE" sz="3600" dirty="0" err="1">
                <a:solidFill>
                  <a:srgbClr val="0088CE"/>
                </a:solidFill>
              </a:rPr>
              <a:t>eForm</a:t>
            </a:r>
            <a:r>
              <a:rPr lang="en-IE" sz="3600" dirty="0">
                <a:solidFill>
                  <a:srgbClr val="0088CE"/>
                </a:solidFill>
              </a:rPr>
              <a:t> (Part A) </a:t>
            </a:r>
          </a:p>
        </p:txBody>
      </p:sp>
      <p:pic>
        <p:nvPicPr>
          <p:cNvPr id="11" name="Picture 10"/>
          <p:cNvPicPr>
            <a:picLocks noChangeAspect="1"/>
          </p:cNvPicPr>
          <p:nvPr/>
        </p:nvPicPr>
        <p:blipFill>
          <a:blip r:embed="rId3"/>
          <a:stretch>
            <a:fillRect/>
          </a:stretch>
        </p:blipFill>
        <p:spPr>
          <a:xfrm>
            <a:off x="419259" y="1452562"/>
            <a:ext cx="11246267" cy="4558785"/>
          </a:xfrm>
          <a:prstGeom prst="rect">
            <a:avLst/>
          </a:prstGeom>
        </p:spPr>
      </p:pic>
    </p:spTree>
    <p:extLst>
      <p:ext uri="{BB962C8B-B14F-4D97-AF65-F5344CB8AC3E}">
        <p14:creationId xmlns:p14="http://schemas.microsoft.com/office/powerpoint/2010/main" val="2748737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1872" y="1834156"/>
            <a:ext cx="7250153" cy="4052719"/>
          </a:xfrm>
          <a:prstGeom prst="rect">
            <a:avLst/>
          </a:prstGeom>
        </p:spPr>
      </p:pic>
      <p:sp>
        <p:nvSpPr>
          <p:cNvPr id="8" name="Rectangle 7"/>
          <p:cNvSpPr/>
          <p:nvPr/>
        </p:nvSpPr>
        <p:spPr>
          <a:xfrm>
            <a:off x="1636767" y="5326743"/>
            <a:ext cx="2214016" cy="560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p:cNvSpPr txBox="1">
            <a:spLocks/>
          </p:cNvSpPr>
          <p:nvPr/>
        </p:nvSpPr>
        <p:spPr>
          <a:xfrm>
            <a:off x="1083950" y="104931"/>
            <a:ext cx="5823494" cy="112145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B9C"/>
                </a:solidFill>
              </a:rPr>
              <a:t>APPLICATION FORM</a:t>
            </a:r>
          </a:p>
          <a:p>
            <a:r>
              <a:rPr lang="fr-BE" sz="3200" b="1" dirty="0" err="1" smtClean="0">
                <a:solidFill>
                  <a:srgbClr val="024B9C"/>
                </a:solidFill>
              </a:rPr>
              <a:t>Overview</a:t>
            </a:r>
            <a:r>
              <a:rPr lang="fr-BE" sz="3200" b="1" dirty="0" smtClean="0">
                <a:solidFill>
                  <a:srgbClr val="024B9C"/>
                </a:solidFill>
              </a:rPr>
              <a:t> – Part B</a:t>
            </a:r>
            <a:endParaRPr lang="en-GB" sz="3200" dirty="0">
              <a:solidFill>
                <a:srgbClr val="024B9C"/>
              </a:solidFill>
              <a:latin typeface="Arial" panose="020B0604020202020204" pitchFamily="34" charset="0"/>
              <a:cs typeface="Arial" panose="020B0604020202020204" pitchFamily="34" charset="0"/>
            </a:endParaRPr>
          </a:p>
        </p:txBody>
      </p:sp>
      <p:sp>
        <p:nvSpPr>
          <p:cNvPr id="2" name="Right Arrow 1"/>
          <p:cNvSpPr/>
          <p:nvPr/>
        </p:nvSpPr>
        <p:spPr>
          <a:xfrm>
            <a:off x="505912" y="5326743"/>
            <a:ext cx="978408" cy="4846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5268409" y="5606809"/>
            <a:ext cx="3313616" cy="371475"/>
          </a:xfrm>
          <a:prstGeom prst="rect">
            <a:avLst/>
          </a:prstGeom>
          <a:ln>
            <a:solidFill>
              <a:srgbClr val="FF0000"/>
            </a:solidFill>
          </a:ln>
        </p:spPr>
      </p:pic>
      <p:sp>
        <p:nvSpPr>
          <p:cNvPr id="10" name="Right Arrow 9"/>
          <p:cNvSpPr/>
          <p:nvPr/>
        </p:nvSpPr>
        <p:spPr>
          <a:xfrm>
            <a:off x="4187539" y="5569059"/>
            <a:ext cx="978408" cy="4846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0235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170" y="1294330"/>
            <a:ext cx="10972800" cy="5283693"/>
          </a:xfrm>
          <a:ln>
            <a:noFill/>
          </a:ln>
        </p:spPr>
        <p:style>
          <a:lnRef idx="2">
            <a:schemeClr val="accent1"/>
          </a:lnRef>
          <a:fillRef idx="1">
            <a:schemeClr val="lt1"/>
          </a:fillRef>
          <a:effectRef idx="0">
            <a:schemeClr val="accent1"/>
          </a:effectRef>
          <a:fontRef idx="minor">
            <a:schemeClr val="dk1"/>
          </a:fontRef>
        </p:style>
        <p:txBody>
          <a:bodyPr numCol="2">
            <a:normAutofit/>
          </a:bodyPr>
          <a:lstStyle/>
          <a:p>
            <a:pPr marL="0" indent="0">
              <a:lnSpc>
                <a:spcPct val="170000"/>
              </a:lnSpc>
              <a:spcAft>
                <a:spcPts val="0"/>
              </a:spcAft>
              <a:buClr>
                <a:srgbClr val="004494"/>
              </a:buClr>
              <a:buNone/>
            </a:pPr>
            <a:r>
              <a:rPr lang="en-GB" sz="3333" kern="0" dirty="0">
                <a:solidFill>
                  <a:srgbClr val="404040"/>
                </a:solidFill>
                <a:latin typeface="Calibri" panose="020F0502020204030204" pitchFamily="34" charset="0"/>
              </a:rPr>
              <a:t>Timetable </a:t>
            </a:r>
          </a:p>
          <a:p>
            <a:pPr marL="0" indent="0">
              <a:lnSpc>
                <a:spcPct val="170000"/>
              </a:lnSpc>
              <a:spcAft>
                <a:spcPts val="0"/>
              </a:spcAft>
              <a:buClr>
                <a:srgbClr val="004494"/>
              </a:buClr>
              <a:buNone/>
            </a:pPr>
            <a:r>
              <a:rPr lang="fr-BE" sz="3333" kern="0" dirty="0" smtClean="0">
                <a:solidFill>
                  <a:srgbClr val="404040"/>
                </a:solidFill>
                <a:latin typeface="Calibri" panose="020F0502020204030204" pitchFamily="34" charset="0"/>
              </a:rPr>
              <a:t>Budget</a:t>
            </a:r>
            <a:endParaRPr lang="en-GB" sz="3333" kern="0" dirty="0">
              <a:solidFill>
                <a:srgbClr val="404040"/>
              </a:solidFill>
              <a:latin typeface="Calibri" panose="020F0502020204030204" pitchFamily="34" charset="0"/>
            </a:endParaRPr>
          </a:p>
          <a:p>
            <a:pPr marL="0" indent="0">
              <a:lnSpc>
                <a:spcPct val="170000"/>
              </a:lnSpc>
              <a:spcAft>
                <a:spcPts val="0"/>
              </a:spcAft>
              <a:buClr>
                <a:srgbClr val="004494"/>
              </a:buClr>
              <a:buNone/>
            </a:pPr>
            <a:r>
              <a:rPr lang="en-GB" sz="3333" kern="0" dirty="0" smtClean="0">
                <a:solidFill>
                  <a:srgbClr val="404040"/>
                </a:solidFill>
                <a:latin typeface="Calibri" panose="020F0502020204030204" pitchFamily="34" charset="0"/>
              </a:rPr>
              <a:t>Where to find information </a:t>
            </a:r>
            <a:endParaRPr lang="en-GB" sz="3333" kern="0" dirty="0">
              <a:solidFill>
                <a:srgbClr val="404040"/>
              </a:solidFill>
              <a:latin typeface="Calibri" panose="020F0502020204030204" pitchFamily="34" charset="0"/>
            </a:endParaRPr>
          </a:p>
          <a:p>
            <a:pPr marL="0" indent="0">
              <a:lnSpc>
                <a:spcPct val="170000"/>
              </a:lnSpc>
              <a:spcAft>
                <a:spcPts val="0"/>
              </a:spcAft>
              <a:buClr>
                <a:srgbClr val="004494"/>
              </a:buClr>
              <a:buNone/>
            </a:pPr>
            <a:r>
              <a:rPr lang="en-GB" sz="3333" kern="0" dirty="0">
                <a:solidFill>
                  <a:srgbClr val="404040"/>
                </a:solidFill>
                <a:latin typeface="Calibri" panose="020F0502020204030204" pitchFamily="34" charset="0"/>
              </a:rPr>
              <a:t>Evaluation </a:t>
            </a:r>
            <a:r>
              <a:rPr lang="en-GB" sz="3333" kern="0" dirty="0" smtClean="0">
                <a:solidFill>
                  <a:srgbClr val="404040"/>
                </a:solidFill>
                <a:latin typeface="Calibri" panose="020F0502020204030204" pitchFamily="34" charset="0"/>
              </a:rPr>
              <a:t>criteria</a:t>
            </a:r>
          </a:p>
          <a:p>
            <a:pPr marL="0" indent="0">
              <a:lnSpc>
                <a:spcPct val="170000"/>
              </a:lnSpc>
              <a:spcAft>
                <a:spcPts val="0"/>
              </a:spcAft>
              <a:buClr>
                <a:srgbClr val="004494"/>
              </a:buClr>
              <a:buNone/>
            </a:pPr>
            <a:r>
              <a:rPr lang="en-GB" sz="3333" kern="0" dirty="0" smtClean="0">
                <a:solidFill>
                  <a:srgbClr val="404040"/>
                </a:solidFill>
                <a:latin typeface="Calibri" panose="020F0502020204030204" pitchFamily="34" charset="0"/>
              </a:rPr>
              <a:t>Application form</a:t>
            </a:r>
            <a:endParaRPr lang="en-GB" sz="3333" kern="0" dirty="0">
              <a:solidFill>
                <a:srgbClr val="404040"/>
              </a:solidFill>
              <a:latin typeface="Calibri" panose="020F0502020204030204" pitchFamily="34" charset="0"/>
            </a:endParaRPr>
          </a:p>
          <a:p>
            <a:pPr marL="0" indent="0">
              <a:lnSpc>
                <a:spcPct val="170000"/>
              </a:lnSpc>
              <a:spcAft>
                <a:spcPts val="0"/>
              </a:spcAft>
              <a:buClr>
                <a:srgbClr val="004494"/>
              </a:buClr>
              <a:buNone/>
            </a:pPr>
            <a:r>
              <a:rPr lang="en-GB" sz="3333" kern="0" dirty="0">
                <a:solidFill>
                  <a:srgbClr val="404040"/>
                </a:solidFill>
                <a:latin typeface="Calibri" panose="020F0502020204030204" pitchFamily="34" charset="0"/>
              </a:rPr>
              <a:t>Advice for applicants</a:t>
            </a:r>
          </a:p>
        </p:txBody>
      </p:sp>
      <p:sp>
        <p:nvSpPr>
          <p:cNvPr id="2" name="Title 1"/>
          <p:cNvSpPr>
            <a:spLocks noGrp="1"/>
          </p:cNvSpPr>
          <p:nvPr>
            <p:ph type="title"/>
          </p:nvPr>
        </p:nvSpPr>
        <p:spPr>
          <a:xfrm>
            <a:off x="1034596" y="0"/>
            <a:ext cx="10972800" cy="1143000"/>
          </a:xfrm>
        </p:spPr>
        <p:txBody>
          <a:bodyPr>
            <a:normAutofit/>
          </a:bodyPr>
          <a:lstStyle/>
          <a:p>
            <a:r>
              <a:rPr lang="fr-BE" sz="4800" i="1" dirty="0" smtClean="0">
                <a:latin typeface="Arial" panose="020B0604020202020204" pitchFamily="34" charset="0"/>
                <a:cs typeface="Arial" panose="020B0604020202020204" pitchFamily="34" charset="0"/>
              </a:rPr>
              <a:t>In </a:t>
            </a:r>
            <a:r>
              <a:rPr lang="fr-BE" sz="4800" i="1" dirty="0" err="1" smtClean="0">
                <a:latin typeface="Arial" panose="020B0604020202020204" pitchFamily="34" charset="0"/>
                <a:cs typeface="Arial" panose="020B0604020202020204" pitchFamily="34" charset="0"/>
              </a:rPr>
              <a:t>this</a:t>
            </a:r>
            <a:r>
              <a:rPr lang="fr-BE" sz="4800" i="1" dirty="0" smtClean="0">
                <a:latin typeface="Arial" panose="020B0604020202020204" pitchFamily="34" charset="0"/>
                <a:cs typeface="Arial" panose="020B0604020202020204" pitchFamily="34" charset="0"/>
              </a:rPr>
              <a:t> </a:t>
            </a:r>
            <a:r>
              <a:rPr lang="fr-BE" sz="4800" i="1" dirty="0" err="1" smtClean="0">
                <a:latin typeface="Arial" panose="020B0604020202020204" pitchFamily="34" charset="0"/>
                <a:cs typeface="Arial" panose="020B0604020202020204" pitchFamily="34" charset="0"/>
              </a:rPr>
              <a:t>presentation</a:t>
            </a:r>
            <a:endParaRPr lang="fr-BE" sz="48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470" t="7060" r="15798" b="6979"/>
          <a:stretch/>
        </p:blipFill>
        <p:spPr>
          <a:xfrm rot="20573385">
            <a:off x="9386158" y="4329003"/>
            <a:ext cx="2428394" cy="1676237"/>
          </a:xfrm>
          <a:prstGeom prst="parallelogram">
            <a:avLst>
              <a:gd name="adj" fmla="val 25641"/>
            </a:avLst>
          </a:prstGeom>
        </p:spPr>
      </p:pic>
      <p:grpSp>
        <p:nvGrpSpPr>
          <p:cNvPr id="7" name="Group 6"/>
          <p:cNvGrpSpPr/>
          <p:nvPr/>
        </p:nvGrpSpPr>
        <p:grpSpPr>
          <a:xfrm>
            <a:off x="640376" y="1683815"/>
            <a:ext cx="401899" cy="402945"/>
            <a:chOff x="955394" y="1129372"/>
            <a:chExt cx="401899" cy="402945"/>
          </a:xfrm>
        </p:grpSpPr>
        <p:sp>
          <p:nvSpPr>
            <p:cNvPr id="8" name="Oval 7"/>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9" name="TextBox 8"/>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1</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40376" y="2484271"/>
            <a:ext cx="401899" cy="402945"/>
            <a:chOff x="955394" y="1129372"/>
            <a:chExt cx="401899" cy="402945"/>
          </a:xfrm>
        </p:grpSpPr>
        <p:sp>
          <p:nvSpPr>
            <p:cNvPr id="11" name="Oval 10"/>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2" name="TextBox 11"/>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2</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3" name="Group 12"/>
          <p:cNvGrpSpPr/>
          <p:nvPr/>
        </p:nvGrpSpPr>
        <p:grpSpPr>
          <a:xfrm>
            <a:off x="627349" y="3381579"/>
            <a:ext cx="401899" cy="402945"/>
            <a:chOff x="955394" y="1129372"/>
            <a:chExt cx="401899" cy="402945"/>
          </a:xfrm>
        </p:grpSpPr>
        <p:sp>
          <p:nvSpPr>
            <p:cNvPr id="14" name="Oval 13"/>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5" name="TextBox 14"/>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3</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a:xfrm>
            <a:off x="653860" y="4237127"/>
            <a:ext cx="401899" cy="402945"/>
            <a:chOff x="955394" y="1129372"/>
            <a:chExt cx="401899" cy="402945"/>
          </a:xfrm>
        </p:grpSpPr>
        <p:sp>
          <p:nvSpPr>
            <p:cNvPr id="17" name="Oval 16"/>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8" name="TextBox 17"/>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4</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a:xfrm>
            <a:off x="653937" y="5079778"/>
            <a:ext cx="401899" cy="402945"/>
            <a:chOff x="955394" y="1129372"/>
            <a:chExt cx="401899" cy="402945"/>
          </a:xfrm>
        </p:grpSpPr>
        <p:sp>
          <p:nvSpPr>
            <p:cNvPr id="20" name="Oval 19"/>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21" name="TextBox 20"/>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5</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a:xfrm>
            <a:off x="653861" y="5922430"/>
            <a:ext cx="401899" cy="402945"/>
            <a:chOff x="955394" y="1129372"/>
            <a:chExt cx="401899" cy="402945"/>
          </a:xfrm>
        </p:grpSpPr>
        <p:sp>
          <p:nvSpPr>
            <p:cNvPr id="23" name="Oval 22"/>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24" name="TextBox 23"/>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6</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0897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762128" y="1847851"/>
            <a:ext cx="5524371" cy="4924424"/>
          </a:xfrm>
          <a:ln>
            <a:noFill/>
            <a:tailEnd type="triangle"/>
          </a:ln>
        </p:spPr>
        <p:style>
          <a:lnRef idx="1">
            <a:schemeClr val="accent1"/>
          </a:lnRef>
          <a:fillRef idx="0">
            <a:schemeClr val="accent1"/>
          </a:fillRef>
          <a:effectRef idx="0">
            <a:schemeClr val="accent1"/>
          </a:effectRef>
          <a:fontRef idx="minor">
            <a:schemeClr val="tx1"/>
          </a:fontRef>
        </p:style>
        <p:txBody>
          <a:bodyPr/>
          <a:lstStyle/>
          <a:p>
            <a:r>
              <a:rPr lang="en-IE" sz="2000" dirty="0" smtClean="0">
                <a:latin typeface="Calibri" panose="020F0502020204030204" pitchFamily="34" charset="0"/>
                <a:cs typeface="Calibri" panose="020F0502020204030204" pitchFamily="34" charset="0"/>
              </a:rPr>
              <a:t>Template to be downloaded by the applicant in the submission system. </a:t>
            </a:r>
          </a:p>
          <a:p>
            <a:r>
              <a:rPr lang="en-IE" sz="2000" dirty="0" smtClean="0">
                <a:solidFill>
                  <a:srgbClr val="404040"/>
                </a:solidFill>
                <a:latin typeface="Calibri" panose="020F0502020204030204" pitchFamily="34" charset="0"/>
                <a:cs typeface="Calibri" panose="020F0502020204030204" pitchFamily="34" charset="0"/>
              </a:rPr>
              <a:t>Completed form to be uploaded in </a:t>
            </a:r>
            <a:r>
              <a:rPr lang="en-IE" sz="2000" b="1" dirty="0" smtClean="0">
                <a:solidFill>
                  <a:srgbClr val="404040"/>
                </a:solidFill>
                <a:latin typeface="Calibri" panose="020F0502020204030204" pitchFamily="34" charset="0"/>
                <a:cs typeface="Calibri" panose="020F0502020204030204" pitchFamily="34" charset="0"/>
              </a:rPr>
              <a:t>pdf format</a:t>
            </a:r>
            <a:r>
              <a:rPr lang="en-IE" sz="2000" dirty="0" smtClean="0">
                <a:solidFill>
                  <a:srgbClr val="404040"/>
                </a:solidFill>
                <a:latin typeface="Calibri" panose="020F0502020204030204" pitchFamily="34" charset="0"/>
                <a:cs typeface="Calibri" panose="020F0502020204030204" pitchFamily="34" charset="0"/>
              </a:rPr>
              <a:t>.</a:t>
            </a:r>
          </a:p>
          <a:p>
            <a:r>
              <a:rPr lang="en-IE" sz="2000" dirty="0" smtClean="0">
                <a:solidFill>
                  <a:srgbClr val="404040"/>
                </a:solidFill>
                <a:latin typeface="Calibri" panose="020F0502020204030204" pitchFamily="34" charset="0"/>
                <a:cs typeface="Calibri" panose="020F0502020204030204" pitchFamily="34" charset="0"/>
              </a:rPr>
              <a:t>Includes sections corresponding to the </a:t>
            </a:r>
            <a:r>
              <a:rPr lang="en-IE" sz="2000" b="1" dirty="0" smtClean="0">
                <a:solidFill>
                  <a:srgbClr val="0088CE"/>
                </a:solidFill>
                <a:latin typeface="Calibri" panose="020F0502020204030204" pitchFamily="34" charset="0"/>
                <a:cs typeface="Calibri" panose="020F0502020204030204" pitchFamily="34" charset="0"/>
              </a:rPr>
              <a:t>4 award criteria, a section on Work Packages and the estimated budget</a:t>
            </a:r>
          </a:p>
          <a:p>
            <a:r>
              <a:rPr lang="en-IE" sz="2000" dirty="0" smtClean="0">
                <a:solidFill>
                  <a:srgbClr val="404040"/>
                </a:solidFill>
                <a:latin typeface="Calibri" panose="020F0502020204030204" pitchFamily="34" charset="0"/>
                <a:cs typeface="Calibri" panose="020F0502020204030204" pitchFamily="34" charset="0"/>
              </a:rPr>
              <a:t>No CVs required but description of </a:t>
            </a:r>
            <a:r>
              <a:rPr lang="en-IE" sz="2000" b="1" dirty="0" smtClean="0">
                <a:solidFill>
                  <a:srgbClr val="0088CE"/>
                </a:solidFill>
                <a:latin typeface="Calibri" panose="020F0502020204030204" pitchFamily="34" charset="0"/>
                <a:cs typeface="Calibri" panose="020F0502020204030204" pitchFamily="34" charset="0"/>
              </a:rPr>
              <a:t>profiles and expertise of staff</a:t>
            </a:r>
          </a:p>
          <a:p>
            <a:r>
              <a:rPr lang="fr-BE" sz="2000" dirty="0">
                <a:solidFill>
                  <a:srgbClr val="404040"/>
                </a:solidFill>
                <a:latin typeface="Calibri" panose="020F0502020204030204" pitchFamily="34" charset="0"/>
                <a:cs typeface="Calibri" panose="020F0502020204030204" pitchFamily="34" charset="0"/>
              </a:rPr>
              <a:t>List of </a:t>
            </a:r>
            <a:r>
              <a:rPr lang="fr-BE" sz="2000" dirty="0" err="1">
                <a:solidFill>
                  <a:srgbClr val="0088CE"/>
                </a:solidFill>
                <a:latin typeface="Calibri" panose="020F0502020204030204" pitchFamily="34" charset="0"/>
                <a:cs typeface="Calibri" panose="020F0502020204030204" pitchFamily="34" charset="0"/>
              </a:rPr>
              <a:t>previous</a:t>
            </a:r>
            <a:r>
              <a:rPr lang="fr-BE" sz="2000" dirty="0">
                <a:solidFill>
                  <a:srgbClr val="0088CE"/>
                </a:solidFill>
                <a:latin typeface="Calibri" panose="020F0502020204030204" pitchFamily="34" charset="0"/>
                <a:cs typeface="Calibri" panose="020F0502020204030204" pitchFamily="34" charset="0"/>
              </a:rPr>
              <a:t> </a:t>
            </a:r>
            <a:r>
              <a:rPr lang="fr-BE" sz="2000" dirty="0" err="1">
                <a:solidFill>
                  <a:srgbClr val="0088CE"/>
                </a:solidFill>
                <a:latin typeface="Calibri" panose="020F0502020204030204" pitchFamily="34" charset="0"/>
                <a:cs typeface="Calibri" panose="020F0502020204030204" pitchFamily="34" charset="0"/>
              </a:rPr>
              <a:t>projects</a:t>
            </a:r>
            <a:r>
              <a:rPr lang="fr-BE" sz="2000" dirty="0">
                <a:solidFill>
                  <a:srgbClr val="0088CE"/>
                </a:solidFill>
                <a:latin typeface="Calibri" panose="020F0502020204030204" pitchFamily="34" charset="0"/>
                <a:cs typeface="Calibri" panose="020F0502020204030204" pitchFamily="34" charset="0"/>
              </a:rPr>
              <a:t> </a:t>
            </a:r>
            <a:r>
              <a:rPr lang="fr-BE" sz="2000" dirty="0">
                <a:solidFill>
                  <a:srgbClr val="404040"/>
                </a:solidFill>
                <a:latin typeface="Calibri" panose="020F0502020204030204" pitchFamily="34" charset="0"/>
                <a:cs typeface="Calibri" panose="020F0502020204030204" pitchFamily="34" charset="0"/>
              </a:rPr>
              <a:t>to </a:t>
            </a:r>
            <a:r>
              <a:rPr lang="fr-BE" sz="2000" dirty="0" err="1">
                <a:solidFill>
                  <a:srgbClr val="404040"/>
                </a:solidFill>
                <a:latin typeface="Calibri" panose="020F0502020204030204" pitchFamily="34" charset="0"/>
                <a:cs typeface="Calibri" panose="020F0502020204030204" pitchFamily="34" charset="0"/>
              </a:rPr>
              <a:t>be</a:t>
            </a:r>
            <a:r>
              <a:rPr lang="fr-BE" sz="2000" dirty="0">
                <a:solidFill>
                  <a:srgbClr val="404040"/>
                </a:solidFill>
                <a:latin typeface="Calibri" panose="020F0502020204030204" pitchFamily="34" charset="0"/>
                <a:cs typeface="Calibri" panose="020F0502020204030204" pitchFamily="34" charset="0"/>
              </a:rPr>
              <a:t> </a:t>
            </a:r>
            <a:r>
              <a:rPr lang="fr-BE" sz="2000" dirty="0" err="1">
                <a:solidFill>
                  <a:srgbClr val="404040"/>
                </a:solidFill>
                <a:latin typeface="Calibri" panose="020F0502020204030204" pitchFamily="34" charset="0"/>
                <a:cs typeface="Calibri" panose="020F0502020204030204" pitchFamily="34" charset="0"/>
              </a:rPr>
              <a:t>filled</a:t>
            </a:r>
            <a:r>
              <a:rPr lang="fr-BE" sz="2000" dirty="0">
                <a:solidFill>
                  <a:srgbClr val="404040"/>
                </a:solidFill>
                <a:latin typeface="Calibri" panose="020F0502020204030204" pitchFamily="34" charset="0"/>
                <a:cs typeface="Calibri" panose="020F0502020204030204" pitchFamily="34" charset="0"/>
              </a:rPr>
              <a:t> at the end of the </a:t>
            </a:r>
            <a:r>
              <a:rPr lang="fr-BE" sz="2000" dirty="0" err="1">
                <a:solidFill>
                  <a:srgbClr val="404040"/>
                </a:solidFill>
                <a:latin typeface="Calibri" panose="020F0502020204030204" pitchFamily="34" charset="0"/>
                <a:cs typeface="Calibri" panose="020F0502020204030204" pitchFamily="34" charset="0"/>
              </a:rPr>
              <a:t>form</a:t>
            </a:r>
            <a:endParaRPr lang="fr-BE" sz="2000" dirty="0">
              <a:solidFill>
                <a:srgbClr val="404040"/>
              </a:solidFill>
              <a:latin typeface="Calibri" panose="020F0502020204030204" pitchFamily="34" charset="0"/>
              <a:cs typeface="Calibri" panose="020F0502020204030204" pitchFamily="34" charset="0"/>
            </a:endParaRPr>
          </a:p>
          <a:p>
            <a:r>
              <a:rPr lang="fr-BE" sz="2000" dirty="0">
                <a:solidFill>
                  <a:srgbClr val="404040"/>
                </a:solidFill>
                <a:latin typeface="Calibri" panose="020F0502020204030204" pitchFamily="34" charset="0"/>
                <a:cs typeface="Calibri" panose="020F0502020204030204" pitchFamily="34" charset="0"/>
              </a:rPr>
              <a:t>Maximum </a:t>
            </a:r>
            <a:r>
              <a:rPr lang="fr-BE" sz="2000" b="1" dirty="0">
                <a:solidFill>
                  <a:srgbClr val="0088CE"/>
                </a:solidFill>
                <a:latin typeface="Calibri" panose="020F0502020204030204" pitchFamily="34" charset="0"/>
                <a:cs typeface="Calibri" panose="020F0502020204030204" pitchFamily="34" charset="0"/>
              </a:rPr>
              <a:t>120 </a:t>
            </a:r>
            <a:r>
              <a:rPr lang="fr-BE" sz="2000" b="1" dirty="0" smtClean="0">
                <a:solidFill>
                  <a:srgbClr val="0088CE"/>
                </a:solidFill>
                <a:latin typeface="Calibri" panose="020F0502020204030204" pitchFamily="34" charset="0"/>
                <a:cs typeface="Calibri" panose="020F0502020204030204" pitchFamily="34" charset="0"/>
              </a:rPr>
              <a:t>pages, </a:t>
            </a:r>
            <a:r>
              <a:rPr lang="fr-BE" sz="2000" dirty="0" smtClean="0">
                <a:solidFill>
                  <a:srgbClr val="404040"/>
                </a:solidFill>
                <a:latin typeface="Calibri" panose="020F0502020204030204" pitchFamily="34" charset="0"/>
                <a:cs typeface="Calibri" panose="020F0502020204030204" pitchFamily="34" charset="0"/>
              </a:rPr>
              <a:t>pages in </a:t>
            </a:r>
            <a:r>
              <a:rPr lang="fr-BE" sz="2000" dirty="0" err="1" smtClean="0">
                <a:solidFill>
                  <a:srgbClr val="404040"/>
                </a:solidFill>
                <a:latin typeface="Calibri" panose="020F0502020204030204" pitchFamily="34" charset="0"/>
                <a:cs typeface="Calibri" panose="020F0502020204030204" pitchFamily="34" charset="0"/>
              </a:rPr>
              <a:t>excess</a:t>
            </a:r>
            <a:r>
              <a:rPr lang="fr-BE" sz="2000" dirty="0" smtClean="0">
                <a:solidFill>
                  <a:srgbClr val="404040"/>
                </a:solidFill>
                <a:latin typeface="Calibri" panose="020F0502020204030204" pitchFamily="34" charset="0"/>
                <a:cs typeface="Calibri" panose="020F0502020204030204" pitchFamily="34" charset="0"/>
              </a:rPr>
              <a:t> of 120 pages </a:t>
            </a:r>
            <a:r>
              <a:rPr lang="fr-BE" sz="2000" dirty="0" err="1" smtClean="0">
                <a:solidFill>
                  <a:srgbClr val="404040"/>
                </a:solidFill>
                <a:latin typeface="Calibri" panose="020F0502020204030204" pitchFamily="34" charset="0"/>
                <a:cs typeface="Calibri" panose="020F0502020204030204" pitchFamily="34" charset="0"/>
              </a:rPr>
              <a:t>will</a:t>
            </a:r>
            <a:r>
              <a:rPr lang="fr-BE" sz="2000" dirty="0" smtClean="0">
                <a:solidFill>
                  <a:srgbClr val="404040"/>
                </a:solidFill>
                <a:latin typeface="Calibri" panose="020F0502020204030204" pitchFamily="34" charset="0"/>
                <a:cs typeface="Calibri" panose="020F0502020204030204" pitchFamily="34" charset="0"/>
              </a:rPr>
              <a:t> not </a:t>
            </a:r>
            <a:r>
              <a:rPr lang="fr-BE" sz="2000" dirty="0" err="1" smtClean="0">
                <a:solidFill>
                  <a:srgbClr val="404040"/>
                </a:solidFill>
                <a:latin typeface="Calibri" panose="020F0502020204030204" pitchFamily="34" charset="0"/>
                <a:cs typeface="Calibri" panose="020F0502020204030204" pitchFamily="34" charset="0"/>
              </a:rPr>
              <a:t>be</a:t>
            </a:r>
            <a:r>
              <a:rPr lang="fr-BE" sz="2000" dirty="0" smtClean="0">
                <a:solidFill>
                  <a:srgbClr val="404040"/>
                </a:solidFill>
                <a:latin typeface="Calibri" panose="020F0502020204030204" pitchFamily="34" charset="0"/>
                <a:cs typeface="Calibri" panose="020F0502020204030204" pitchFamily="34" charset="0"/>
              </a:rPr>
              <a:t> </a:t>
            </a:r>
            <a:r>
              <a:rPr lang="fr-BE" sz="2000" dirty="0" err="1" smtClean="0">
                <a:solidFill>
                  <a:srgbClr val="404040"/>
                </a:solidFill>
                <a:latin typeface="Calibri" panose="020F0502020204030204" pitchFamily="34" charset="0"/>
                <a:cs typeface="Calibri" panose="020F0502020204030204" pitchFamily="34" charset="0"/>
              </a:rPr>
              <a:t>read</a:t>
            </a:r>
            <a:r>
              <a:rPr lang="fr-BE" sz="2000" dirty="0" smtClean="0">
                <a:solidFill>
                  <a:srgbClr val="404040"/>
                </a:solidFill>
                <a:latin typeface="Calibri" panose="020F0502020204030204" pitchFamily="34" charset="0"/>
                <a:cs typeface="Calibri" panose="020F0502020204030204" pitchFamily="34" charset="0"/>
              </a:rPr>
              <a:t>.</a:t>
            </a:r>
            <a:endParaRPr lang="fr-BE" sz="2000" dirty="0">
              <a:solidFill>
                <a:srgbClr val="404040"/>
              </a:solidFill>
              <a:latin typeface="Calibri" panose="020F0502020204030204" pitchFamily="34" charset="0"/>
              <a:cs typeface="Calibri" panose="020F0502020204030204" pitchFamily="34" charset="0"/>
            </a:endParaRPr>
          </a:p>
          <a:p>
            <a:endParaRPr lang="fr-BE" dirty="0"/>
          </a:p>
          <a:p>
            <a:endParaRPr lang="fr-BE" dirty="0"/>
          </a:p>
        </p:txBody>
      </p:sp>
      <p:sp>
        <p:nvSpPr>
          <p:cNvPr id="19" name="TextBox 18"/>
          <p:cNvSpPr txBox="1"/>
          <p:nvPr/>
        </p:nvSpPr>
        <p:spPr>
          <a:xfrm>
            <a:off x="1105029" y="204514"/>
            <a:ext cx="6987196" cy="646331"/>
          </a:xfrm>
          <a:prstGeom prst="rect">
            <a:avLst/>
          </a:prstGeom>
          <a:solidFill>
            <a:schemeClr val="bg1"/>
          </a:solidFill>
        </p:spPr>
        <p:txBody>
          <a:bodyPr wrap="square" rtlCol="0">
            <a:spAutoFit/>
          </a:bodyPr>
          <a:lstStyle/>
          <a:p>
            <a:r>
              <a:rPr lang="en-GB" sz="3600" dirty="0" smtClean="0">
                <a:solidFill>
                  <a:srgbClr val="0088CE"/>
                </a:solidFill>
                <a:latin typeface="Arial" panose="020B0604020202020204" pitchFamily="34" charset="0"/>
                <a:cs typeface="Arial" panose="020B0604020202020204" pitchFamily="34" charset="0"/>
              </a:rPr>
              <a:t>Application form </a:t>
            </a:r>
            <a:endParaRPr lang="en-GB" sz="3600" dirty="0">
              <a:solidFill>
                <a:srgbClr val="0088CE"/>
              </a:solidFill>
              <a:latin typeface="Arial" panose="020B0604020202020204" pitchFamily="34" charset="0"/>
              <a:cs typeface="Arial" panose="020B0604020202020204" pitchFamily="34" charset="0"/>
            </a:endParaRPr>
          </a:p>
        </p:txBody>
      </p:sp>
      <p:sp>
        <p:nvSpPr>
          <p:cNvPr id="23" name="TextBox 22"/>
          <p:cNvSpPr txBox="1"/>
          <p:nvPr/>
        </p:nvSpPr>
        <p:spPr>
          <a:xfrm>
            <a:off x="867285" y="1236720"/>
            <a:ext cx="5491714" cy="523220"/>
          </a:xfrm>
          <a:prstGeom prst="rect">
            <a:avLst/>
          </a:prstGeom>
          <a:noFill/>
        </p:spPr>
        <p:txBody>
          <a:bodyPr wrap="square" rtlCol="0">
            <a:spAutoFit/>
          </a:bodyPr>
          <a:lstStyle/>
          <a:p>
            <a:r>
              <a:rPr lang="en-IE" sz="2800" i="1" dirty="0" smtClean="0"/>
              <a:t>Part B – Technical Description</a:t>
            </a:r>
            <a:endParaRPr lang="en-IE" sz="2800" i="1" dirty="0"/>
          </a:p>
        </p:txBody>
      </p:sp>
      <p:pic>
        <p:nvPicPr>
          <p:cNvPr id="8" name="Picture 7"/>
          <p:cNvPicPr>
            <a:picLocks noChangeAspect="1"/>
          </p:cNvPicPr>
          <p:nvPr/>
        </p:nvPicPr>
        <p:blipFill>
          <a:blip r:embed="rId3"/>
          <a:stretch>
            <a:fillRect/>
          </a:stretch>
        </p:blipFill>
        <p:spPr>
          <a:xfrm>
            <a:off x="6685140" y="1408176"/>
            <a:ext cx="5538714" cy="4792027"/>
          </a:xfrm>
          <a:prstGeom prst="rect">
            <a:avLst/>
          </a:prstGeom>
        </p:spPr>
      </p:pic>
    </p:spTree>
    <p:extLst>
      <p:ext uri="{BB962C8B-B14F-4D97-AF65-F5344CB8AC3E}">
        <p14:creationId xmlns:p14="http://schemas.microsoft.com/office/powerpoint/2010/main" val="192542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8779" y="479883"/>
            <a:ext cx="698719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smtClean="0">
                <a:ln>
                  <a:noFill/>
                </a:ln>
                <a:solidFill>
                  <a:srgbClr val="0088CE"/>
                </a:solidFill>
                <a:effectLst/>
                <a:uLnTx/>
                <a:uFillTx/>
                <a:latin typeface="Arial" panose="020B0604020202020204" pitchFamily="34" charset="0"/>
                <a:ea typeface="+mn-ea"/>
                <a:cs typeface="Arial" panose="020B0604020202020204" pitchFamily="34" charset="0"/>
              </a:rPr>
              <a:t>Application form – Part B</a:t>
            </a:r>
            <a:endParaRPr kumimoji="0" lang="en-GB" sz="2800" b="0"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nvPr>
        </p:nvGraphicFramePr>
        <p:xfrm>
          <a:off x="304801" y="1702593"/>
          <a:ext cx="11652737" cy="4369961"/>
        </p:xfrm>
        <a:graphic>
          <a:graphicData uri="http://schemas.openxmlformats.org/drawingml/2006/table">
            <a:tbl>
              <a:tblPr firstRow="1" firstCol="1" lastRow="1" lastCol="1" bandRow="1" bandCol="1"/>
              <a:tblGrid>
                <a:gridCol w="1076714">
                  <a:extLst>
                    <a:ext uri="{9D8B030D-6E8A-4147-A177-3AD203B41FA5}">
                      <a16:colId xmlns:a16="http://schemas.microsoft.com/office/drawing/2014/main" val="3384208483"/>
                    </a:ext>
                  </a:extLst>
                </a:gridCol>
                <a:gridCol w="859973">
                  <a:extLst>
                    <a:ext uri="{9D8B030D-6E8A-4147-A177-3AD203B41FA5}">
                      <a16:colId xmlns:a16="http://schemas.microsoft.com/office/drawing/2014/main" val="787040090"/>
                    </a:ext>
                  </a:extLst>
                </a:gridCol>
                <a:gridCol w="610603">
                  <a:extLst>
                    <a:ext uri="{9D8B030D-6E8A-4147-A177-3AD203B41FA5}">
                      <a16:colId xmlns:a16="http://schemas.microsoft.com/office/drawing/2014/main" val="119881976"/>
                    </a:ext>
                  </a:extLst>
                </a:gridCol>
                <a:gridCol w="859973">
                  <a:extLst>
                    <a:ext uri="{9D8B030D-6E8A-4147-A177-3AD203B41FA5}">
                      <a16:colId xmlns:a16="http://schemas.microsoft.com/office/drawing/2014/main" val="2030143174"/>
                    </a:ext>
                  </a:extLst>
                </a:gridCol>
                <a:gridCol w="590036">
                  <a:extLst>
                    <a:ext uri="{9D8B030D-6E8A-4147-A177-3AD203B41FA5}">
                      <a16:colId xmlns:a16="http://schemas.microsoft.com/office/drawing/2014/main" val="4037687691"/>
                    </a:ext>
                  </a:extLst>
                </a:gridCol>
                <a:gridCol w="702556">
                  <a:extLst>
                    <a:ext uri="{9D8B030D-6E8A-4147-A177-3AD203B41FA5}">
                      <a16:colId xmlns:a16="http://schemas.microsoft.com/office/drawing/2014/main" val="2201683120"/>
                    </a:ext>
                  </a:extLst>
                </a:gridCol>
                <a:gridCol w="684828">
                  <a:extLst>
                    <a:ext uri="{9D8B030D-6E8A-4147-A177-3AD203B41FA5}">
                      <a16:colId xmlns:a16="http://schemas.microsoft.com/office/drawing/2014/main" val="250947113"/>
                    </a:ext>
                  </a:extLst>
                </a:gridCol>
                <a:gridCol w="844874">
                  <a:extLst>
                    <a:ext uri="{9D8B030D-6E8A-4147-A177-3AD203B41FA5}">
                      <a16:colId xmlns:a16="http://schemas.microsoft.com/office/drawing/2014/main" val="4185071089"/>
                    </a:ext>
                  </a:extLst>
                </a:gridCol>
                <a:gridCol w="864632">
                  <a:extLst>
                    <a:ext uri="{9D8B030D-6E8A-4147-A177-3AD203B41FA5}">
                      <a16:colId xmlns:a16="http://schemas.microsoft.com/office/drawing/2014/main" val="1908049926"/>
                    </a:ext>
                  </a:extLst>
                </a:gridCol>
                <a:gridCol w="864632">
                  <a:extLst>
                    <a:ext uri="{9D8B030D-6E8A-4147-A177-3AD203B41FA5}">
                      <a16:colId xmlns:a16="http://schemas.microsoft.com/office/drawing/2014/main" val="607718020"/>
                    </a:ext>
                  </a:extLst>
                </a:gridCol>
                <a:gridCol w="859973">
                  <a:extLst>
                    <a:ext uri="{9D8B030D-6E8A-4147-A177-3AD203B41FA5}">
                      <a16:colId xmlns:a16="http://schemas.microsoft.com/office/drawing/2014/main" val="2046047806"/>
                    </a:ext>
                  </a:extLst>
                </a:gridCol>
                <a:gridCol w="774726">
                  <a:extLst>
                    <a:ext uri="{9D8B030D-6E8A-4147-A177-3AD203B41FA5}">
                      <a16:colId xmlns:a16="http://schemas.microsoft.com/office/drawing/2014/main" val="3197054201"/>
                    </a:ext>
                  </a:extLst>
                </a:gridCol>
                <a:gridCol w="678329">
                  <a:extLst>
                    <a:ext uri="{9D8B030D-6E8A-4147-A177-3AD203B41FA5}">
                      <a16:colId xmlns:a16="http://schemas.microsoft.com/office/drawing/2014/main" val="1246888671"/>
                    </a:ext>
                  </a:extLst>
                </a:gridCol>
                <a:gridCol w="678331">
                  <a:extLst>
                    <a:ext uri="{9D8B030D-6E8A-4147-A177-3AD203B41FA5}">
                      <a16:colId xmlns:a16="http://schemas.microsoft.com/office/drawing/2014/main" val="3362373348"/>
                    </a:ext>
                  </a:extLst>
                </a:gridCol>
                <a:gridCol w="702557">
                  <a:extLst>
                    <a:ext uri="{9D8B030D-6E8A-4147-A177-3AD203B41FA5}">
                      <a16:colId xmlns:a16="http://schemas.microsoft.com/office/drawing/2014/main" val="843564383"/>
                    </a:ext>
                  </a:extLst>
                </a:gridCol>
              </a:tblGrid>
              <a:tr h="363416">
                <a:tc gridSpan="15">
                  <a:txBody>
                    <a:bodyPr/>
                    <a:lstStyle/>
                    <a:p>
                      <a:pPr>
                        <a:spcBef>
                          <a:spcPts val="600"/>
                        </a:spcBef>
                        <a:spcAft>
                          <a:spcPts val="600"/>
                        </a:spcAft>
                      </a:pP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Estimated budget </a:t>
                      </a:r>
                      <a:r>
                        <a:rPr lang="en-GB" sz="800" b="1" kern="16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Resources </a:t>
                      </a:r>
                      <a:r>
                        <a:rPr lang="en-GB" sz="800" i="1" dirty="0">
                          <a:solidFill>
                            <a:srgbClr val="4AA55B"/>
                          </a:solidFill>
                          <a:effectLst/>
                          <a:latin typeface="Arial" panose="020B0604020202020204" pitchFamily="34" charset="0"/>
                          <a:ea typeface="Times New Roman" panose="02020603050405020304" pitchFamily="18" charset="0"/>
                          <a:cs typeface="Arial" panose="020B0604020202020204" pitchFamily="34" charset="0"/>
                        </a:rPr>
                        <a:t>(n/a for prefixed Lump Sum Grants)</a:t>
                      </a: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D9D9D9"/>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274252052"/>
                  </a:ext>
                </a:extLst>
              </a:tr>
              <a:tr h="161297">
                <a:tc rowSpan="2">
                  <a:txBody>
                    <a:bodyPr/>
                    <a:lstStyle/>
                    <a:p>
                      <a:pPr algn="ctr">
                        <a:spcBef>
                          <a:spcPts val="18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Participant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14">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Costs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616554372"/>
                  </a:ext>
                </a:extLst>
              </a:tr>
              <a:tr h="1228932">
                <a:tc vMerge="1">
                  <a:txBody>
                    <a:bodyPr/>
                    <a:lstStyle/>
                    <a:p>
                      <a:endParaRPr lang="fr-BE"/>
                    </a:p>
                  </a:txBody>
                  <a:tcPr/>
                </a:tc>
                <a:tc gridSpan="2">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 Personnel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B. Subcontracting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3">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C.1a Travel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C.1b Accomodation</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C.1c Subsistence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C.2 Equipment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C.3 Other goods, works and services</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2">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D.1 Financial support to third parties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E. Indirect costs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Total costs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extLst>
                  <a:ext uri="{0D108BD9-81ED-4DB2-BD59-A6C34878D82A}">
                    <a16:rowId xmlns:a16="http://schemas.microsoft.com/office/drawing/2014/main" val="3562872616"/>
                  </a:ext>
                </a:extLst>
              </a:tr>
              <a:tr h="614466">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[name]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persons travelling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grants</a:t>
                      </a: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38836504"/>
                  </a:ext>
                </a:extLst>
              </a:tr>
              <a:tr h="614466">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[name]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persons travelling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prizes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34199326"/>
                  </a:ext>
                </a:extLst>
              </a:tr>
              <a:tr h="458005">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85613579"/>
                  </a:ext>
                </a:extLst>
              </a:tr>
              <a:tr h="768082">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Total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D9D9D9"/>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persons travelling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grants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prizes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i="1">
                          <a:solidFill>
                            <a:srgbClr val="4AA55B"/>
                          </a:solidFill>
                          <a:effectLst/>
                          <a:latin typeface="Arial" panose="020B0604020202020204" pitchFamily="34" charset="0"/>
                          <a:ea typeface="Times New Roman" panose="02020603050405020304" pitchFamily="18" charset="0"/>
                          <a:cs typeface="Arial" panose="020B0604020202020204" pitchFamily="34" charset="0"/>
                        </a:rPr>
                        <a: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445056610"/>
                  </a:ext>
                </a:extLst>
              </a:tr>
              <a:tr h="161297">
                <a:tc gridSpan="15">
                  <a:txBody>
                    <a:bodyPr/>
                    <a:lstStyle/>
                    <a:p>
                      <a:pP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For certain Lump Sum Grants, see detailed budget table/calculator (annex 1 to Part B; </a:t>
                      </a:r>
                      <a:r>
                        <a:rPr lang="en-GB" sz="900" i="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see</a:t>
                      </a:r>
                      <a:r>
                        <a:rPr lang="en-GB" sz="800" i="1"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a:t>
                      </a:r>
                      <a:r>
                        <a:rPr lang="en-GB" sz="900" i="1" u="sng"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hlinkClick r:id="rId3"/>
                        </a:rPr>
                        <a:t>Portal Reference Documents</a:t>
                      </a:r>
                      <a:r>
                        <a:rPr lang="en-GB" sz="9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2F2F2"/>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360142259"/>
                  </a:ext>
                </a:extLst>
              </a:tr>
            </a:tbl>
          </a:graphicData>
        </a:graphic>
      </p:graphicFrame>
    </p:spTree>
    <p:extLst>
      <p:ext uri="{BB962C8B-B14F-4D97-AF65-F5344CB8AC3E}">
        <p14:creationId xmlns:p14="http://schemas.microsoft.com/office/powerpoint/2010/main" val="3709121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83951" y="1806176"/>
            <a:ext cx="8266112" cy="3889774"/>
          </a:xfrm>
          <a:prstGeom prst="rect">
            <a:avLst/>
          </a:prstGeom>
        </p:spPr>
      </p:pic>
      <p:sp>
        <p:nvSpPr>
          <p:cNvPr id="8" name="Rectangle 7"/>
          <p:cNvSpPr/>
          <p:nvPr/>
        </p:nvSpPr>
        <p:spPr>
          <a:xfrm>
            <a:off x="4005161" y="3751064"/>
            <a:ext cx="4919898" cy="1284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p:cNvSpPr txBox="1">
            <a:spLocks/>
          </p:cNvSpPr>
          <p:nvPr/>
        </p:nvSpPr>
        <p:spPr>
          <a:xfrm>
            <a:off x="1083950" y="104931"/>
            <a:ext cx="6231250" cy="112145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B9C"/>
                </a:solidFill>
              </a:rPr>
              <a:t>APPLICATION FORM</a:t>
            </a:r>
          </a:p>
          <a:p>
            <a:r>
              <a:rPr lang="fr-BE" sz="3200" b="1" dirty="0" err="1" smtClean="0">
                <a:solidFill>
                  <a:srgbClr val="024B9C"/>
                </a:solidFill>
              </a:rPr>
              <a:t>Overview</a:t>
            </a:r>
            <a:r>
              <a:rPr lang="fr-BE" sz="3200" b="1" dirty="0" smtClean="0">
                <a:solidFill>
                  <a:srgbClr val="024B9C"/>
                </a:solidFill>
              </a:rPr>
              <a:t> – Annexes to Part B</a:t>
            </a:r>
            <a:endParaRPr lang="en-GB" sz="3200" dirty="0">
              <a:solidFill>
                <a:srgbClr val="024B9C"/>
              </a:solidFill>
              <a:latin typeface="Arial" panose="020B0604020202020204" pitchFamily="34" charset="0"/>
              <a:cs typeface="Arial" panose="020B0604020202020204" pitchFamily="34" charset="0"/>
            </a:endParaRPr>
          </a:p>
        </p:txBody>
      </p:sp>
      <p:sp>
        <p:nvSpPr>
          <p:cNvPr id="10" name="Right Arrow 9"/>
          <p:cNvSpPr/>
          <p:nvPr/>
        </p:nvSpPr>
        <p:spPr>
          <a:xfrm>
            <a:off x="3078051" y="4393352"/>
            <a:ext cx="772803" cy="410468"/>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838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541" y="2261416"/>
            <a:ext cx="10905699" cy="3881904"/>
          </a:xfrm>
        </p:spPr>
        <p:txBody>
          <a:bodyPr/>
          <a:lstStyle/>
          <a:p>
            <a:pPr algn="just"/>
            <a:r>
              <a:rPr lang="en-IE" dirty="0" smtClean="0">
                <a:latin typeface="Calibri" panose="020F0502020204030204" pitchFamily="34" charset="0"/>
                <a:cs typeface="Calibri" panose="020F0502020204030204" pitchFamily="34" charset="0"/>
              </a:rPr>
              <a:t>Build a strong and committed  </a:t>
            </a:r>
            <a:r>
              <a:rPr lang="en-IE" dirty="0" smtClean="0">
                <a:solidFill>
                  <a:schemeClr val="bg2">
                    <a:lumMod val="50000"/>
                  </a:schemeClr>
                </a:solidFill>
                <a:latin typeface="Calibri" panose="020F0502020204030204" pitchFamily="34" charset="0"/>
                <a:cs typeface="Calibri" panose="020F0502020204030204" pitchFamily="34" charset="0"/>
              </a:rPr>
              <a:t>partnership</a:t>
            </a:r>
            <a:r>
              <a:rPr lang="en-IE" dirty="0" smtClean="0">
                <a:latin typeface="Calibri" panose="020F0502020204030204" pitchFamily="34" charset="0"/>
                <a:cs typeface="Calibri" panose="020F0502020204030204" pitchFamily="34" charset="0"/>
              </a:rPr>
              <a:t> in which interactions are mutually beneficial</a:t>
            </a:r>
          </a:p>
          <a:p>
            <a:pPr algn="just"/>
            <a:r>
              <a:rPr lang="en-IE" dirty="0" smtClean="0">
                <a:latin typeface="Calibri" panose="020F0502020204030204" pitchFamily="34" charset="0"/>
                <a:cs typeface="Calibri" panose="020F0502020204030204" pitchFamily="34" charset="0"/>
              </a:rPr>
              <a:t>Provide evidence of </a:t>
            </a:r>
            <a:r>
              <a:rPr lang="en-IE" dirty="0" smtClean="0">
                <a:solidFill>
                  <a:schemeClr val="bg2">
                    <a:lumMod val="50000"/>
                  </a:schemeClr>
                </a:solidFill>
                <a:latin typeface="Calibri" panose="020F0502020204030204" pitchFamily="34" charset="0"/>
                <a:cs typeface="Calibri" panose="020F0502020204030204" pitchFamily="34" charset="0"/>
              </a:rPr>
              <a:t>innovation </a:t>
            </a:r>
          </a:p>
          <a:p>
            <a:pPr algn="just"/>
            <a:r>
              <a:rPr lang="en-IE" dirty="0" smtClean="0">
                <a:latin typeface="Calibri" panose="020F0502020204030204" pitchFamily="34" charset="0"/>
                <a:cs typeface="Calibri" panose="020F0502020204030204" pitchFamily="34" charset="0"/>
              </a:rPr>
              <a:t>Establish a</a:t>
            </a:r>
            <a:r>
              <a:rPr lang="en-IE" dirty="0" smtClean="0">
                <a:solidFill>
                  <a:schemeClr val="bg2">
                    <a:lumMod val="50000"/>
                  </a:schemeClr>
                </a:solidFill>
                <a:latin typeface="Calibri" panose="020F0502020204030204" pitchFamily="34" charset="0"/>
                <a:cs typeface="Calibri" panose="020F0502020204030204" pitchFamily="34" charset="0"/>
              </a:rPr>
              <a:t> strong and experienced coordination team</a:t>
            </a:r>
          </a:p>
          <a:p>
            <a:pPr algn="just"/>
            <a:r>
              <a:rPr lang="en-IE" dirty="0" smtClean="0">
                <a:latin typeface="Calibri" panose="020F0502020204030204" pitchFamily="34" charset="0"/>
                <a:cs typeface="Calibri" panose="020F0502020204030204" pitchFamily="34" charset="0"/>
              </a:rPr>
              <a:t>Be </a:t>
            </a:r>
            <a:r>
              <a:rPr lang="en-IE" dirty="0" smtClean="0">
                <a:solidFill>
                  <a:schemeClr val="bg2">
                    <a:lumMod val="50000"/>
                  </a:schemeClr>
                </a:solidFill>
                <a:latin typeface="Calibri" panose="020F0502020204030204" pitchFamily="34" charset="0"/>
                <a:cs typeface="Calibri" panose="020F0502020204030204" pitchFamily="34" charset="0"/>
              </a:rPr>
              <a:t>concrete</a:t>
            </a:r>
            <a:r>
              <a:rPr lang="en-IE" dirty="0" smtClean="0">
                <a:latin typeface="Calibri" panose="020F0502020204030204" pitchFamily="34" charset="0"/>
                <a:cs typeface="Calibri" panose="020F0502020204030204" pitchFamily="34" charset="0"/>
              </a:rPr>
              <a:t> in the description of your objectives and activities</a:t>
            </a:r>
          </a:p>
          <a:p>
            <a:pPr algn="just"/>
            <a:r>
              <a:rPr lang="en-IE" dirty="0" smtClean="0">
                <a:latin typeface="Calibri" panose="020F0502020204030204" pitchFamily="34" charset="0"/>
                <a:cs typeface="Calibri" panose="020F0502020204030204" pitchFamily="34" charset="0"/>
              </a:rPr>
              <a:t>Pay attention to the </a:t>
            </a:r>
            <a:r>
              <a:rPr lang="en-IE" dirty="0" smtClean="0">
                <a:solidFill>
                  <a:schemeClr val="bg2">
                    <a:lumMod val="50000"/>
                  </a:schemeClr>
                </a:solidFill>
                <a:latin typeface="Calibri" panose="020F0502020204030204" pitchFamily="34" charset="0"/>
                <a:cs typeface="Calibri" panose="020F0502020204030204" pitchFamily="34" charset="0"/>
              </a:rPr>
              <a:t>integration of activities </a:t>
            </a:r>
            <a:r>
              <a:rPr lang="en-IE" dirty="0" smtClean="0">
                <a:latin typeface="Calibri" panose="020F0502020204030204" pitchFamily="34" charset="0"/>
                <a:cs typeface="Calibri" panose="020F0502020204030204" pitchFamily="34" charset="0"/>
              </a:rPr>
              <a:t>and consistency with the objectives</a:t>
            </a:r>
          </a:p>
          <a:p>
            <a:pPr algn="just"/>
            <a:r>
              <a:rPr lang="en-IE" dirty="0" smtClean="0">
                <a:latin typeface="Calibri" panose="020F0502020204030204" pitchFamily="34" charset="0"/>
                <a:cs typeface="Calibri" panose="020F0502020204030204" pitchFamily="34" charset="0"/>
              </a:rPr>
              <a:t>Pay attention to </a:t>
            </a:r>
            <a:r>
              <a:rPr lang="en-IE" dirty="0" smtClean="0">
                <a:solidFill>
                  <a:schemeClr val="bg2">
                    <a:lumMod val="50000"/>
                  </a:schemeClr>
                </a:solidFill>
                <a:latin typeface="Calibri" panose="020F0502020204030204" pitchFamily="34" charset="0"/>
                <a:cs typeface="Calibri" panose="020F0502020204030204" pitchFamily="34" charset="0"/>
              </a:rPr>
              <a:t>all award criteria</a:t>
            </a:r>
            <a:endParaRPr lang="en-IE" dirty="0">
              <a:solidFill>
                <a:schemeClr val="bg2">
                  <a:lumMod val="50000"/>
                </a:schemeClr>
              </a:solidFill>
              <a:latin typeface="Calibri" panose="020F0502020204030204" pitchFamily="34" charset="0"/>
              <a:cs typeface="Calibri" panose="020F0502020204030204" pitchFamily="34" charset="0"/>
            </a:endParaRPr>
          </a:p>
        </p:txBody>
      </p:sp>
      <p:grpSp>
        <p:nvGrpSpPr>
          <p:cNvPr id="4" name="Group 3"/>
          <p:cNvGrpSpPr/>
          <p:nvPr/>
        </p:nvGrpSpPr>
        <p:grpSpPr>
          <a:xfrm>
            <a:off x="1105028" y="53966"/>
            <a:ext cx="1748032" cy="1752582"/>
            <a:chOff x="776973" y="1202746"/>
            <a:chExt cx="1074129" cy="1076925"/>
          </a:xfrm>
        </p:grpSpPr>
        <p:sp>
          <p:nvSpPr>
            <p:cNvPr id="5" name="Oval 4"/>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extBox 5"/>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6</a:t>
              </a:r>
              <a:endParaRPr lang="en-GB" sz="3600" b="0" dirty="0">
                <a:solidFill>
                  <a:srgbClr val="0088CE"/>
                </a:solidFill>
                <a:latin typeface="Arial" panose="020B0604020202020204" pitchFamily="34" charset="0"/>
                <a:cs typeface="Arial" panose="020B0604020202020204" pitchFamily="34" charset="0"/>
              </a:endParaRPr>
            </a:p>
          </p:txBody>
        </p:sp>
      </p:grpSp>
      <p:sp>
        <p:nvSpPr>
          <p:cNvPr id="7" name="TextBox 6"/>
          <p:cNvSpPr txBox="1"/>
          <p:nvPr/>
        </p:nvSpPr>
        <p:spPr>
          <a:xfrm>
            <a:off x="2499704" y="514757"/>
            <a:ext cx="6987196"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Advice for applicants (1)</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271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7781" y="1898879"/>
            <a:ext cx="6529819" cy="3177946"/>
          </a:xfrm>
        </p:spPr>
        <p:txBody>
          <a:bodyPr/>
          <a:lstStyle/>
          <a:p>
            <a:pPr marL="0" indent="0">
              <a:buNone/>
            </a:pPr>
            <a:r>
              <a:rPr lang="en-IE" sz="3200" dirty="0" smtClean="0">
                <a:solidFill>
                  <a:schemeClr val="bg2">
                    <a:lumMod val="50000"/>
                  </a:schemeClr>
                </a:solidFill>
              </a:rPr>
              <a:t>Common mistakes</a:t>
            </a:r>
            <a:r>
              <a:rPr lang="en-IE" dirty="0" smtClean="0">
                <a:solidFill>
                  <a:schemeClr val="bg2">
                    <a:lumMod val="50000"/>
                  </a:schemeClr>
                </a:solidFill>
              </a:rPr>
              <a:t>:</a:t>
            </a:r>
          </a:p>
          <a:p>
            <a:pPr algn="just"/>
            <a:r>
              <a:rPr lang="en-IE" dirty="0" smtClean="0">
                <a:solidFill>
                  <a:schemeClr val="bg2">
                    <a:lumMod val="50000"/>
                  </a:schemeClr>
                </a:solidFill>
                <a:latin typeface="Calibri" panose="020F0502020204030204" pitchFamily="34" charset="0"/>
                <a:cs typeface="Calibri" panose="020F0502020204030204" pitchFamily="34" charset="0"/>
              </a:rPr>
              <a:t>Quality indicators </a:t>
            </a:r>
            <a:r>
              <a:rPr lang="en-IE" dirty="0" smtClean="0">
                <a:latin typeface="Calibri" panose="020F0502020204030204" pitchFamily="34" charset="0"/>
                <a:cs typeface="Calibri" panose="020F0502020204030204" pitchFamily="34" charset="0"/>
              </a:rPr>
              <a:t>not considered</a:t>
            </a:r>
          </a:p>
          <a:p>
            <a:pPr algn="just"/>
            <a:r>
              <a:rPr lang="en-IE" dirty="0" smtClean="0">
                <a:solidFill>
                  <a:schemeClr val="bg2">
                    <a:lumMod val="50000"/>
                  </a:schemeClr>
                </a:solidFill>
                <a:latin typeface="Calibri" panose="020F0502020204030204" pitchFamily="34" charset="0"/>
                <a:cs typeface="Calibri" panose="020F0502020204030204" pitchFamily="34" charset="0"/>
              </a:rPr>
              <a:t>Impact</a:t>
            </a:r>
            <a:r>
              <a:rPr lang="en-IE" dirty="0" smtClean="0">
                <a:latin typeface="Calibri" panose="020F0502020204030204" pitchFamily="34" charset="0"/>
                <a:cs typeface="Calibri" panose="020F0502020204030204" pitchFamily="34" charset="0"/>
              </a:rPr>
              <a:t> often described in terms of participation in events rather than in terms of changes in knowledge, behaviour or skills </a:t>
            </a:r>
          </a:p>
        </p:txBody>
      </p:sp>
      <p:sp>
        <p:nvSpPr>
          <p:cNvPr id="7" name="TextBox 6"/>
          <p:cNvSpPr txBox="1"/>
          <p:nvPr/>
        </p:nvSpPr>
        <p:spPr>
          <a:xfrm>
            <a:off x="1137248" y="487325"/>
            <a:ext cx="6987196"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Advice for applicants (2)</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83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1032359" y="3931944"/>
            <a:ext cx="10522558" cy="0"/>
          </a:xfrm>
          <a:prstGeom prst="line">
            <a:avLst/>
          </a:prstGeom>
          <a:noFill/>
          <a:ln w="38100" cap="flat" cmpd="sng" algn="ctr">
            <a:solidFill>
              <a:schemeClr val="tx2"/>
            </a:solidFill>
            <a:prstDash val="solid"/>
            <a:round/>
            <a:headEnd type="none" w="med" len="med"/>
            <a:tailEnd type="triangle" w="med" len="med"/>
          </a:ln>
          <a:effectLst/>
        </p:spPr>
      </p:cxnSp>
      <p:grpSp>
        <p:nvGrpSpPr>
          <p:cNvPr id="12" name="Group 11"/>
          <p:cNvGrpSpPr/>
          <p:nvPr/>
        </p:nvGrpSpPr>
        <p:grpSpPr>
          <a:xfrm>
            <a:off x="1209369" y="2006710"/>
            <a:ext cx="2763328" cy="1625590"/>
            <a:chOff x="3324551" y="1059178"/>
            <a:chExt cx="2564278" cy="1704019"/>
          </a:xfrm>
        </p:grpSpPr>
        <p:sp>
          <p:nvSpPr>
            <p:cNvPr id="13" name="TextBox 12"/>
            <p:cNvSpPr txBox="1"/>
            <p:nvPr/>
          </p:nvSpPr>
          <p:spPr>
            <a:xfrm>
              <a:off x="3324551" y="1059178"/>
              <a:ext cx="2564278" cy="1016271"/>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Deadline</a:t>
              </a:r>
            </a:p>
            <a:p>
              <a:r>
                <a:rPr lang="" sz="2000" dirty="0" smtClean="0">
                  <a:latin typeface="Arial" panose="020B0604020202020204" pitchFamily="34" charset="0"/>
                  <a:cs typeface="Arial" panose="020B0604020202020204" pitchFamily="34" charset="0"/>
                </a:rPr>
                <a:t>7 September 2021</a:t>
              </a:r>
            </a:p>
            <a:p>
              <a:r>
                <a:rPr lang="en-GB" sz="1200" dirty="0" smtClean="0">
                  <a:latin typeface="Arial" panose="020B0604020202020204" pitchFamily="34" charset="0"/>
                  <a:cs typeface="Arial" panose="020B0604020202020204" pitchFamily="34" charset="0"/>
                </a:rPr>
                <a:t>(17:00 - Brussels time)</a:t>
              </a:r>
              <a:endParaRPr lang="en-GB" sz="1200" dirty="0">
                <a:latin typeface="Arial" panose="020B0604020202020204" pitchFamily="34" charset="0"/>
                <a:cs typeface="Arial" panose="020B0604020202020204" pitchFamily="34" charset="0"/>
              </a:endParaRPr>
            </a:p>
          </p:txBody>
        </p:sp>
        <p:cxnSp>
          <p:nvCxnSpPr>
            <p:cNvPr id="14" name="Straight Connector 13"/>
            <p:cNvCxnSpPr/>
            <p:nvPr/>
          </p:nvCxnSpPr>
          <p:spPr bwMode="auto">
            <a:xfrm flipV="1">
              <a:off x="4094226" y="2331222"/>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5" name="Straight Connector 14"/>
            <p:cNvCxnSpPr/>
            <p:nvPr/>
          </p:nvCxnSpPr>
          <p:spPr bwMode="auto">
            <a:xfrm>
              <a:off x="3324551" y="1470526"/>
              <a:ext cx="1076752" cy="0"/>
            </a:xfrm>
            <a:prstGeom prst="line">
              <a:avLst/>
            </a:prstGeom>
            <a:noFill/>
            <a:ln w="9525" cap="flat" cmpd="sng" algn="ctr">
              <a:solidFill>
                <a:schemeClr val="tx2"/>
              </a:solidFill>
              <a:prstDash val="solid"/>
              <a:round/>
              <a:headEnd type="none" w="med" len="med"/>
              <a:tailEnd type="none" w="med" len="med"/>
            </a:ln>
            <a:effectLst/>
          </p:spPr>
        </p:cxnSp>
      </p:grpSp>
      <p:sp>
        <p:nvSpPr>
          <p:cNvPr id="17" name="TextBox 16"/>
          <p:cNvSpPr txBox="1"/>
          <p:nvPr/>
        </p:nvSpPr>
        <p:spPr>
          <a:xfrm>
            <a:off x="4117417" y="2085280"/>
            <a:ext cx="3087967" cy="938719"/>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Information to applicants</a:t>
            </a:r>
          </a:p>
          <a:p>
            <a:r>
              <a:rPr lang="" sz="2000" dirty="0" smtClean="0">
                <a:latin typeface="Arial" panose="020B0604020202020204" pitchFamily="34" charset="0"/>
                <a:cs typeface="Arial" panose="020B0604020202020204" pitchFamily="34" charset="0"/>
              </a:rPr>
              <a:t>January 2022</a:t>
            </a:r>
          </a:p>
          <a:p>
            <a:endParaRPr lang="en-GB" sz="1000" dirty="0" err="1">
              <a:latin typeface="Arial" panose="020B0604020202020204" pitchFamily="34" charset="0"/>
              <a:cs typeface="Arial" panose="020B0604020202020204" pitchFamily="34" charset="0"/>
            </a:endParaRPr>
          </a:p>
        </p:txBody>
      </p:sp>
      <p:grpSp>
        <p:nvGrpSpPr>
          <p:cNvPr id="20" name="Group 19"/>
          <p:cNvGrpSpPr/>
          <p:nvPr/>
        </p:nvGrpSpPr>
        <p:grpSpPr>
          <a:xfrm>
            <a:off x="2369703" y="3745767"/>
            <a:ext cx="3455909" cy="1719840"/>
            <a:chOff x="4703341" y="2763197"/>
            <a:chExt cx="3155383" cy="1719840"/>
          </a:xfrm>
        </p:grpSpPr>
        <p:sp>
          <p:nvSpPr>
            <p:cNvPr id="21" name="TextBox 20"/>
            <p:cNvSpPr txBox="1"/>
            <p:nvPr/>
          </p:nvSpPr>
          <p:spPr>
            <a:xfrm>
              <a:off x="4703341" y="3390430"/>
              <a:ext cx="3155383" cy="1092607"/>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Evaluation</a:t>
              </a:r>
              <a:endParaRPr lang="" sz="2000" dirty="0">
                <a:solidFill>
                  <a:schemeClr val="tx2"/>
                </a:solidFill>
                <a:latin typeface="Arial" panose="020B0604020202020204" pitchFamily="34" charset="0"/>
                <a:cs typeface="Arial" panose="020B0604020202020204" pitchFamily="34" charset="0"/>
              </a:endParaRPr>
            </a:p>
            <a:p>
              <a:r>
                <a:rPr lang="" sz="2000" dirty="0" smtClean="0">
                  <a:latin typeface="Arial" panose="020B0604020202020204" pitchFamily="34" charset="0"/>
                  <a:cs typeface="Arial" panose="020B0604020202020204" pitchFamily="34" charset="0"/>
                </a:rPr>
                <a:t>September – December 2021</a:t>
              </a:r>
              <a:endParaRPr lang="en-GB" sz="2000" dirty="0" err="1">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4703341" y="3771556"/>
              <a:ext cx="1099536" cy="9785"/>
            </a:xfrm>
            <a:prstGeom prst="line">
              <a:avLst/>
            </a:prstGeom>
            <a:noFill/>
            <a:ln w="9525" cap="flat" cmpd="sng" algn="ctr">
              <a:solidFill>
                <a:schemeClr val="tx2"/>
              </a:solidFill>
              <a:prstDash val="solid"/>
              <a:round/>
              <a:headEnd type="none" w="med" len="med"/>
              <a:tailEnd type="none" w="med" len="med"/>
            </a:ln>
            <a:effectLst/>
          </p:spPr>
        </p:cxnSp>
        <p:cxnSp>
          <p:nvCxnSpPr>
            <p:cNvPr id="23" name="Straight Connector 22"/>
            <p:cNvCxnSpPr/>
            <p:nvPr/>
          </p:nvCxnSpPr>
          <p:spPr bwMode="auto">
            <a:xfrm>
              <a:off x="5802877" y="2763197"/>
              <a:ext cx="0" cy="431975"/>
            </a:xfrm>
            <a:prstGeom prst="line">
              <a:avLst/>
            </a:prstGeom>
            <a:noFill/>
            <a:ln w="12700" cap="flat" cmpd="sng" algn="ctr">
              <a:solidFill>
                <a:schemeClr val="tx2"/>
              </a:solidFill>
              <a:prstDash val="solid"/>
              <a:round/>
              <a:headEnd type="none" w="med" len="med"/>
              <a:tailEnd type="oval" w="med" len="med"/>
            </a:ln>
            <a:effectLst/>
          </p:spPr>
        </p:cxnSp>
      </p:grpSp>
      <p:grpSp>
        <p:nvGrpSpPr>
          <p:cNvPr id="25" name="Group 24"/>
          <p:cNvGrpSpPr/>
          <p:nvPr/>
        </p:nvGrpSpPr>
        <p:grpSpPr>
          <a:xfrm>
            <a:off x="6938185" y="3760058"/>
            <a:ext cx="3045477" cy="1532821"/>
            <a:chOff x="4471945" y="2552438"/>
            <a:chExt cx="3119356" cy="1532821"/>
          </a:xfrm>
        </p:grpSpPr>
        <p:sp>
          <p:nvSpPr>
            <p:cNvPr id="26" name="TextBox 25"/>
            <p:cNvSpPr txBox="1"/>
            <p:nvPr/>
          </p:nvSpPr>
          <p:spPr>
            <a:xfrm>
              <a:off x="4471945" y="3300429"/>
              <a:ext cx="3119356" cy="784830"/>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Grant agreements signed</a:t>
              </a:r>
              <a:endParaRPr lang="" sz="2000" dirty="0">
                <a:solidFill>
                  <a:schemeClr val="tx2"/>
                </a:solidFill>
                <a:latin typeface="Arial" panose="020B0604020202020204" pitchFamily="34" charset="0"/>
                <a:cs typeface="Arial" panose="020B0604020202020204" pitchFamily="34" charset="0"/>
              </a:endParaRPr>
            </a:p>
            <a:p>
              <a:r>
                <a:rPr lang="" sz="2000" dirty="0" smtClean="0">
                  <a:latin typeface="Arial" panose="020B0604020202020204" pitchFamily="34" charset="0"/>
                  <a:cs typeface="Arial" panose="020B0604020202020204" pitchFamily="34" charset="0"/>
                </a:rPr>
                <a:t>February 2022</a:t>
              </a:r>
              <a:endParaRPr lang="en-GB" sz="2000" dirty="0" err="1">
                <a:latin typeface="Arial" panose="020B0604020202020204" pitchFamily="34" charset="0"/>
                <a:cs typeface="Arial" panose="020B0604020202020204" pitchFamily="34" charset="0"/>
              </a:endParaRPr>
            </a:p>
          </p:txBody>
        </p:sp>
        <p:cxnSp>
          <p:nvCxnSpPr>
            <p:cNvPr id="27" name="Straight Connector 26"/>
            <p:cNvCxnSpPr>
              <a:endCxn id="26" idx="3"/>
            </p:cNvCxnSpPr>
            <p:nvPr/>
          </p:nvCxnSpPr>
          <p:spPr bwMode="auto">
            <a:xfrm>
              <a:off x="4606448" y="3680064"/>
              <a:ext cx="2984853" cy="12780"/>
            </a:xfrm>
            <a:prstGeom prst="line">
              <a:avLst/>
            </a:prstGeom>
            <a:noFill/>
            <a:ln w="9525"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5904413" y="2552438"/>
              <a:ext cx="0" cy="431975"/>
            </a:xfrm>
            <a:prstGeom prst="line">
              <a:avLst/>
            </a:prstGeom>
            <a:noFill/>
            <a:ln w="12700" cap="flat" cmpd="sng" algn="ctr">
              <a:solidFill>
                <a:schemeClr val="tx2"/>
              </a:solidFill>
              <a:prstDash val="solid"/>
              <a:round/>
              <a:headEnd type="none" w="med" len="med"/>
              <a:tailEnd type="oval" w="med" len="med"/>
            </a:ln>
            <a:effectLst/>
          </p:spPr>
        </p:cxnSp>
      </p:grpSp>
      <p:grpSp>
        <p:nvGrpSpPr>
          <p:cNvPr id="29" name="Group 28"/>
          <p:cNvGrpSpPr/>
          <p:nvPr/>
        </p:nvGrpSpPr>
        <p:grpSpPr>
          <a:xfrm>
            <a:off x="8681155" y="1996383"/>
            <a:ext cx="2991556" cy="1657860"/>
            <a:chOff x="3636301" y="1110566"/>
            <a:chExt cx="1806207" cy="1657860"/>
          </a:xfrm>
        </p:grpSpPr>
        <p:sp>
          <p:nvSpPr>
            <p:cNvPr id="30" name="TextBox 29"/>
            <p:cNvSpPr txBox="1"/>
            <p:nvPr/>
          </p:nvSpPr>
          <p:spPr>
            <a:xfrm>
              <a:off x="3636301" y="1110566"/>
              <a:ext cx="1806207" cy="1246495"/>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Start of project</a:t>
              </a:r>
              <a:endParaRPr lang="" sz="2000" dirty="0">
                <a:solidFill>
                  <a:schemeClr val="tx2"/>
                </a:solidFill>
                <a:latin typeface="Arial" panose="020B0604020202020204" pitchFamily="34" charset="0"/>
                <a:cs typeface="Arial" panose="020B0604020202020204" pitchFamily="34" charset="0"/>
              </a:endParaRPr>
            </a:p>
            <a:p>
              <a:r>
                <a:rPr lang="" sz="2000" b="0" dirty="0" smtClean="0">
                  <a:latin typeface="Arial" panose="020B0604020202020204" pitchFamily="34" charset="0"/>
                  <a:cs typeface="Arial" panose="020B0604020202020204" pitchFamily="34" charset="0"/>
                </a:rPr>
                <a:t>1 March / 1 April / 1 May  2022</a:t>
              </a:r>
            </a:p>
            <a:p>
              <a:endParaRPr lang="en-GB" sz="1000" b="0" dirty="0" err="1" smtClean="0">
                <a:latin typeface="Arial" panose="020B0604020202020204" pitchFamily="34" charset="0"/>
                <a:cs typeface="Arial" panose="020B0604020202020204" pitchFamily="34" charset="0"/>
              </a:endParaRPr>
            </a:p>
          </p:txBody>
        </p:sp>
        <p:cxnSp>
          <p:nvCxnSpPr>
            <p:cNvPr id="31" name="Straight Connector 30"/>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32" name="Straight Connector 31"/>
            <p:cNvCxnSpPr/>
            <p:nvPr/>
          </p:nvCxnSpPr>
          <p:spPr bwMode="auto">
            <a:xfrm>
              <a:off x="3697644" y="1513308"/>
              <a:ext cx="1008750" cy="0"/>
            </a:xfrm>
            <a:prstGeom prst="line">
              <a:avLst/>
            </a:prstGeom>
            <a:noFill/>
            <a:ln w="9525" cap="flat" cmpd="sng" algn="ctr">
              <a:solidFill>
                <a:schemeClr val="tx2"/>
              </a:solidFill>
              <a:prstDash val="solid"/>
              <a:round/>
              <a:headEnd type="none" w="med" len="med"/>
              <a:tailEnd type="none" w="med" len="med"/>
            </a:ln>
            <a:effectLst/>
          </p:spPr>
        </p:cxnSp>
      </p:grpSp>
      <p:grpSp>
        <p:nvGrpSpPr>
          <p:cNvPr id="33" name="Group 32"/>
          <p:cNvGrpSpPr/>
          <p:nvPr/>
        </p:nvGrpSpPr>
        <p:grpSpPr>
          <a:xfrm>
            <a:off x="1105028" y="53966"/>
            <a:ext cx="1748032" cy="1752582"/>
            <a:chOff x="776973" y="1202746"/>
            <a:chExt cx="1074129" cy="1076925"/>
          </a:xfrm>
        </p:grpSpPr>
        <p:sp>
          <p:nvSpPr>
            <p:cNvPr id="34" name="Oval 33"/>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5" name="TextBox 34"/>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1</a:t>
              </a:r>
              <a:endParaRPr lang="en-GB" sz="3600" b="0" dirty="0">
                <a:solidFill>
                  <a:srgbClr val="0088CE"/>
                </a:solidFill>
                <a:latin typeface="Arial" panose="020B0604020202020204" pitchFamily="34" charset="0"/>
                <a:cs typeface="Arial" panose="020B0604020202020204" pitchFamily="34" charset="0"/>
              </a:endParaRPr>
            </a:p>
          </p:txBody>
        </p:sp>
      </p:grpSp>
      <p:sp>
        <p:nvSpPr>
          <p:cNvPr id="36" name="TextBox 35"/>
          <p:cNvSpPr txBox="1"/>
          <p:nvPr/>
        </p:nvSpPr>
        <p:spPr>
          <a:xfrm>
            <a:off x="2499704" y="514757"/>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Timetable</a:t>
            </a:r>
            <a:endParaRPr lang="en-GB" sz="4800" dirty="0">
              <a:solidFill>
                <a:srgbClr val="0088CE"/>
              </a:solidFill>
              <a:latin typeface="Arial" panose="020B0604020202020204" pitchFamily="34" charset="0"/>
              <a:cs typeface="Arial" panose="020B0604020202020204" pitchFamily="34" charset="0"/>
            </a:endParaRPr>
          </a:p>
        </p:txBody>
      </p:sp>
      <p:cxnSp>
        <p:nvCxnSpPr>
          <p:cNvPr id="37" name="Straight Connector 36"/>
          <p:cNvCxnSpPr/>
          <p:nvPr/>
        </p:nvCxnSpPr>
        <p:spPr bwMode="auto">
          <a:xfrm flipV="1">
            <a:off x="5688990" y="3220207"/>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39" name="Straight Connector 38"/>
          <p:cNvCxnSpPr/>
          <p:nvPr/>
        </p:nvCxnSpPr>
        <p:spPr bwMode="auto">
          <a:xfrm>
            <a:off x="4227119" y="2491458"/>
            <a:ext cx="2711066" cy="0"/>
          </a:xfrm>
          <a:prstGeom prst="line">
            <a:avLst/>
          </a:prstGeom>
          <a:no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7324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90000"/>
              </a:lnSpc>
              <a:buNone/>
              <a:defRPr/>
            </a:pPr>
            <a:endParaRPr lang="en-GB" altLang="en-US" b="1" dirty="0">
              <a:solidFill>
                <a:srgbClr val="0070C0"/>
              </a:solidFill>
            </a:endParaRPr>
          </a:p>
          <a:p>
            <a:endParaRPr lang="fr-BE" dirty="0"/>
          </a:p>
        </p:txBody>
      </p:sp>
      <p:sp>
        <p:nvSpPr>
          <p:cNvPr id="6" name="TextBox 5"/>
          <p:cNvSpPr txBox="1"/>
          <p:nvPr/>
        </p:nvSpPr>
        <p:spPr>
          <a:xfrm>
            <a:off x="4790231" y="1616307"/>
            <a:ext cx="2957721" cy="502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b="1" dirty="0" smtClean="0">
                <a:solidFill>
                  <a:schemeClr val="accent4"/>
                </a:solidFill>
              </a:rPr>
              <a:t>Budget based</a:t>
            </a:r>
            <a:endParaRPr lang="en-US" sz="2667" b="1" dirty="0">
              <a:solidFill>
                <a:schemeClr val="accent4"/>
              </a:solidFill>
            </a:endParaRPr>
          </a:p>
        </p:txBody>
      </p:sp>
      <p:sp>
        <p:nvSpPr>
          <p:cNvPr id="7" name="TextBox 6"/>
          <p:cNvSpPr txBox="1"/>
          <p:nvPr/>
        </p:nvSpPr>
        <p:spPr>
          <a:xfrm>
            <a:off x="7791864" y="2763023"/>
            <a:ext cx="3964887" cy="1323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a:solidFill>
                  <a:srgbClr val="404040"/>
                </a:solidFill>
              </a:rPr>
              <a:t>MAX. EU CO-FINANCING</a:t>
            </a:r>
          </a:p>
          <a:p>
            <a:pPr algn="ctr"/>
            <a:r>
              <a:rPr lang="en-US" sz="2667" dirty="0">
                <a:solidFill>
                  <a:srgbClr val="404040"/>
                </a:solidFill>
              </a:rPr>
              <a:t>80%</a:t>
            </a:r>
            <a:endParaRPr lang="en-US" sz="2667" i="1" u="sng" dirty="0">
              <a:solidFill>
                <a:srgbClr val="404040"/>
              </a:solidFill>
            </a:endParaRPr>
          </a:p>
        </p:txBody>
      </p:sp>
      <p:sp>
        <p:nvSpPr>
          <p:cNvPr id="8" name="TextBox 7"/>
          <p:cNvSpPr txBox="1"/>
          <p:nvPr/>
        </p:nvSpPr>
        <p:spPr>
          <a:xfrm>
            <a:off x="565703" y="2738824"/>
            <a:ext cx="4224528" cy="1323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a:solidFill>
                  <a:srgbClr val="404040"/>
                </a:solidFill>
              </a:rPr>
              <a:t>MAX. EU GRANT PER PROJECT</a:t>
            </a:r>
          </a:p>
          <a:p>
            <a:pPr algn="ctr"/>
            <a:r>
              <a:rPr lang="en-GB" sz="2667" dirty="0" smtClean="0">
                <a:solidFill>
                  <a:srgbClr val="404040"/>
                </a:solidFill>
              </a:rPr>
              <a:t>1.5 </a:t>
            </a:r>
            <a:r>
              <a:rPr lang="en-GB" sz="2667" dirty="0">
                <a:solidFill>
                  <a:srgbClr val="404040"/>
                </a:solidFill>
              </a:rPr>
              <a:t>Mio €</a:t>
            </a:r>
          </a:p>
        </p:txBody>
      </p:sp>
      <p:grpSp>
        <p:nvGrpSpPr>
          <p:cNvPr id="11" name="Group 10"/>
          <p:cNvGrpSpPr/>
          <p:nvPr/>
        </p:nvGrpSpPr>
        <p:grpSpPr>
          <a:xfrm>
            <a:off x="1105028" y="53966"/>
            <a:ext cx="1748032" cy="1752582"/>
            <a:chOff x="776973" y="1202746"/>
            <a:chExt cx="1074129" cy="1076925"/>
          </a:xfrm>
        </p:grpSpPr>
        <p:sp>
          <p:nvSpPr>
            <p:cNvPr id="12" name="Oval 11"/>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2</a:t>
              </a:r>
              <a:endParaRPr lang="en-GB" sz="3600" b="0" dirty="0">
                <a:solidFill>
                  <a:srgbClr val="0088CE"/>
                </a:solidFill>
                <a:latin typeface="Arial" panose="020B0604020202020204" pitchFamily="34" charset="0"/>
                <a:cs typeface="Arial" panose="020B0604020202020204" pitchFamily="34" charset="0"/>
              </a:endParaRPr>
            </a:p>
          </p:txBody>
        </p:sp>
      </p:grpSp>
      <p:sp>
        <p:nvSpPr>
          <p:cNvPr id="14" name="TextBox 13"/>
          <p:cNvSpPr txBox="1"/>
          <p:nvPr/>
        </p:nvSpPr>
        <p:spPr>
          <a:xfrm>
            <a:off x="2499704" y="514757"/>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Budget</a:t>
            </a:r>
            <a:endParaRPr lang="en-GB" sz="4800" dirty="0">
              <a:solidFill>
                <a:srgbClr val="0088CE"/>
              </a:solidFill>
              <a:latin typeface="Arial" panose="020B0604020202020204" pitchFamily="34" charset="0"/>
              <a:cs typeface="Arial" panose="020B0604020202020204" pitchFamily="34" charset="0"/>
            </a:endParaRPr>
          </a:p>
        </p:txBody>
      </p:sp>
      <p:sp>
        <p:nvSpPr>
          <p:cNvPr id="15" name="TextBox 14"/>
          <p:cNvSpPr txBox="1"/>
          <p:nvPr/>
        </p:nvSpPr>
        <p:spPr>
          <a:xfrm>
            <a:off x="3999517" y="4683607"/>
            <a:ext cx="4539147" cy="9131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smtClean="0">
                <a:solidFill>
                  <a:srgbClr val="404040"/>
                </a:solidFill>
              </a:rPr>
              <a:t>Budget available</a:t>
            </a:r>
            <a:endParaRPr lang="en-US" sz="2667" dirty="0">
              <a:solidFill>
                <a:srgbClr val="404040"/>
              </a:solidFill>
            </a:endParaRPr>
          </a:p>
          <a:p>
            <a:pPr algn="ctr"/>
            <a:r>
              <a:rPr lang="en-GB" sz="2667" dirty="0" smtClean="0">
                <a:solidFill>
                  <a:srgbClr val="404040"/>
                </a:solidFill>
              </a:rPr>
              <a:t>15 </a:t>
            </a:r>
            <a:r>
              <a:rPr lang="en-GB" sz="2667" dirty="0">
                <a:solidFill>
                  <a:srgbClr val="404040"/>
                </a:solidFill>
              </a:rPr>
              <a:t>Mio €</a:t>
            </a:r>
          </a:p>
        </p:txBody>
      </p:sp>
      <p:pic>
        <p:nvPicPr>
          <p:cNvPr id="16" name="Picture 15"/>
          <p:cNvPicPr>
            <a:picLocks noChangeAspect="1"/>
          </p:cNvPicPr>
          <p:nvPr/>
        </p:nvPicPr>
        <p:blipFill>
          <a:blip r:embed="rId3"/>
          <a:stretch>
            <a:fillRect/>
          </a:stretch>
        </p:blipFill>
        <p:spPr>
          <a:xfrm>
            <a:off x="4932597" y="2636145"/>
            <a:ext cx="2716901" cy="1818398"/>
          </a:xfrm>
          <a:prstGeom prst="rect">
            <a:avLst/>
          </a:prstGeom>
        </p:spPr>
      </p:pic>
    </p:spTree>
    <p:extLst>
      <p:ext uri="{BB962C8B-B14F-4D97-AF65-F5344CB8AC3E}">
        <p14:creationId xmlns:p14="http://schemas.microsoft.com/office/powerpoint/2010/main" val="781175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1167017" y="4371783"/>
            <a:ext cx="2669558" cy="1524235"/>
          </a:xfrm>
        </p:spPr>
        <p:txBody>
          <a:bodyPr/>
          <a:lstStyle/>
          <a:p>
            <a:endParaRPr lang="en-GB" sz="2800" dirty="0" smtClean="0">
              <a:hlinkClick r:id="rId3"/>
            </a:endParaRPr>
          </a:p>
          <a:p>
            <a:r>
              <a:rPr lang="en-GB" sz="2800" dirty="0" smtClean="0">
                <a:hlinkClick r:id="rId3"/>
              </a:rPr>
              <a:t>Programme Guide</a:t>
            </a:r>
            <a:endParaRPr lang="en-GB" sz="2800" dirty="0"/>
          </a:p>
        </p:txBody>
      </p:sp>
      <p:sp>
        <p:nvSpPr>
          <p:cNvPr id="9" name="Text Placeholder 8"/>
          <p:cNvSpPr>
            <a:spLocks noGrp="1"/>
          </p:cNvSpPr>
          <p:nvPr>
            <p:ph type="body" sz="quarter" idx="17"/>
          </p:nvPr>
        </p:nvSpPr>
        <p:spPr>
          <a:xfrm>
            <a:off x="7405170" y="4007439"/>
            <a:ext cx="2669558" cy="1524235"/>
          </a:xfrm>
        </p:spPr>
        <p:txBody>
          <a:bodyPr/>
          <a:lstStyle/>
          <a:p>
            <a:r>
              <a:rPr lang="en-GB" sz="2800" dirty="0" smtClean="0">
                <a:hlinkClick r:id="rId4"/>
              </a:rPr>
              <a:t>Funding and tenders opportunities portal</a:t>
            </a:r>
            <a:endParaRPr lang="en-GB" sz="2800" dirty="0"/>
          </a:p>
        </p:txBody>
      </p:sp>
      <p:pic>
        <p:nvPicPr>
          <p:cNvPr id="3" name="Picture 2"/>
          <p:cNvPicPr>
            <a:picLocks noChangeAspect="1"/>
          </p:cNvPicPr>
          <p:nvPr/>
        </p:nvPicPr>
        <p:blipFill>
          <a:blip r:embed="rId5"/>
          <a:stretch>
            <a:fillRect/>
          </a:stretch>
        </p:blipFill>
        <p:spPr>
          <a:xfrm>
            <a:off x="1417838" y="1931369"/>
            <a:ext cx="2418737" cy="3202531"/>
          </a:xfrm>
          <a:prstGeom prst="rect">
            <a:avLst/>
          </a:prstGeom>
        </p:spPr>
      </p:pic>
      <p:grpSp>
        <p:nvGrpSpPr>
          <p:cNvPr id="12" name="Group 11"/>
          <p:cNvGrpSpPr/>
          <p:nvPr/>
        </p:nvGrpSpPr>
        <p:grpSpPr>
          <a:xfrm>
            <a:off x="1105028" y="53966"/>
            <a:ext cx="1748032" cy="1752582"/>
            <a:chOff x="776973" y="1202746"/>
            <a:chExt cx="1074129" cy="1076925"/>
          </a:xfrm>
        </p:grpSpPr>
        <p:sp>
          <p:nvSpPr>
            <p:cNvPr id="13" name="Oval 12"/>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4" name="TextBox 13"/>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3</a:t>
              </a:r>
              <a:endParaRPr lang="en-GB" sz="3600" b="0" dirty="0">
                <a:solidFill>
                  <a:srgbClr val="0088CE"/>
                </a:solidFill>
                <a:latin typeface="Arial" panose="020B0604020202020204" pitchFamily="34" charset="0"/>
                <a:cs typeface="Arial" panose="020B0604020202020204" pitchFamily="34" charset="0"/>
              </a:endParaRPr>
            </a:p>
          </p:txBody>
        </p:sp>
      </p:grpSp>
      <p:sp>
        <p:nvSpPr>
          <p:cNvPr id="15" name="TextBox 14"/>
          <p:cNvSpPr txBox="1"/>
          <p:nvPr/>
        </p:nvSpPr>
        <p:spPr>
          <a:xfrm>
            <a:off x="2499703" y="514757"/>
            <a:ext cx="7575025"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Where to find information</a:t>
            </a:r>
            <a:endParaRPr lang="en-GB" sz="4800" dirty="0">
              <a:solidFill>
                <a:srgbClr val="0088CE"/>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stretch>
            <a:fillRect/>
          </a:stretch>
        </p:blipFill>
        <p:spPr>
          <a:xfrm>
            <a:off x="4548284" y="1927075"/>
            <a:ext cx="6538959" cy="1777042"/>
          </a:xfrm>
          <a:prstGeom prst="rect">
            <a:avLst/>
          </a:prstGeom>
        </p:spPr>
      </p:pic>
    </p:spTree>
    <p:extLst>
      <p:ext uri="{BB962C8B-B14F-4D97-AF65-F5344CB8AC3E}">
        <p14:creationId xmlns:p14="http://schemas.microsoft.com/office/powerpoint/2010/main" val="246375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10" y="0"/>
            <a:ext cx="4279009" cy="6858000"/>
          </a:xfrm>
          <a:prstGeom prst="rect">
            <a:avLst/>
          </a:prstGeom>
        </p:spPr>
      </p:pic>
      <p:cxnSp>
        <p:nvCxnSpPr>
          <p:cNvPr id="8" name="Straight Connector 7"/>
          <p:cNvCxnSpPr/>
          <p:nvPr/>
        </p:nvCxnSpPr>
        <p:spPr>
          <a:xfrm>
            <a:off x="4270299" y="-34014"/>
            <a:ext cx="0" cy="70139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19609" y="1536417"/>
            <a:ext cx="8116389" cy="395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1"/>
          <p:cNvSpPr>
            <a:spLocks noGrp="1"/>
          </p:cNvSpPr>
          <p:nvPr>
            <p:ph idx="4294967295"/>
          </p:nvPr>
        </p:nvSpPr>
        <p:spPr>
          <a:xfrm>
            <a:off x="4359275" y="2354263"/>
            <a:ext cx="7832725" cy="2493962"/>
          </a:xfrm>
        </p:spPr>
        <p:txBody>
          <a:bodyPr/>
          <a:lstStyle/>
          <a:p>
            <a:r>
              <a:rPr lang="en-IE" sz="3200" dirty="0" smtClean="0">
                <a:latin typeface="Calibri" panose="020F0502020204030204" pitchFamily="34" charset="0"/>
                <a:cs typeface="Calibri" panose="020F0502020204030204" pitchFamily="34" charset="0"/>
              </a:rPr>
              <a:t>Eligibility criteria</a:t>
            </a:r>
          </a:p>
          <a:p>
            <a:r>
              <a:rPr lang="en-IE" sz="3200" dirty="0" smtClean="0">
                <a:latin typeface="Calibri" panose="020F0502020204030204" pitchFamily="34" charset="0"/>
                <a:cs typeface="Calibri" panose="020F0502020204030204" pitchFamily="34" charset="0"/>
              </a:rPr>
              <a:t>Exclusion criteria</a:t>
            </a:r>
          </a:p>
          <a:p>
            <a:r>
              <a:rPr lang="en-IE" sz="3200" dirty="0" smtClean="0">
                <a:latin typeface="Calibri" panose="020F0502020204030204" pitchFamily="34" charset="0"/>
                <a:cs typeface="Calibri" panose="020F0502020204030204" pitchFamily="34" charset="0"/>
              </a:rPr>
              <a:t>Selection criteria</a:t>
            </a:r>
          </a:p>
          <a:p>
            <a:r>
              <a:rPr lang="en-IE" sz="3200" dirty="0" smtClean="0">
                <a:latin typeface="Calibri" panose="020F0502020204030204" pitchFamily="34" charset="0"/>
                <a:cs typeface="Calibri" panose="020F0502020204030204" pitchFamily="34" charset="0"/>
              </a:rPr>
              <a:t>Award criteria</a:t>
            </a:r>
          </a:p>
        </p:txBody>
      </p:sp>
      <p:grpSp>
        <p:nvGrpSpPr>
          <p:cNvPr id="9" name="Group 8"/>
          <p:cNvGrpSpPr/>
          <p:nvPr/>
        </p:nvGrpSpPr>
        <p:grpSpPr>
          <a:xfrm>
            <a:off x="4621982" y="156409"/>
            <a:ext cx="1748032" cy="1752582"/>
            <a:chOff x="776973" y="1202746"/>
            <a:chExt cx="1074129" cy="1076925"/>
          </a:xfrm>
        </p:grpSpPr>
        <p:sp>
          <p:nvSpPr>
            <p:cNvPr id="12" name="Oval 11"/>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4</a:t>
              </a:r>
              <a:endParaRPr lang="en-GB" sz="3600" b="0" dirty="0">
                <a:solidFill>
                  <a:srgbClr val="0088CE"/>
                </a:solidFill>
                <a:latin typeface="Arial" panose="020B0604020202020204" pitchFamily="34" charset="0"/>
                <a:cs typeface="Arial" panose="020B0604020202020204" pitchFamily="34" charset="0"/>
              </a:endParaRPr>
            </a:p>
          </p:txBody>
        </p:sp>
      </p:grpSp>
      <p:sp>
        <p:nvSpPr>
          <p:cNvPr id="14" name="TextBox 13"/>
          <p:cNvSpPr txBox="1"/>
          <p:nvPr/>
        </p:nvSpPr>
        <p:spPr>
          <a:xfrm>
            <a:off x="5973589" y="541458"/>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Evaluation Criteria</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57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970722" y="554253"/>
            <a:ext cx="10515600" cy="710964"/>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Eligibility Criteria </a:t>
            </a:r>
            <a:endParaRPr lang="en-GB" sz="4800" dirty="0">
              <a:solidFill>
                <a:srgbClr val="0088CE"/>
              </a:solidFill>
              <a:latin typeface="Arial" panose="020B0604020202020204" pitchFamily="34" charset="0"/>
              <a:cs typeface="Arial" panose="020B0604020202020204" pitchFamily="34" charset="0"/>
            </a:endParaRPr>
          </a:p>
        </p:txBody>
      </p:sp>
      <p:sp>
        <p:nvSpPr>
          <p:cNvPr id="9" name="TextBox 8"/>
          <p:cNvSpPr txBox="1"/>
          <p:nvPr/>
        </p:nvSpPr>
        <p:spPr>
          <a:xfrm>
            <a:off x="6699739" y="1426789"/>
            <a:ext cx="5236122" cy="461665"/>
          </a:xfrm>
          <a:prstGeom prst="rect">
            <a:avLst/>
          </a:prstGeom>
          <a:solidFill>
            <a:schemeClr val="accent5">
              <a:lumMod val="60000"/>
              <a:lumOff val="40000"/>
            </a:schemeClr>
          </a:solidFill>
        </p:spPr>
        <p:txBody>
          <a:bodyPr wrap="square" rtlCol="0">
            <a:spAutoFit/>
          </a:bodyPr>
          <a:lstStyle/>
          <a:p>
            <a:r>
              <a:rPr lang="fr-BE" sz="2400" dirty="0" smtClean="0">
                <a:solidFill>
                  <a:schemeClr val="bg1"/>
                </a:solidFill>
              </a:rPr>
              <a:t>In Programme Guide page 209-210</a:t>
            </a:r>
            <a:endParaRPr lang="fr-BE" sz="2400"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23707968"/>
              </p:ext>
            </p:extLst>
          </p:nvPr>
        </p:nvGraphicFramePr>
        <p:xfrm>
          <a:off x="707923" y="2050027"/>
          <a:ext cx="10778399" cy="3684638"/>
        </p:xfrm>
        <a:graphic>
          <a:graphicData uri="http://schemas.openxmlformats.org/drawingml/2006/table">
            <a:tbl>
              <a:tblPr firstRow="1" bandRow="1">
                <a:tableStyleId>{5C22544A-7EE6-4342-B048-85BDC9FD1C3A}</a:tableStyleId>
              </a:tblPr>
              <a:tblGrid>
                <a:gridCol w="2394506">
                  <a:extLst>
                    <a:ext uri="{9D8B030D-6E8A-4147-A177-3AD203B41FA5}">
                      <a16:colId xmlns:a16="http://schemas.microsoft.com/office/drawing/2014/main" val="140419905"/>
                    </a:ext>
                  </a:extLst>
                </a:gridCol>
                <a:gridCol w="8383893">
                  <a:extLst>
                    <a:ext uri="{9D8B030D-6E8A-4147-A177-3AD203B41FA5}">
                      <a16:colId xmlns:a16="http://schemas.microsoft.com/office/drawing/2014/main" val="2711311171"/>
                    </a:ext>
                  </a:extLst>
                </a:gridCol>
              </a:tblGrid>
              <a:tr h="1247431">
                <a:tc>
                  <a:txBody>
                    <a:bodyPr/>
                    <a:lstStyle/>
                    <a:p>
                      <a:r>
                        <a:rPr lang="fr-BE" sz="2400" b="0" dirty="0" smtClean="0">
                          <a:solidFill>
                            <a:srgbClr val="404040"/>
                          </a:solidFill>
                          <a:latin typeface="Calibri" panose="020F0502020204030204" pitchFamily="34" charset="0"/>
                          <a:cs typeface="Calibri" panose="020F0502020204030204" pitchFamily="34" charset="0"/>
                        </a:rPr>
                        <a:t>Deadline </a:t>
                      </a:r>
                      <a:endParaRPr lang="fr-BE" sz="2400" b="0" dirty="0">
                        <a:solidFill>
                          <a:srgbClr val="404040"/>
                        </a:solidFill>
                        <a:latin typeface="Calibri" panose="020F0502020204030204" pitchFamily="34" charset="0"/>
                        <a:cs typeface="Calibri" panose="020F050202020403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noProof="0" dirty="0" smtClean="0">
                          <a:solidFill>
                            <a:schemeClr val="tx1"/>
                          </a:solidFill>
                          <a:latin typeface="Calibri" panose="020F0502020204030204" pitchFamily="34" charset="0"/>
                          <a:cs typeface="Calibri" panose="020F0502020204030204" pitchFamily="34" charset="0"/>
                        </a:rPr>
                        <a:t>7 September 2021</a:t>
                      </a:r>
                      <a:r>
                        <a:rPr lang="en-IE" sz="3200" b="1" baseline="0" noProof="0" dirty="0" smtClean="0">
                          <a:solidFill>
                            <a:schemeClr val="tx1"/>
                          </a:solidFill>
                          <a:latin typeface="Calibri" panose="020F0502020204030204" pitchFamily="34" charset="0"/>
                          <a:cs typeface="Calibri" panose="020F0502020204030204" pitchFamily="34" charset="0"/>
                        </a:rPr>
                        <a:t> </a:t>
                      </a:r>
                      <a:r>
                        <a:rPr lang="fr-BE" sz="3200" b="1" baseline="0" dirty="0" smtClean="0">
                          <a:solidFill>
                            <a:schemeClr val="tx1"/>
                          </a:solidFill>
                          <a:latin typeface="Calibri" panose="020F0502020204030204" pitchFamily="34" charset="0"/>
                          <a:cs typeface="Calibri" panose="020F0502020204030204" pitchFamily="34" charset="0"/>
                        </a:rPr>
                        <a:t>-</a:t>
                      </a:r>
                      <a:r>
                        <a:rPr lang="fr-BE" sz="3200" b="1" dirty="0" smtClean="0">
                          <a:solidFill>
                            <a:schemeClr val="tx1"/>
                          </a:solidFill>
                          <a:latin typeface="Calibri" panose="020F0502020204030204" pitchFamily="34" charset="0"/>
                          <a:cs typeface="Calibri" panose="020F0502020204030204" pitchFamily="34" charset="0"/>
                        </a:rPr>
                        <a:t> 17:00:00</a:t>
                      </a:r>
                      <a:r>
                        <a:rPr lang="fr-BE" sz="3200" b="1" baseline="0" dirty="0" smtClean="0">
                          <a:solidFill>
                            <a:schemeClr val="tx1"/>
                          </a:solidFill>
                          <a:latin typeface="Calibri" panose="020F0502020204030204" pitchFamily="34" charset="0"/>
                          <a:cs typeface="Calibri" panose="020F0502020204030204" pitchFamily="34" charset="0"/>
                        </a:rPr>
                        <a:t> </a:t>
                      </a:r>
                      <a:r>
                        <a:rPr lang="fr-BE" sz="3200" b="1" dirty="0" smtClean="0">
                          <a:solidFill>
                            <a:schemeClr val="tx1"/>
                          </a:solidFill>
                          <a:latin typeface="Calibri" panose="020F0502020204030204" pitchFamily="34" charset="0"/>
                          <a:cs typeface="Calibri" panose="020F0502020204030204" pitchFamily="34" charset="0"/>
                        </a:rPr>
                        <a:t> (Brussels time)</a:t>
                      </a:r>
                    </a:p>
                    <a:p>
                      <a:endParaRPr lang="fr-BE" sz="32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505580151"/>
                  </a:ext>
                </a:extLst>
              </a:tr>
              <a:tr h="1309447">
                <a:tc>
                  <a:txBody>
                    <a:bodyPr/>
                    <a:lstStyle/>
                    <a:p>
                      <a:r>
                        <a:rPr lang="fr-BE" sz="2400" b="0" dirty="0" smtClean="0">
                          <a:solidFill>
                            <a:srgbClr val="404040"/>
                          </a:solidFill>
                          <a:latin typeface="Calibri" panose="020F0502020204030204" pitchFamily="34" charset="0"/>
                          <a:cs typeface="Calibri" panose="020F0502020204030204" pitchFamily="34" charset="0"/>
                        </a:rPr>
                        <a:t>Duration</a:t>
                      </a:r>
                      <a:endParaRPr lang="fr-BE" sz="2400" b="0" dirty="0">
                        <a:solidFill>
                          <a:srgbClr val="404040"/>
                        </a:solidFill>
                        <a:latin typeface="Calibri" panose="020F0502020204030204" pitchFamily="34" charset="0"/>
                        <a:cs typeface="Calibri" panose="020F0502020204030204" pitchFamily="34" charset="0"/>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noProof="0" dirty="0" smtClean="0">
                          <a:solidFill>
                            <a:schemeClr val="tx1"/>
                          </a:solidFill>
                          <a:latin typeface="Calibri" panose="020F0502020204030204" pitchFamily="34" charset="0"/>
                          <a:cs typeface="Calibri" panose="020F0502020204030204" pitchFamily="34" charset="0"/>
                        </a:rPr>
                        <a:t>3 years</a:t>
                      </a:r>
                      <a:endParaRPr lang="en-IE" noProof="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500335519"/>
                  </a:ext>
                </a:extLst>
              </a:tr>
              <a:tr h="944809">
                <a:tc>
                  <a:txBody>
                    <a:bodyPr/>
                    <a:lstStyle/>
                    <a:p>
                      <a:r>
                        <a:rPr lang="fr-BE" sz="2400" b="0" dirty="0" smtClean="0">
                          <a:solidFill>
                            <a:srgbClr val="404040"/>
                          </a:solidFill>
                          <a:latin typeface="Calibri" panose="020F0502020204030204" pitchFamily="34" charset="0"/>
                          <a:cs typeface="Calibri" panose="020F0502020204030204" pitchFamily="34" charset="0"/>
                        </a:rPr>
                        <a:t>How </a:t>
                      </a:r>
                      <a:r>
                        <a:rPr lang="en-IE" sz="2400" b="0" noProof="0" dirty="0" smtClean="0">
                          <a:solidFill>
                            <a:srgbClr val="404040"/>
                          </a:solidFill>
                          <a:latin typeface="Calibri" panose="020F0502020204030204" pitchFamily="34" charset="0"/>
                          <a:cs typeface="Calibri" panose="020F0502020204030204" pitchFamily="34" charset="0"/>
                        </a:rPr>
                        <a:t>to apply</a:t>
                      </a:r>
                      <a:endParaRPr lang="en-IE" sz="2400" b="0" noProof="0" dirty="0">
                        <a:solidFill>
                          <a:srgbClr val="404040"/>
                        </a:solidFill>
                        <a:latin typeface="Calibri" panose="020F0502020204030204" pitchFamily="34" charset="0"/>
                        <a:cs typeface="Calibri" panose="020F0502020204030204" pitchFamily="34" charset="0"/>
                      </a:endParaRPr>
                    </a:p>
                  </a:txBody>
                  <a:tcPr>
                    <a:solidFill>
                      <a:schemeClr val="bg2"/>
                    </a:solidFill>
                  </a:tcPr>
                </a:tc>
                <a:tc>
                  <a:txBody>
                    <a:bodyPr/>
                    <a:lstStyle/>
                    <a:p>
                      <a:r>
                        <a:rPr lang="en-IE" sz="2800" noProof="0" dirty="0" smtClean="0">
                          <a:hlinkClick r:id="rId3"/>
                        </a:rPr>
                        <a:t>Funding and tenders opportunities </a:t>
                      </a:r>
                      <a:r>
                        <a:rPr lang="fr-BE" sz="2800" dirty="0" smtClean="0">
                          <a:hlinkClick r:id="rId3"/>
                        </a:rPr>
                        <a:t>portal</a:t>
                      </a:r>
                      <a:r>
                        <a:rPr lang="fr-BE" sz="2800" dirty="0" smtClean="0"/>
                        <a:t/>
                      </a:r>
                      <a:br>
                        <a:rPr lang="fr-BE" sz="2800" dirty="0" smtClean="0"/>
                      </a:br>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Call ID: ERASMUS-EDU-2021-PEX-TEACH-ACA</a:t>
                      </a:r>
                      <a:endParaRPr lang="fr-BE" sz="20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952344563"/>
                  </a:ext>
                </a:extLst>
              </a:tr>
            </a:tbl>
          </a:graphicData>
        </a:graphic>
      </p:graphicFrame>
    </p:spTree>
    <p:extLst>
      <p:ext uri="{BB962C8B-B14F-4D97-AF65-F5344CB8AC3E}">
        <p14:creationId xmlns:p14="http://schemas.microsoft.com/office/powerpoint/2010/main" val="23189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67097" y="1592465"/>
            <a:ext cx="7156103" cy="5265535"/>
          </a:xfrm>
          <a:prstGeom prst="ellipse">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2600" i="1" dirty="0">
                <a:solidFill>
                  <a:schemeClr val="tx1"/>
                </a:solidFill>
                <a:latin typeface="Calibri" panose="020F0502020204030204" pitchFamily="34" charset="0"/>
                <a:cs typeface="Calibri" panose="020F0502020204030204" pitchFamily="34" charset="0"/>
              </a:rPr>
              <a:t>Any nationally </a:t>
            </a:r>
            <a:r>
              <a:rPr lang="en-US" sz="2600" i="1" dirty="0" err="1">
                <a:solidFill>
                  <a:schemeClr val="tx1"/>
                </a:solidFill>
                <a:latin typeface="Calibri" panose="020F0502020204030204" pitchFamily="34" charset="0"/>
                <a:cs typeface="Calibri" panose="020F0502020204030204" pitchFamily="34" charset="0"/>
              </a:rPr>
              <a:t>recognised</a:t>
            </a:r>
            <a:r>
              <a:rPr lang="en-US" sz="2600" i="1" dirty="0">
                <a:solidFill>
                  <a:schemeClr val="tx1"/>
                </a:solidFill>
                <a:latin typeface="Calibri" panose="020F0502020204030204" pitchFamily="34" charset="0"/>
                <a:cs typeface="Calibri" panose="020F0502020204030204" pitchFamily="34" charset="0"/>
              </a:rPr>
              <a:t> </a:t>
            </a:r>
            <a:r>
              <a:rPr lang="en-US" sz="2600" i="1" dirty="0" err="1">
                <a:solidFill>
                  <a:schemeClr val="tx1"/>
                </a:solidFill>
                <a:latin typeface="Calibri" panose="020F0502020204030204" pitchFamily="34" charset="0"/>
                <a:cs typeface="Calibri" panose="020F0502020204030204" pitchFamily="34" charset="0"/>
              </a:rPr>
              <a:t>organisation</a:t>
            </a:r>
            <a:r>
              <a:rPr lang="en-US" sz="2600" i="1" dirty="0">
                <a:solidFill>
                  <a:schemeClr val="tx1"/>
                </a:solidFill>
                <a:latin typeface="Calibri" panose="020F0502020204030204" pitchFamily="34" charset="0"/>
                <a:cs typeface="Calibri" panose="020F0502020204030204" pitchFamily="34" charset="0"/>
              </a:rPr>
              <a:t> </a:t>
            </a:r>
            <a:r>
              <a:rPr lang="en-US" sz="2600" i="1" dirty="0" smtClean="0">
                <a:solidFill>
                  <a:schemeClr val="tx1"/>
                </a:solidFill>
                <a:latin typeface="Calibri" panose="020F0502020204030204" pitchFamily="34" charset="0"/>
                <a:cs typeface="Calibri" panose="020F0502020204030204" pitchFamily="34" charset="0"/>
              </a:rPr>
              <a:t>established </a:t>
            </a:r>
            <a:r>
              <a:rPr lang="en-US" sz="2600" i="1" dirty="0">
                <a:solidFill>
                  <a:schemeClr val="tx1"/>
                </a:solidFill>
                <a:latin typeface="Calibri" panose="020F0502020204030204" pitchFamily="34" charset="0"/>
                <a:cs typeface="Calibri" panose="020F0502020204030204" pitchFamily="34" charset="0"/>
              </a:rPr>
              <a:t>in a </a:t>
            </a:r>
            <a:r>
              <a:rPr lang="en-US" sz="2600" b="1" i="1" u="sng" dirty="0" err="1">
                <a:solidFill>
                  <a:schemeClr val="tx2"/>
                </a:solidFill>
                <a:latin typeface="Calibri" panose="020F0502020204030204" pitchFamily="34" charset="0"/>
                <a:cs typeface="Calibri" panose="020F0502020204030204" pitchFamily="34" charset="0"/>
              </a:rPr>
              <a:t>Programme</a:t>
            </a:r>
            <a:r>
              <a:rPr lang="en-US" sz="2600" b="1" i="1" u="sng" dirty="0">
                <a:solidFill>
                  <a:schemeClr val="tx2"/>
                </a:solidFill>
                <a:latin typeface="Calibri" panose="020F0502020204030204" pitchFamily="34" charset="0"/>
                <a:cs typeface="Calibri" panose="020F0502020204030204" pitchFamily="34" charset="0"/>
              </a:rPr>
              <a:t> Country </a:t>
            </a:r>
            <a:r>
              <a:rPr lang="en-US" sz="2600" i="1" dirty="0">
                <a:solidFill>
                  <a:schemeClr val="tx1"/>
                </a:solidFill>
                <a:latin typeface="Calibri" panose="020F0502020204030204" pitchFamily="34" charset="0"/>
                <a:cs typeface="Calibri" panose="020F0502020204030204" pitchFamily="34" charset="0"/>
              </a:rPr>
              <a:t>can be </a:t>
            </a:r>
            <a:r>
              <a:rPr lang="en-US" sz="2600" i="1" dirty="0" smtClean="0">
                <a:solidFill>
                  <a:schemeClr val="tx1"/>
                </a:solidFill>
                <a:latin typeface="Calibri" panose="020F0502020204030204" pitchFamily="34" charset="0"/>
                <a:cs typeface="Calibri" panose="020F0502020204030204" pitchFamily="34" charset="0"/>
              </a:rPr>
              <a:t>the applicant</a:t>
            </a:r>
            <a:r>
              <a:rPr lang="en-US" sz="2600" i="1" dirty="0">
                <a:solidFill>
                  <a:schemeClr val="tx1"/>
                </a:solidFill>
                <a:latin typeface="Calibri" panose="020F0502020204030204" pitchFamily="34" charset="0"/>
                <a:cs typeface="Calibri" panose="020F0502020204030204" pitchFamily="34" charset="0"/>
              </a:rPr>
              <a:t>. </a:t>
            </a:r>
            <a:endParaRPr lang="en-US" sz="2600" i="1" dirty="0" smtClean="0">
              <a:solidFill>
                <a:schemeClr val="tx1"/>
              </a:solidFill>
              <a:latin typeface="Calibri" panose="020F0502020204030204" pitchFamily="34" charset="0"/>
              <a:cs typeface="Calibri" panose="020F0502020204030204" pitchFamily="34" charset="0"/>
            </a:endParaRPr>
          </a:p>
          <a:p>
            <a:pPr algn="ctr">
              <a:lnSpc>
                <a:spcPct val="150000"/>
              </a:lnSpc>
            </a:pPr>
            <a:r>
              <a:rPr lang="en-US" sz="2600" i="1" dirty="0" smtClean="0">
                <a:solidFill>
                  <a:schemeClr val="tx1"/>
                </a:solidFill>
                <a:latin typeface="Calibri" panose="020F0502020204030204" pitchFamily="34" charset="0"/>
                <a:cs typeface="Calibri" panose="020F0502020204030204" pitchFamily="34" charset="0"/>
              </a:rPr>
              <a:t>This </a:t>
            </a:r>
            <a:r>
              <a:rPr lang="en-US" sz="2600" i="1" dirty="0" err="1">
                <a:solidFill>
                  <a:schemeClr val="tx1"/>
                </a:solidFill>
                <a:latin typeface="Calibri" panose="020F0502020204030204" pitchFamily="34" charset="0"/>
                <a:cs typeface="Calibri" panose="020F0502020204030204" pitchFamily="34" charset="0"/>
              </a:rPr>
              <a:t>organisation</a:t>
            </a:r>
            <a:endParaRPr lang="en-US" sz="2600" i="1" dirty="0">
              <a:solidFill>
                <a:schemeClr val="tx1"/>
              </a:solidFill>
              <a:latin typeface="Calibri" panose="020F0502020204030204" pitchFamily="34" charset="0"/>
              <a:cs typeface="Calibri" panose="020F0502020204030204" pitchFamily="34" charset="0"/>
            </a:endParaRPr>
          </a:p>
          <a:p>
            <a:pPr algn="ctr">
              <a:lnSpc>
                <a:spcPct val="150000"/>
              </a:lnSpc>
            </a:pPr>
            <a:r>
              <a:rPr lang="en-US" sz="2600" i="1" dirty="0">
                <a:solidFill>
                  <a:schemeClr val="tx1"/>
                </a:solidFill>
                <a:latin typeface="Calibri" panose="020F0502020204030204" pitchFamily="34" charset="0"/>
                <a:cs typeface="Calibri" panose="020F0502020204030204" pitchFamily="34" charset="0"/>
              </a:rPr>
              <a:t>applies on behalf of all participating </a:t>
            </a:r>
            <a:r>
              <a:rPr lang="en-US" sz="2600" i="1" dirty="0" err="1">
                <a:solidFill>
                  <a:schemeClr val="tx1"/>
                </a:solidFill>
                <a:latin typeface="Calibri" panose="020F0502020204030204" pitchFamily="34" charset="0"/>
                <a:cs typeface="Calibri" panose="020F0502020204030204" pitchFamily="34" charset="0"/>
              </a:rPr>
              <a:t>organisations</a:t>
            </a:r>
            <a:r>
              <a:rPr lang="en-US" sz="2600" i="1" dirty="0">
                <a:solidFill>
                  <a:schemeClr val="tx1"/>
                </a:solidFill>
                <a:latin typeface="Calibri" panose="020F0502020204030204" pitchFamily="34" charset="0"/>
                <a:cs typeface="Calibri" panose="020F0502020204030204" pitchFamily="34" charset="0"/>
              </a:rPr>
              <a:t> involved in the project.</a:t>
            </a:r>
            <a:endParaRPr lang="en-GB" sz="2600" dirty="0">
              <a:solidFill>
                <a:schemeClr val="accent4"/>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227" y="1249605"/>
            <a:ext cx="3788227" cy="2525484"/>
          </a:xfrm>
          <a:prstGeom prst="rect">
            <a:avLst/>
          </a:prstGeom>
        </p:spPr>
      </p:pic>
      <p:sp>
        <p:nvSpPr>
          <p:cNvPr id="8" name="TextBox 7"/>
          <p:cNvSpPr txBox="1"/>
          <p:nvPr/>
        </p:nvSpPr>
        <p:spPr>
          <a:xfrm>
            <a:off x="1151823" y="274030"/>
            <a:ext cx="7317868" cy="830997"/>
          </a:xfrm>
          <a:prstGeom prst="rect">
            <a:avLst/>
          </a:prstGeom>
          <a:solidFill>
            <a:schemeClr val="bg1"/>
          </a:solidFill>
        </p:spPr>
        <p:txBody>
          <a:bodyPr wrap="square" rtlCol="0">
            <a:spAutoFit/>
          </a:bodyPr>
          <a:lstStyle/>
          <a:p>
            <a:r>
              <a:rPr lang="en-GB" sz="4800" dirty="0">
                <a:solidFill>
                  <a:srgbClr val="0088CE"/>
                </a:solidFill>
                <a:latin typeface="Arial" panose="020B0604020202020204" pitchFamily="34" charset="0"/>
                <a:cs typeface="Arial" panose="020B0604020202020204" pitchFamily="34" charset="0"/>
              </a:rPr>
              <a:t>Who can apply?</a:t>
            </a:r>
          </a:p>
        </p:txBody>
      </p:sp>
    </p:spTree>
    <p:extLst>
      <p:ext uri="{BB962C8B-B14F-4D97-AF65-F5344CB8AC3E}">
        <p14:creationId xmlns:p14="http://schemas.microsoft.com/office/powerpoint/2010/main" val="2880493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4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409564CA89F94F87A9ACE8C3BE5328" ma:contentTypeVersion="9" ma:contentTypeDescription="Create a new document." ma:contentTypeScope="" ma:versionID="7ffd63d067987b01571c7184da816102">
  <xsd:schema xmlns:xsd="http://www.w3.org/2001/XMLSchema" xmlns:xs="http://www.w3.org/2001/XMLSchema" xmlns:p="http://schemas.microsoft.com/office/2006/metadata/properties" xmlns:ns2="a50e3fc0-b3b0-402d-9b7a-49f58c40a2b5" targetNamespace="http://schemas.microsoft.com/office/2006/metadata/properties" ma:root="true" ma:fieldsID="6ae16e019bf1f13c1fd7514ddbdc28a1" ns2:_="">
    <xsd:import namespace="a50e3fc0-b3b0-402d-9b7a-49f58c40a2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e3fc0-b3b0-402d-9b7a-49f58c40a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D3138FA3-A8DC-4C44-8099-80D9F04D95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e3fc0-b3b0-402d-9b7a-49f58c40a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terms/"/>
    <ds:schemaRef ds:uri="a50e3fc0-b3b0-402d-9b7a-49f58c40a2b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5901</TotalTime>
  <Words>5341</Words>
  <Application>Microsoft Office PowerPoint</Application>
  <PresentationFormat>Widescreen</PresentationFormat>
  <Paragraphs>487</Paragraphs>
  <Slides>34</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Courier New</vt:lpstr>
      <vt:lpstr>EC Square Sans Pro</vt:lpstr>
      <vt:lpstr>EC Square Sans Pro Medium</vt:lpstr>
      <vt:lpstr>Times New Roman</vt:lpstr>
      <vt:lpstr>Verdana</vt:lpstr>
      <vt:lpstr>Wingdings</vt:lpstr>
      <vt:lpstr>1_Office Theme</vt:lpstr>
      <vt:lpstr>4_Office Theme</vt:lpstr>
      <vt:lpstr>Anders STJERNBERG  Call Coordinator   European Education and Culture Executive Agency (EACEA)   </vt:lpstr>
      <vt:lpstr>How to prepare a good application</vt:lpstr>
      <vt:lpstr>In this presentation</vt:lpstr>
      <vt:lpstr>PowerPoint Presentation</vt:lpstr>
      <vt:lpstr>PowerPoint Presentation</vt:lpstr>
      <vt:lpstr>PowerPoint Presentation</vt:lpstr>
      <vt:lpstr>PowerPoint Presentation</vt:lpstr>
      <vt:lpstr>Eligibility Criteria </vt:lpstr>
      <vt:lpstr>PowerPoint Presentation</vt:lpstr>
      <vt:lpstr>PowerPoint Presentation</vt:lpstr>
      <vt:lpstr>PowerPoint Presentation</vt:lpstr>
      <vt:lpstr>PowerPoint Presentation</vt:lpstr>
      <vt:lpstr>What is the role of participating organisations  </vt:lpstr>
      <vt:lpstr>PowerPoint Presentation</vt:lpstr>
      <vt:lpstr>PowerPoint Presentation</vt:lpstr>
      <vt:lpstr>PowerPoint Presentation</vt:lpstr>
      <vt:lpstr>PowerPoint Presentation</vt:lpstr>
      <vt:lpstr>Selection criteria </vt:lpstr>
      <vt:lpstr>Award criteria </vt:lpstr>
      <vt:lpstr>PowerPoint Presentation</vt:lpstr>
      <vt:lpstr>Award criteria - Quality of project design and implementation</vt:lpstr>
      <vt:lpstr>Award criteria - Quality of the partnership and the cooperation arrangements</vt:lpstr>
      <vt:lpstr>Award criteria -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MC CABE Roisin (EACEA)</cp:lastModifiedBy>
  <cp:revision>397</cp:revision>
  <dcterms:created xsi:type="dcterms:W3CDTF">2019-08-09T12:06:42Z</dcterms:created>
  <dcterms:modified xsi:type="dcterms:W3CDTF">2021-06-11T12:38:55Z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0x010100BB409564CA89F94F87A9ACE8C3BE5328</vt:lpwstr>
  </property>
</Properties>
</file>