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7.jpg" ContentType="image/jpg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media/image24.jpg" ContentType="image/jpg"/>
  <Override PartName="/ppt/notesSlides/notesSlide8.xml" ContentType="application/vnd.openxmlformats-officedocument.presentationml.notesSlide+xml"/>
  <Override PartName="/ppt/media/image29.jpg" ContentType="image/jpg"/>
  <Override PartName="/ppt/media/image30.jpg" ContentType="image/jpg"/>
  <Override PartName="/ppt/media/image31.jpg" ContentType="image/jpg"/>
  <Override PartName="/ppt/media/image39.jpg" ContentType="image/jpg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66" r:id="rId5"/>
    <p:sldId id="365" r:id="rId6"/>
    <p:sldId id="369" r:id="rId7"/>
    <p:sldId id="370" r:id="rId8"/>
    <p:sldId id="368" r:id="rId9"/>
    <p:sldId id="367" r:id="rId10"/>
    <p:sldId id="371" r:id="rId11"/>
    <p:sldId id="372" r:id="rId12"/>
    <p:sldId id="343" r:id="rId13"/>
    <p:sldId id="344" r:id="rId14"/>
    <p:sldId id="345" r:id="rId15"/>
    <p:sldId id="346" r:id="rId16"/>
    <p:sldId id="348" r:id="rId17"/>
    <p:sldId id="349" r:id="rId18"/>
    <p:sldId id="350" r:id="rId19"/>
    <p:sldId id="351" r:id="rId20"/>
    <p:sldId id="353" r:id="rId21"/>
    <p:sldId id="354" r:id="rId22"/>
    <p:sldId id="355" r:id="rId23"/>
    <p:sldId id="373" r:id="rId24"/>
    <p:sldId id="356" r:id="rId25"/>
    <p:sldId id="357" r:id="rId26"/>
    <p:sldId id="358" r:id="rId27"/>
    <p:sldId id="359" r:id="rId28"/>
    <p:sldId id="360" r:id="rId29"/>
    <p:sldId id="362" r:id="rId30"/>
    <p:sldId id="3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6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NI-BELLINCAMPI Lorenzo (EACEA)" initials="GL(" lastIdx="7" clrIdx="0">
    <p:extLst>
      <p:ext uri="{19B8F6BF-5375-455C-9EA6-DF929625EA0E}">
        <p15:presenceInfo xmlns:p15="http://schemas.microsoft.com/office/powerpoint/2012/main" userId="S-1-5-21-1606980848-2025429265-839522115-500100" providerId="AD"/>
      </p:ext>
    </p:extLst>
  </p:cmAuthor>
  <p:cmAuthor id="2" name="DE BENEDETTI Silvia (EACEA)" initials="DBS(" lastIdx="4" clrIdx="1">
    <p:extLst>
      <p:ext uri="{19B8F6BF-5375-455C-9EA6-DF929625EA0E}">
        <p15:presenceInfo xmlns:p15="http://schemas.microsoft.com/office/powerpoint/2012/main" userId="S-1-5-21-1606980848-2025429265-839522115-7951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009" autoAdjust="0"/>
    <p:restoredTop sz="69656" autoAdjust="0"/>
  </p:normalViewPr>
  <p:slideViewPr>
    <p:cSldViewPr snapToGrid="0">
      <p:cViewPr varScale="1">
        <p:scale>
          <a:sx n="80" d="100"/>
          <a:sy n="80" d="100"/>
        </p:scale>
        <p:origin x="1428" y="90"/>
      </p:cViewPr>
      <p:guideLst>
        <p:guide orient="horz" pos="2092"/>
        <p:guide pos="26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4T12:27:29.114" idx="5">
    <p:pos x="6936" y="410"/>
    <p:text>maybe to delete this slide moving the explanation down to the other slide 21</p:text>
    <p:extLst>
      <p:ext uri="{C676402C-5697-4E1C-873F-D02D1690AC5C}">
        <p15:threadingInfo xmlns:p15="http://schemas.microsoft.com/office/powerpoint/2012/main" timeZoneBias="-60"/>
      </p:ext>
    </p:extLst>
  </p:cm>
  <p:cm authorId="2" dt="2022-03-24T16:01:30.450" idx="2">
    <p:pos x="6936" y="546"/>
    <p:text>this is one of the first things they need to do so I will keep it. Also slide 21 is about filling the unit but using the titles that's why I recall it again I will not delete</p:text>
    <p:extLst>
      <p:ext uri="{C676402C-5697-4E1C-873F-D02D1690AC5C}">
        <p15:threadingInfo xmlns:p15="http://schemas.microsoft.com/office/powerpoint/2012/main" timeZoneBias="-60">
          <p15:parentCm authorId="1" idx="5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4T12:31:49.027" idx="7">
    <p:pos x="6756" y="410"/>
    <p:text>for clarity, please add the reference to the specific colum of the budget excel and specify again that we are talking abot requested grant amount NOT the total budget</p:text>
    <p:extLst>
      <p:ext uri="{C676402C-5697-4E1C-873F-D02D1690AC5C}">
        <p15:threadingInfo xmlns:p15="http://schemas.microsoft.com/office/powerpoint/2012/main" timeZoneBias="-60"/>
      </p:ext>
    </p:extLst>
  </p:cm>
  <p:cm authorId="2" dt="2022-03-24T16:03:33.739" idx="4">
    <p:pos x="6756" y="546"/>
    <p:text>ok I will do it</p:text>
    <p:extLst>
      <p:ext uri="{C676402C-5697-4E1C-873F-D02D1690AC5C}">
        <p15:threadingInfo xmlns:p15="http://schemas.microsoft.com/office/powerpoint/2012/main" timeZoneBias="-60">
          <p15:parentCm authorId="1" idx="7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4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8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9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3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5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0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01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w-to-participate/reference-document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ec.europa.eu/info/funding-tenders/opportunities/portal/screen/opportunities/topic-details/erasmus-edu-2022-pi-all-inno-edu-enterp;callCode=null;freeTextSearchKeyword=alliance;matchWholeText=false;typeCodes=1,2,8;statusCodes=31094502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2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erasmus-edu-2022-pi-all-inno-edu-enterp;callCode=null;freeTextSearchKeyword=alliance;matchWholeText=false;typeCodes=1,2,8;statusCodes=31094502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64116" y="3852693"/>
            <a:ext cx="4022294" cy="1411122"/>
          </a:xfrm>
        </p:spPr>
        <p:txBody>
          <a:bodyPr/>
          <a:lstStyle/>
          <a:p>
            <a:pPr marL="0" indent="0" algn="ctr">
              <a:buNone/>
            </a:pPr>
            <a:r>
              <a:rPr lang="fr-BE" sz="3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Toolkit</a:t>
            </a:r>
            <a:endParaRPr lang="fr-BE" sz="3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BE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to </a:t>
            </a:r>
            <a:r>
              <a:rPr lang="fr-BE" sz="3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fill</a:t>
            </a:r>
            <a:r>
              <a:rPr lang="fr-BE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in the budget</a:t>
            </a:r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GB" sz="1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                        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14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  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8889" y="1838216"/>
            <a:ext cx="5673851" cy="782357"/>
          </a:xfrm>
        </p:spPr>
        <p:txBody>
          <a:bodyPr/>
          <a:lstStyle/>
          <a:p>
            <a:pPr marL="0" indent="0"/>
            <a:r>
              <a:rPr lang="en-GB" b="1" dirty="0"/>
              <a:t>Erasmus + KA2</a:t>
            </a:r>
            <a:r>
              <a:rPr lang="en-US" b="1" dirty="0"/>
              <a:t/>
            </a:r>
            <a:br>
              <a:rPr lang="en-US" b="1" dirty="0"/>
            </a:br>
            <a:r>
              <a:rPr lang="en-GB" b="1" dirty="0"/>
              <a:t>Alliances for innovation </a:t>
            </a:r>
            <a:r>
              <a:rPr lang="en-GB" b="1" dirty="0" smtClean="0"/>
              <a:t>2022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73334"/>
            <a:ext cx="4844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</a:t>
            </a:r>
            <a:r>
              <a:rPr lang="en-US" sz="600" dirty="0" err="1">
                <a:solidFill>
                  <a:schemeClr val="bg1"/>
                </a:solidFill>
              </a:rPr>
              <a:t>Odua</a:t>
            </a:r>
            <a:r>
              <a:rPr lang="en-US" sz="600" dirty="0">
                <a:solidFill>
                  <a:schemeClr val="bg1"/>
                </a:solidFill>
              </a:rPr>
              <a:t> Images, Rawpixel.com, </a:t>
            </a:r>
            <a:r>
              <a:rPr lang="en-US" sz="600" dirty="0" err="1">
                <a:solidFill>
                  <a:schemeClr val="bg1"/>
                </a:solidFill>
              </a:rPr>
              <a:t>Myvisuals</a:t>
            </a:r>
            <a:r>
              <a:rPr lang="en-US" sz="600" dirty="0">
                <a:solidFill>
                  <a:schemeClr val="bg1"/>
                </a:solidFill>
              </a:rPr>
              <a:t>, Africa Studio &amp; </a:t>
            </a:r>
            <a:r>
              <a:rPr lang="en-US" sz="600" dirty="0" err="1">
                <a:solidFill>
                  <a:schemeClr val="bg1"/>
                </a:solidFill>
              </a:rPr>
              <a:t>popcorner</a:t>
            </a:r>
            <a:r>
              <a:rPr lang="en-US" sz="600" dirty="0">
                <a:solidFill>
                  <a:schemeClr val="bg1"/>
                </a:solidFill>
              </a:rPr>
              <a:t> / Shutterstock.com</a:t>
            </a:r>
            <a:endParaRPr lang="fr-BE" sz="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6383" y="6673334"/>
            <a:ext cx="4844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© </a:t>
            </a:r>
            <a:r>
              <a:rPr lang="en-US" sz="600" dirty="0">
                <a:solidFill>
                  <a:schemeClr val="bg1"/>
                </a:solidFill>
              </a:rPr>
              <a:t>European Union, 2021 (CC BY-NC-ND 4.0) — source: iStockphoto.com</a:t>
            </a:r>
            <a:r>
              <a:rPr lang="pt-BR" sz="600" dirty="0" smtClean="0">
                <a:solidFill>
                  <a:schemeClr val="bg1"/>
                </a:solidFill>
              </a:rPr>
              <a:t>n, 2016</a:t>
            </a:r>
            <a:endParaRPr lang="fr-BE" sz="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6383" y="6670452"/>
            <a:ext cx="4844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© </a:t>
            </a:r>
            <a:r>
              <a:rPr lang="en-US" sz="600" dirty="0">
                <a:solidFill>
                  <a:schemeClr val="bg1"/>
                </a:solidFill>
              </a:rPr>
              <a:t>European Union, 2021 (CC BY-NC-ND 4.0) — source: iStockphoto.com</a:t>
            </a:r>
            <a:r>
              <a:rPr lang="pt-BR" sz="600" dirty="0" smtClean="0">
                <a:solidFill>
                  <a:schemeClr val="bg1"/>
                </a:solidFill>
              </a:rPr>
              <a:t>n, 2016</a:t>
            </a:r>
            <a:endParaRPr lang="fr-BE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6383" y="6642076"/>
            <a:ext cx="4844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© </a:t>
            </a:r>
            <a:r>
              <a:rPr lang="en-US" sz="600" dirty="0">
                <a:solidFill>
                  <a:schemeClr val="bg1"/>
                </a:solidFill>
              </a:rPr>
              <a:t>European Union, 2021 (CC BY-NC-ND 4.0) — source: iStockphoto.com</a:t>
            </a:r>
            <a:r>
              <a:rPr lang="pt-BR" sz="600" dirty="0" smtClean="0">
                <a:solidFill>
                  <a:schemeClr val="bg1"/>
                </a:solidFill>
              </a:rPr>
              <a:t>n, 2016</a:t>
            </a:r>
            <a:endParaRPr lang="fr-BE" sz="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6383" y="6673334"/>
            <a:ext cx="4844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© </a:t>
            </a:r>
            <a:r>
              <a:rPr lang="en-US" sz="600" dirty="0">
                <a:solidFill>
                  <a:schemeClr val="bg1"/>
                </a:solidFill>
              </a:rPr>
              <a:t>European Union, 2021 (CC BY-NC-ND 4.0) — source: iStockphoto.com</a:t>
            </a:r>
            <a:r>
              <a:rPr lang="pt-BR" sz="600" dirty="0" smtClean="0">
                <a:solidFill>
                  <a:schemeClr val="bg1"/>
                </a:solidFill>
              </a:rPr>
              <a:t>n, 2016</a:t>
            </a:r>
            <a:endParaRPr lang="fr-BE" sz="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09" y="4033651"/>
            <a:ext cx="1049207" cy="1049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902" y="209303"/>
            <a:ext cx="958499" cy="958499"/>
          </a:xfrm>
          <a:prstGeom prst="rect">
            <a:avLst/>
          </a:prstGeo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 r="26377"/>
          <a:stretch>
            <a:fillRect/>
          </a:stretch>
        </p:blipFill>
        <p:spPr>
          <a:xfrm>
            <a:off x="-3870" y="-1"/>
            <a:ext cx="6053687" cy="68634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9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35697"/>
            <a:ext cx="1038053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1875" algn="l"/>
              </a:tabLst>
            </a:pPr>
            <a:r>
              <a:rPr sz="4000" b="0" spc="-5" dirty="0" smtClean="0">
                <a:latin typeface="Arial"/>
                <a:cs typeface="Arial"/>
              </a:rPr>
              <a:t>Presentation</a:t>
            </a:r>
            <a:r>
              <a:rPr lang="fr-BE" spc="-5" dirty="0">
                <a:latin typeface="Arial"/>
                <a:cs typeface="Arial"/>
              </a:rPr>
              <a:t> </a:t>
            </a:r>
            <a:r>
              <a:rPr sz="4000" b="0" spc="-5" dirty="0" smtClean="0">
                <a:latin typeface="Arial"/>
                <a:cs typeface="Arial"/>
              </a:rPr>
              <a:t>of </a:t>
            </a:r>
            <a:r>
              <a:rPr sz="4000" b="0" spc="-5" dirty="0">
                <a:latin typeface="Arial"/>
                <a:cs typeface="Arial"/>
              </a:rPr>
              <a:t>the </a:t>
            </a:r>
            <a:r>
              <a:rPr sz="4000" b="0" dirty="0">
                <a:latin typeface="Arial"/>
                <a:cs typeface="Arial"/>
              </a:rPr>
              <a:t>Excel</a:t>
            </a:r>
            <a:r>
              <a:rPr sz="4000" b="0" spc="-85" dirty="0">
                <a:latin typeface="Arial"/>
                <a:cs typeface="Arial"/>
              </a:rPr>
              <a:t> </a:t>
            </a:r>
            <a:r>
              <a:rPr sz="4000" b="0" spc="-5" dirty="0" smtClean="0">
                <a:latin typeface="Arial"/>
                <a:cs typeface="Arial"/>
              </a:rPr>
              <a:t>table</a:t>
            </a:r>
            <a:r>
              <a:rPr lang="fr-BE" sz="4000" b="0" spc="-5" dirty="0" smtClean="0">
                <a:latin typeface="Arial"/>
                <a:cs typeface="Arial"/>
              </a:rPr>
              <a:t> – Staff types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4298" y="1766607"/>
            <a:ext cx="92964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147" y="3420075"/>
            <a:ext cx="11353800" cy="457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5086" y="3440360"/>
            <a:ext cx="1163320" cy="641350"/>
          </a:xfrm>
          <a:custGeom>
            <a:avLst/>
            <a:gdLst/>
            <a:ahLst/>
            <a:cxnLst/>
            <a:rect l="l" t="t" r="r" b="b"/>
            <a:pathLst>
              <a:path w="1163320" h="641350">
                <a:moveTo>
                  <a:pt x="0" y="0"/>
                </a:moveTo>
                <a:lnTo>
                  <a:pt x="1162812" y="0"/>
                </a:lnTo>
                <a:lnTo>
                  <a:pt x="1162812" y="640842"/>
                </a:lnTo>
                <a:lnTo>
                  <a:pt x="0" y="640842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70882" y="4510382"/>
            <a:ext cx="7689887" cy="1147109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 marR="277495">
              <a:lnSpc>
                <a:spcPct val="100000"/>
              </a:lnSpc>
              <a:spcBef>
                <a:spcPts val="305"/>
              </a:spcBef>
            </a:pP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You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can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put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own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specific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staff: i.e.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Director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, Project Manager, Senior Expert, Assistant,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Researcher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, etc…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These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titles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apply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for all the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partners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. If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you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put as « Type 1 » 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« Senior expert »,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this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appear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for all the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partner</a:t>
            </a:r>
            <a:r>
              <a:rPr lang="fr-BE" b="1" spc="-5" dirty="0" err="1">
                <a:solidFill>
                  <a:srgbClr val="4D4D4D"/>
                </a:solidFill>
                <a:latin typeface="Arial"/>
                <a:cs typeface="Arial"/>
              </a:rPr>
              <a:t>s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the </a:t>
            </a:r>
            <a:r>
              <a:rPr lang="fr-BE"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same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16746" y="2252910"/>
            <a:ext cx="1080135" cy="1089025"/>
          </a:xfrm>
          <a:custGeom>
            <a:avLst/>
            <a:gdLst/>
            <a:ahLst/>
            <a:cxnLst/>
            <a:rect l="l" t="t" r="r" b="b"/>
            <a:pathLst>
              <a:path w="1080135" h="1089025">
                <a:moveTo>
                  <a:pt x="0" y="0"/>
                </a:moveTo>
                <a:lnTo>
                  <a:pt x="1079754" y="0"/>
                </a:lnTo>
                <a:lnTo>
                  <a:pt x="1079754" y="1088898"/>
                </a:lnTo>
                <a:lnTo>
                  <a:pt x="0" y="1088898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6813" y="3360945"/>
            <a:ext cx="814069" cy="1067435"/>
          </a:xfrm>
          <a:custGeom>
            <a:avLst/>
            <a:gdLst/>
            <a:ahLst/>
            <a:cxnLst/>
            <a:rect l="l" t="t" r="r" b="b"/>
            <a:pathLst>
              <a:path w="814070" h="1067435">
                <a:moveTo>
                  <a:pt x="0" y="0"/>
                </a:moveTo>
                <a:lnTo>
                  <a:pt x="813511" y="106732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6214" y="4323922"/>
            <a:ext cx="190500" cy="208915"/>
          </a:xfrm>
          <a:custGeom>
            <a:avLst/>
            <a:gdLst/>
            <a:ahLst/>
            <a:cxnLst/>
            <a:rect l="l" t="t" r="r" b="b"/>
            <a:pathLst>
              <a:path w="190500" h="208914">
                <a:moveTo>
                  <a:pt x="150901" y="0"/>
                </a:moveTo>
                <a:lnTo>
                  <a:pt x="0" y="115011"/>
                </a:lnTo>
                <a:lnTo>
                  <a:pt x="190461" y="208407"/>
                </a:lnTo>
                <a:lnTo>
                  <a:pt x="1509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68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1" y="20144"/>
            <a:ext cx="1039257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cs typeface="Arial"/>
              </a:rPr>
              <a:t>Presentation of the </a:t>
            </a:r>
            <a:r>
              <a:rPr lang="en-US" dirty="0">
                <a:cs typeface="Arial"/>
              </a:rPr>
              <a:t>Excel</a:t>
            </a:r>
            <a:r>
              <a:rPr lang="en-US" spc="-85" dirty="0">
                <a:cs typeface="Arial"/>
              </a:rPr>
              <a:t> </a:t>
            </a:r>
            <a:r>
              <a:rPr lang="en-US" spc="-5" dirty="0" smtClean="0">
                <a:cs typeface="Arial"/>
              </a:rPr>
              <a:t>table: Beneficiaries List, WP List and Proposal Budget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176" y="1264920"/>
            <a:ext cx="9644633" cy="5151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5589" y="5969127"/>
            <a:ext cx="3009265" cy="664845"/>
          </a:xfrm>
          <a:custGeom>
            <a:avLst/>
            <a:gdLst/>
            <a:ahLst/>
            <a:cxnLst/>
            <a:rect l="l" t="t" r="r" b="b"/>
            <a:pathLst>
              <a:path w="3009265" h="664845">
                <a:moveTo>
                  <a:pt x="0" y="0"/>
                </a:moveTo>
                <a:lnTo>
                  <a:pt x="3009138" y="0"/>
                </a:lnTo>
                <a:lnTo>
                  <a:pt x="3009138" y="664464"/>
                </a:lnTo>
                <a:lnTo>
                  <a:pt x="0" y="664464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7118" y="5969127"/>
            <a:ext cx="1163955" cy="664845"/>
          </a:xfrm>
          <a:custGeom>
            <a:avLst/>
            <a:gdLst/>
            <a:ahLst/>
            <a:cxnLst/>
            <a:rect l="l" t="t" r="r" b="b"/>
            <a:pathLst>
              <a:path w="1163954" h="664845">
                <a:moveTo>
                  <a:pt x="0" y="0"/>
                </a:moveTo>
                <a:lnTo>
                  <a:pt x="1163574" y="0"/>
                </a:lnTo>
                <a:lnTo>
                  <a:pt x="1163574" y="664464"/>
                </a:lnTo>
                <a:lnTo>
                  <a:pt x="0" y="664464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58990" y="1768320"/>
            <a:ext cx="2614862" cy="2255746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18745" marR="112395" indent="63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These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4 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tabs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will  have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be 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filled in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in  order for 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your 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d</a:t>
            </a:r>
            <a:r>
              <a:rPr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etailed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budget table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be 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complete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,  before 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uploading</a:t>
            </a:r>
            <a:r>
              <a:rPr sz="1800" b="1" spc="-8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it  into the 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Sub</a:t>
            </a:r>
            <a:r>
              <a:rPr sz="1800" b="1" dirty="0" smtClean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1800" b="1" dirty="0" smtClean="0">
                <a:solidFill>
                  <a:srgbClr val="4D4D4D"/>
                </a:solidFill>
                <a:latin typeface="Arial"/>
                <a:cs typeface="Arial"/>
              </a:rPr>
              <a:t>ss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ion  </a:t>
            </a:r>
            <a:r>
              <a:rPr sz="1800" b="1" dirty="0" smtClean="0">
                <a:solidFill>
                  <a:srgbClr val="4D4D4D"/>
                </a:solidFill>
                <a:latin typeface="Arial"/>
                <a:cs typeface="Arial"/>
              </a:rPr>
              <a:t>system</a:t>
            </a:r>
            <a:r>
              <a:rPr lang="fr-BE" sz="1800" b="1" dirty="0" smtClean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14340" y="4189564"/>
            <a:ext cx="4965065" cy="1739900"/>
          </a:xfrm>
          <a:custGeom>
            <a:avLst/>
            <a:gdLst/>
            <a:ahLst/>
            <a:cxnLst/>
            <a:rect l="l" t="t" r="r" b="b"/>
            <a:pathLst>
              <a:path w="4965065" h="1739900">
                <a:moveTo>
                  <a:pt x="0" y="1739684"/>
                </a:moveTo>
                <a:lnTo>
                  <a:pt x="4965039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18165" y="4110502"/>
            <a:ext cx="210820" cy="179070"/>
          </a:xfrm>
          <a:custGeom>
            <a:avLst/>
            <a:gdLst/>
            <a:ahLst/>
            <a:cxnLst/>
            <a:rect l="l" t="t" r="r" b="b"/>
            <a:pathLst>
              <a:path w="210820" h="179070">
                <a:moveTo>
                  <a:pt x="0" y="0"/>
                </a:moveTo>
                <a:lnTo>
                  <a:pt x="62750" y="179057"/>
                </a:lnTo>
                <a:lnTo>
                  <a:pt x="210439" y="2677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0693" y="4362437"/>
            <a:ext cx="2169795" cy="1567180"/>
          </a:xfrm>
          <a:custGeom>
            <a:avLst/>
            <a:gdLst/>
            <a:ahLst/>
            <a:cxnLst/>
            <a:rect l="l" t="t" r="r" b="b"/>
            <a:pathLst>
              <a:path w="2169795" h="1567179">
                <a:moveTo>
                  <a:pt x="0" y="1566735"/>
                </a:moveTo>
                <a:lnTo>
                  <a:pt x="2169299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18810" y="4269871"/>
            <a:ext cx="209550" cy="188595"/>
          </a:xfrm>
          <a:custGeom>
            <a:avLst/>
            <a:gdLst/>
            <a:ahLst/>
            <a:cxnLst/>
            <a:rect l="l" t="t" r="r" b="b"/>
            <a:pathLst>
              <a:path w="209550" h="188595">
                <a:moveTo>
                  <a:pt x="209359" y="0"/>
                </a:moveTo>
                <a:lnTo>
                  <a:pt x="0" y="34188"/>
                </a:lnTo>
                <a:lnTo>
                  <a:pt x="111099" y="187998"/>
                </a:lnTo>
                <a:lnTo>
                  <a:pt x="2093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10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42614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 smtClean="0">
                <a:latin typeface="Arial"/>
                <a:cs typeface="Arial"/>
              </a:rPr>
              <a:t>Beneficiaries</a:t>
            </a:r>
            <a:r>
              <a:rPr sz="4000" b="0" spc="-45" dirty="0" smtClean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list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8" y="1744578"/>
            <a:ext cx="12060062" cy="3104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28" y="5017168"/>
            <a:ext cx="10539059" cy="111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42614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4000" b="0" spc="-5" dirty="0" err="1" smtClean="0">
                <a:latin typeface="Arial"/>
                <a:cs typeface="Arial"/>
              </a:rPr>
              <a:t>Apply</a:t>
            </a:r>
            <a:r>
              <a:rPr lang="fr-BE" sz="4000" b="0" spc="-5" dirty="0" smtClean="0">
                <a:latin typeface="Arial"/>
                <a:cs typeface="Arial"/>
              </a:rPr>
              <a:t> changes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9147" y="1515978"/>
            <a:ext cx="3152274" cy="286232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rgbClr val="C00000"/>
                </a:solidFill>
              </a:rPr>
              <a:t>When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you</a:t>
            </a:r>
            <a:r>
              <a:rPr lang="fr-BE" b="1" dirty="0" smtClean="0">
                <a:solidFill>
                  <a:srgbClr val="C00000"/>
                </a:solidFill>
              </a:rPr>
              <a:t> DOUBLE CLICK on « </a:t>
            </a:r>
            <a:r>
              <a:rPr lang="fr-BE" b="1" dirty="0" err="1" smtClean="0">
                <a:solidFill>
                  <a:srgbClr val="C00000"/>
                </a:solidFill>
              </a:rPr>
              <a:t>Apply</a:t>
            </a:r>
            <a:r>
              <a:rPr lang="fr-BE" b="1" dirty="0" smtClean="0">
                <a:solidFill>
                  <a:srgbClr val="C00000"/>
                </a:solidFill>
              </a:rPr>
              <a:t> changes </a:t>
            </a:r>
            <a:r>
              <a:rPr lang="it-IT" b="1" dirty="0">
                <a:solidFill>
                  <a:srgbClr val="C00000"/>
                </a:solidFill>
              </a:rPr>
              <a:t>»</a:t>
            </a:r>
            <a:r>
              <a:rPr lang="fr-BE" b="1" dirty="0" smtClean="0">
                <a:solidFill>
                  <a:srgbClr val="C00000"/>
                </a:solidFill>
              </a:rPr>
              <a:t>, a box </a:t>
            </a:r>
            <a:r>
              <a:rPr lang="fr-BE" b="1" dirty="0">
                <a:solidFill>
                  <a:srgbClr val="C00000"/>
                </a:solidFill>
              </a:rPr>
              <a:t>« </a:t>
            </a:r>
            <a:r>
              <a:rPr lang="fr-BE" b="1" dirty="0" err="1">
                <a:solidFill>
                  <a:srgbClr val="C00000"/>
                </a:solidFill>
              </a:rPr>
              <a:t>Tasks</a:t>
            </a:r>
            <a:r>
              <a:rPr lang="fr-BE" b="1" dirty="0">
                <a:solidFill>
                  <a:srgbClr val="C00000"/>
                </a:solidFill>
              </a:rPr>
              <a:t> </a:t>
            </a:r>
            <a:r>
              <a:rPr lang="fr-BE" b="1" dirty="0" smtClean="0">
                <a:solidFill>
                  <a:srgbClr val="C00000"/>
                </a:solidFill>
              </a:rPr>
              <a:t>in </a:t>
            </a:r>
            <a:r>
              <a:rPr lang="fr-BE" b="1" dirty="0" err="1" smtClean="0">
                <a:solidFill>
                  <a:srgbClr val="C00000"/>
                </a:solidFill>
              </a:rPr>
              <a:t>progress</a:t>
            </a:r>
            <a:r>
              <a:rPr lang="it-IT" b="1" dirty="0">
                <a:solidFill>
                  <a:srgbClr val="4D4D4D"/>
                </a:solidFill>
                <a:cs typeface="Arial"/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»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will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appear</a:t>
            </a:r>
            <a:r>
              <a:rPr lang="fr-BE" b="1" dirty="0" smtClean="0">
                <a:solidFill>
                  <a:srgbClr val="C00000"/>
                </a:solidFill>
              </a:rPr>
              <a:t>, </a:t>
            </a:r>
            <a:r>
              <a:rPr lang="fr-BE" b="1" dirty="0" err="1" smtClean="0">
                <a:solidFill>
                  <a:srgbClr val="C00000"/>
                </a:solidFill>
              </a:rPr>
              <a:t>wait</a:t>
            </a:r>
            <a:r>
              <a:rPr lang="fr-BE" b="1" dirty="0" smtClean="0">
                <a:solidFill>
                  <a:srgbClr val="C00000"/>
                </a:solidFill>
              </a:rPr>
              <a:t> the update finalisation and </a:t>
            </a:r>
            <a:r>
              <a:rPr lang="fr-BE" b="1" dirty="0" err="1" smtClean="0">
                <a:solidFill>
                  <a:srgbClr val="C00000"/>
                </a:solidFill>
              </a:rPr>
              <a:t>when</a:t>
            </a:r>
            <a:r>
              <a:rPr lang="fr-BE" b="1" dirty="0" smtClean="0">
                <a:solidFill>
                  <a:srgbClr val="C00000"/>
                </a:solidFill>
              </a:rPr>
              <a:t> the </a:t>
            </a:r>
            <a:r>
              <a:rPr lang="fr-BE" b="1" dirty="0" err="1" smtClean="0">
                <a:solidFill>
                  <a:srgbClr val="C00000"/>
                </a:solidFill>
              </a:rPr>
              <a:t>windows</a:t>
            </a:r>
            <a:r>
              <a:rPr lang="fr-BE" b="1" dirty="0" smtClean="0">
                <a:solidFill>
                  <a:srgbClr val="C00000"/>
                </a:solidFill>
              </a:rPr>
              <a:t> « Job </a:t>
            </a:r>
            <a:r>
              <a:rPr lang="fr-BE" b="1" dirty="0" err="1" smtClean="0">
                <a:solidFill>
                  <a:srgbClr val="C00000"/>
                </a:solidFill>
              </a:rPr>
              <a:t>done</a:t>
            </a:r>
            <a:r>
              <a:rPr lang="fr-BE" b="1" dirty="0" smtClean="0">
                <a:solidFill>
                  <a:srgbClr val="C00000"/>
                </a:solidFill>
              </a:rPr>
              <a:t>! » </a:t>
            </a:r>
            <a:r>
              <a:rPr lang="fr-BE" b="1" dirty="0" err="1" smtClean="0">
                <a:solidFill>
                  <a:srgbClr val="C00000"/>
                </a:solidFill>
              </a:rPr>
              <a:t>appears</a:t>
            </a:r>
            <a:r>
              <a:rPr lang="fr-BE" b="1" dirty="0" smtClean="0">
                <a:solidFill>
                  <a:srgbClr val="C00000"/>
                </a:solidFill>
              </a:rPr>
              <a:t>, click on OK and </a:t>
            </a:r>
            <a:r>
              <a:rPr lang="fr-BE" b="1" dirty="0" err="1" smtClean="0">
                <a:solidFill>
                  <a:srgbClr val="C00000"/>
                </a:solidFill>
              </a:rPr>
              <a:t>regularly</a:t>
            </a:r>
            <a:r>
              <a:rPr lang="fr-BE" b="1" dirty="0" smtClean="0">
                <a:solidFill>
                  <a:srgbClr val="C00000"/>
                </a:solidFill>
              </a:rPr>
              <a:t> SAVE</a:t>
            </a:r>
          </a:p>
          <a:p>
            <a:r>
              <a:rPr lang="fr-BE" b="1" dirty="0" err="1" smtClean="0">
                <a:solidFill>
                  <a:srgbClr val="C00000"/>
                </a:solidFill>
              </a:rPr>
              <a:t>your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work</a:t>
            </a:r>
            <a:r>
              <a:rPr lang="fr-BE" b="1" dirty="0" smtClean="0">
                <a:solidFill>
                  <a:srgbClr val="C00000"/>
                </a:solidFill>
              </a:rPr>
              <a:t>. </a:t>
            </a:r>
          </a:p>
          <a:p>
            <a:endParaRPr lang="fr-BE" b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50" y="1621004"/>
            <a:ext cx="7591425" cy="4867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822" y="3464456"/>
            <a:ext cx="384273" cy="3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49028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20" dirty="0" smtClean="0">
                <a:latin typeface="Arial"/>
                <a:cs typeface="Arial"/>
              </a:rPr>
              <a:t>Work </a:t>
            </a:r>
            <a:r>
              <a:rPr sz="4000" b="0" spc="-5" dirty="0">
                <a:latin typeface="Arial"/>
                <a:cs typeface="Arial"/>
              </a:rPr>
              <a:t>Packages</a:t>
            </a:r>
            <a:r>
              <a:rPr sz="4000" b="0" spc="-3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list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0748" y="2159507"/>
            <a:ext cx="9934956" cy="1352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3059" y="3616452"/>
            <a:ext cx="9756210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4779" y="3776853"/>
            <a:ext cx="1324121" cy="462280"/>
          </a:xfrm>
          <a:custGeom>
            <a:avLst/>
            <a:gdLst/>
            <a:ahLst/>
            <a:cxnLst/>
            <a:rect l="l" t="t" r="r" b="b"/>
            <a:pathLst>
              <a:path w="1254760" h="462279">
                <a:moveTo>
                  <a:pt x="0" y="0"/>
                </a:moveTo>
                <a:lnTo>
                  <a:pt x="1254252" y="0"/>
                </a:lnTo>
                <a:lnTo>
                  <a:pt x="1254252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5702" y="2763392"/>
            <a:ext cx="3691890" cy="432434"/>
          </a:xfrm>
          <a:custGeom>
            <a:avLst/>
            <a:gdLst/>
            <a:ahLst/>
            <a:cxnLst/>
            <a:rect l="l" t="t" r="r" b="b"/>
            <a:pathLst>
              <a:path w="3691890" h="432435">
                <a:moveTo>
                  <a:pt x="0" y="0"/>
                </a:moveTo>
                <a:lnTo>
                  <a:pt x="3691890" y="0"/>
                </a:lnTo>
                <a:lnTo>
                  <a:pt x="3691890" y="432053"/>
                </a:lnTo>
                <a:lnTo>
                  <a:pt x="0" y="432053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7066" y="3195447"/>
            <a:ext cx="100965" cy="1616075"/>
          </a:xfrm>
          <a:custGeom>
            <a:avLst/>
            <a:gdLst/>
            <a:ahLst/>
            <a:cxnLst/>
            <a:rect l="l" t="t" r="r" b="b"/>
            <a:pathLst>
              <a:path w="100964" h="1616075">
                <a:moveTo>
                  <a:pt x="100825" y="0"/>
                </a:moveTo>
                <a:lnTo>
                  <a:pt x="0" y="1615668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4336" y="4773652"/>
            <a:ext cx="189865" cy="195580"/>
          </a:xfrm>
          <a:custGeom>
            <a:avLst/>
            <a:gdLst/>
            <a:ahLst/>
            <a:cxnLst/>
            <a:rect l="l" t="t" r="r" b="b"/>
            <a:pathLst>
              <a:path w="189864" h="195579">
                <a:moveTo>
                  <a:pt x="0" y="0"/>
                </a:moveTo>
                <a:lnTo>
                  <a:pt x="82880" y="195275"/>
                </a:lnTo>
                <a:lnTo>
                  <a:pt x="189369" y="118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776" y="5359123"/>
            <a:ext cx="2524125" cy="561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9462" y="4855188"/>
            <a:ext cx="10188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130" marR="144145"/>
            <a:r>
              <a:rPr lang="en-US" b="1" spc="-5" dirty="0" smtClean="0">
                <a:solidFill>
                  <a:srgbClr val="4D4D4D"/>
                </a:solidFill>
                <a:cs typeface="Arial"/>
              </a:rPr>
              <a:t>Complete </a:t>
            </a:r>
            <a:r>
              <a:rPr lang="en-US" b="1" spc="-5" dirty="0">
                <a:solidFill>
                  <a:srgbClr val="4D4D4D"/>
                </a:solidFill>
                <a:cs typeface="Arial"/>
              </a:rPr>
              <a:t>the information related </a:t>
            </a:r>
            <a:r>
              <a:rPr lang="en-US" b="1" dirty="0">
                <a:solidFill>
                  <a:srgbClr val="4D4D4D"/>
                </a:solidFill>
                <a:cs typeface="Arial"/>
              </a:rPr>
              <a:t>to </a:t>
            </a:r>
            <a:r>
              <a:rPr lang="en-US" b="1" spc="-5" dirty="0">
                <a:solidFill>
                  <a:srgbClr val="4D4D4D"/>
                </a:solidFill>
                <a:cs typeface="Arial"/>
              </a:rPr>
              <a:t>your different work </a:t>
            </a:r>
            <a:r>
              <a:rPr lang="en-US" b="1" spc="-5" dirty="0" smtClean="0">
                <a:solidFill>
                  <a:srgbClr val="4D4D4D"/>
                </a:solidFill>
                <a:cs typeface="Arial"/>
              </a:rPr>
              <a:t>packages.</a:t>
            </a:r>
            <a:endParaRPr lang="en-US" dirty="0">
              <a:cs typeface="Arial"/>
            </a:endParaRPr>
          </a:p>
          <a:p>
            <a:pPr marL="151130" marR="144145">
              <a:lnSpc>
                <a:spcPct val="100000"/>
              </a:lnSpc>
            </a:pPr>
            <a:endParaRPr lang="en-US" b="1" dirty="0" smtClean="0">
              <a:solidFill>
                <a:srgbClr val="4D4D4D"/>
              </a:solidFill>
              <a:cs typeface="Arial"/>
            </a:endParaRPr>
          </a:p>
          <a:p>
            <a:pPr marL="151130" marR="144145">
              <a:lnSpc>
                <a:spcPct val="150000"/>
              </a:lnSpc>
            </a:pPr>
            <a:r>
              <a:rPr lang="en-US" b="1" dirty="0" smtClean="0">
                <a:solidFill>
                  <a:srgbClr val="4D4D4D"/>
                </a:solidFill>
                <a:cs typeface="Arial"/>
              </a:rPr>
              <a:t>(</a:t>
            </a:r>
            <a:r>
              <a:rPr lang="en-US" b="1" dirty="0">
                <a:solidFill>
                  <a:srgbClr val="4D4D4D"/>
                </a:solidFill>
                <a:cs typeface="Arial"/>
              </a:rPr>
              <a:t>See </a:t>
            </a:r>
            <a:r>
              <a:rPr lang="en-US" b="1" spc="-5" dirty="0">
                <a:solidFill>
                  <a:srgbClr val="4D4D4D"/>
                </a:solidFill>
                <a:cs typeface="Arial"/>
              </a:rPr>
              <a:t>Part B </a:t>
            </a:r>
            <a:r>
              <a:rPr lang="en-US" b="1" spc="-5" dirty="0" smtClean="0">
                <a:solidFill>
                  <a:srgbClr val="4D4D4D"/>
                </a:solidFill>
                <a:cs typeface="Arial"/>
              </a:rPr>
              <a:t>                                           for </a:t>
            </a:r>
            <a:r>
              <a:rPr lang="en-US" b="1" spc="-5" dirty="0">
                <a:solidFill>
                  <a:srgbClr val="4D4D4D"/>
                </a:solidFill>
                <a:cs typeface="Arial"/>
              </a:rPr>
              <a:t>the different work </a:t>
            </a:r>
            <a:r>
              <a:rPr lang="en-US" b="1" spc="-5" dirty="0" smtClean="0">
                <a:solidFill>
                  <a:srgbClr val="4D4D4D"/>
                </a:solidFill>
                <a:cs typeface="Arial"/>
              </a:rPr>
              <a:t>packages</a:t>
            </a:r>
            <a:r>
              <a:rPr lang="en-US" b="1" spc="-5" dirty="0">
                <a:solidFill>
                  <a:srgbClr val="4D4D4D"/>
                </a:solidFill>
                <a:cs typeface="Arial"/>
              </a:rPr>
              <a:t>; it is recommended </a:t>
            </a:r>
            <a:r>
              <a:rPr lang="en-US" b="1" dirty="0">
                <a:solidFill>
                  <a:srgbClr val="4D4D4D"/>
                </a:solidFill>
                <a:cs typeface="Arial"/>
              </a:rPr>
              <a:t>to </a:t>
            </a:r>
            <a:r>
              <a:rPr lang="en-US" b="1" spc="-5" dirty="0">
                <a:solidFill>
                  <a:srgbClr val="4D4D4D"/>
                </a:solidFill>
                <a:cs typeface="Arial"/>
              </a:rPr>
              <a:t>use </a:t>
            </a:r>
            <a:r>
              <a:rPr lang="en-US" b="1" dirty="0">
                <a:solidFill>
                  <a:srgbClr val="4D4D4D"/>
                </a:solidFill>
                <a:cs typeface="Arial"/>
              </a:rPr>
              <a:t>a </a:t>
            </a:r>
            <a:r>
              <a:rPr lang="en-US" b="1" spc="-5" dirty="0">
                <a:solidFill>
                  <a:srgbClr val="4D4D4D"/>
                </a:solidFill>
                <a:cs typeface="Arial"/>
              </a:rPr>
              <a:t>limited number of work  packages)</a:t>
            </a:r>
            <a:endParaRPr lang="en-US" dirty="0">
              <a:cs typeface="Arial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1383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49028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20" dirty="0" smtClean="0">
                <a:latin typeface="Arial"/>
                <a:cs typeface="Arial"/>
              </a:rPr>
              <a:t>Work </a:t>
            </a:r>
            <a:r>
              <a:rPr sz="4000" b="0" spc="-5" dirty="0">
                <a:latin typeface="Arial"/>
                <a:cs typeface="Arial"/>
              </a:rPr>
              <a:t>Packages</a:t>
            </a:r>
            <a:r>
              <a:rPr sz="4000" b="0" spc="-3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list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234" y="2407157"/>
            <a:ext cx="10341101" cy="2080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4922" y="4040504"/>
            <a:ext cx="1463040" cy="565785"/>
          </a:xfrm>
          <a:custGeom>
            <a:avLst/>
            <a:gdLst/>
            <a:ahLst/>
            <a:cxnLst/>
            <a:rect l="l" t="t" r="r" b="b"/>
            <a:pathLst>
              <a:path w="1463039" h="565785">
                <a:moveTo>
                  <a:pt x="0" y="0"/>
                </a:moveTo>
                <a:lnTo>
                  <a:pt x="1463039" y="0"/>
                </a:lnTo>
                <a:lnTo>
                  <a:pt x="1463039" y="565404"/>
                </a:lnTo>
                <a:lnTo>
                  <a:pt x="0" y="565404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4905" y="3880022"/>
            <a:ext cx="611446" cy="1142800"/>
          </a:xfrm>
          <a:custGeom>
            <a:avLst/>
            <a:gdLst/>
            <a:ahLst/>
            <a:cxnLst/>
            <a:rect l="l" t="t" r="r" b="b"/>
            <a:pathLst>
              <a:path w="160020" h="1123950">
                <a:moveTo>
                  <a:pt x="159537" y="0"/>
                </a:moveTo>
                <a:lnTo>
                  <a:pt x="0" y="1123416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0925" y="4996688"/>
            <a:ext cx="187960" cy="201295"/>
          </a:xfrm>
          <a:custGeom>
            <a:avLst/>
            <a:gdLst/>
            <a:ahLst/>
            <a:cxnLst/>
            <a:rect l="l" t="t" r="r" b="b"/>
            <a:pathLst>
              <a:path w="187959" h="201295">
                <a:moveTo>
                  <a:pt x="0" y="0"/>
                </a:moveTo>
                <a:lnTo>
                  <a:pt x="67259" y="201193"/>
                </a:lnTo>
                <a:lnTo>
                  <a:pt x="187858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3675" y="3450716"/>
            <a:ext cx="2377440" cy="449580"/>
          </a:xfrm>
          <a:custGeom>
            <a:avLst/>
            <a:gdLst/>
            <a:ahLst/>
            <a:cxnLst/>
            <a:rect l="l" t="t" r="r" b="b"/>
            <a:pathLst>
              <a:path w="2377440" h="449579">
                <a:moveTo>
                  <a:pt x="0" y="0"/>
                </a:moveTo>
                <a:lnTo>
                  <a:pt x="2377440" y="0"/>
                </a:lnTo>
                <a:lnTo>
                  <a:pt x="2377440" y="449580"/>
                </a:lnTo>
                <a:lnTo>
                  <a:pt x="0" y="449580"/>
                </a:lnTo>
                <a:lnTo>
                  <a:pt x="0" y="0"/>
                </a:lnTo>
                <a:close/>
              </a:path>
            </a:pathLst>
          </a:custGeom>
          <a:ln w="6324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02065" y="2757297"/>
            <a:ext cx="2377440" cy="450850"/>
          </a:xfrm>
          <a:custGeom>
            <a:avLst/>
            <a:gdLst/>
            <a:ahLst/>
            <a:cxnLst/>
            <a:rect l="l" t="t" r="r" b="b"/>
            <a:pathLst>
              <a:path w="2377440" h="450850">
                <a:moveTo>
                  <a:pt x="0" y="0"/>
                </a:moveTo>
                <a:lnTo>
                  <a:pt x="2377440" y="0"/>
                </a:lnTo>
                <a:lnTo>
                  <a:pt x="2377440" y="450341"/>
                </a:lnTo>
                <a:lnTo>
                  <a:pt x="0" y="450341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49885" y="3209925"/>
            <a:ext cx="309245" cy="1530517"/>
          </a:xfrm>
          <a:custGeom>
            <a:avLst/>
            <a:gdLst/>
            <a:ahLst/>
            <a:cxnLst/>
            <a:rect l="l" t="t" r="r" b="b"/>
            <a:pathLst>
              <a:path w="309245" h="2137410">
                <a:moveTo>
                  <a:pt x="309003" y="0"/>
                </a:moveTo>
                <a:lnTo>
                  <a:pt x="0" y="2136965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40554" y="4724559"/>
            <a:ext cx="187960" cy="201930"/>
          </a:xfrm>
          <a:custGeom>
            <a:avLst/>
            <a:gdLst/>
            <a:ahLst/>
            <a:cxnLst/>
            <a:rect l="l" t="t" r="r" b="b"/>
            <a:pathLst>
              <a:path w="187959" h="201929">
                <a:moveTo>
                  <a:pt x="0" y="0"/>
                </a:moveTo>
                <a:lnTo>
                  <a:pt x="66751" y="201358"/>
                </a:lnTo>
                <a:lnTo>
                  <a:pt x="187782" y="271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66007" y="5197983"/>
            <a:ext cx="3291204" cy="646430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62305" marR="113664" indent="-542290">
              <a:lnSpc>
                <a:spcPct val="100000"/>
              </a:lnSpc>
              <a:spcBef>
                <a:spcPts val="305"/>
              </a:spcBef>
            </a:pPr>
            <a:r>
              <a:rPr sz="1800" b="1" u="heavy" spc="-5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Double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 click here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remove  the 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Work</a:t>
            </a:r>
            <a:r>
              <a:rPr sz="18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Package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2855" y="5022822"/>
            <a:ext cx="3290570" cy="646430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64235" marR="221615" indent="-636905">
              <a:lnSpc>
                <a:spcPct val="100000"/>
              </a:lnSpc>
              <a:spcBef>
                <a:spcPts val="305"/>
              </a:spcBef>
            </a:pPr>
            <a:r>
              <a:rPr sz="1800" b="1" u="heavy" spc="-5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Double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 click here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add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a  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Work</a:t>
            </a:r>
            <a:r>
              <a:rPr sz="18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Package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79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49028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20" dirty="0" smtClean="0">
                <a:latin typeface="Arial"/>
                <a:cs typeface="Arial"/>
              </a:rPr>
              <a:t>Work </a:t>
            </a:r>
            <a:r>
              <a:rPr sz="4000" b="0" spc="-5" dirty="0">
                <a:latin typeface="Arial"/>
                <a:cs typeface="Arial"/>
              </a:rPr>
              <a:t>Packages</a:t>
            </a:r>
            <a:r>
              <a:rPr sz="4000" b="0" spc="-3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list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3326" y="2343911"/>
            <a:ext cx="10341101" cy="2080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67653" y="2726817"/>
            <a:ext cx="2643505" cy="416559"/>
          </a:xfrm>
          <a:custGeom>
            <a:avLst/>
            <a:gdLst/>
            <a:ahLst/>
            <a:cxnLst/>
            <a:rect l="l" t="t" r="r" b="b"/>
            <a:pathLst>
              <a:path w="2643504" h="416560">
                <a:moveTo>
                  <a:pt x="0" y="0"/>
                </a:moveTo>
                <a:lnTo>
                  <a:pt x="2643378" y="0"/>
                </a:lnTo>
                <a:lnTo>
                  <a:pt x="2643378" y="416051"/>
                </a:lnTo>
                <a:lnTo>
                  <a:pt x="0" y="416051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4922" y="4040504"/>
            <a:ext cx="1463040" cy="565785"/>
          </a:xfrm>
          <a:custGeom>
            <a:avLst/>
            <a:gdLst/>
            <a:ahLst/>
            <a:cxnLst/>
            <a:rect l="l" t="t" r="r" b="b"/>
            <a:pathLst>
              <a:path w="1463039" h="565785">
                <a:moveTo>
                  <a:pt x="0" y="0"/>
                </a:moveTo>
                <a:lnTo>
                  <a:pt x="1463039" y="0"/>
                </a:lnTo>
                <a:lnTo>
                  <a:pt x="1463039" y="565404"/>
                </a:lnTo>
                <a:lnTo>
                  <a:pt x="0" y="565404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20715" y="5180457"/>
            <a:ext cx="3952240" cy="923925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14300" marR="108585" algn="ctr">
              <a:lnSpc>
                <a:spcPct val="100000"/>
              </a:lnSpc>
              <a:spcBef>
                <a:spcPts val="309"/>
              </a:spcBef>
            </a:pPr>
            <a:r>
              <a:rPr sz="1800" b="1" u="heavy" spc="-5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Double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 click on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«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apply changes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» 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once the information is duly  completed or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after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any</a:t>
            </a:r>
            <a:r>
              <a:rPr sz="18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change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57737" y="3156585"/>
            <a:ext cx="113030" cy="1866264"/>
          </a:xfrm>
          <a:custGeom>
            <a:avLst/>
            <a:gdLst/>
            <a:ahLst/>
            <a:cxnLst/>
            <a:rect l="l" t="t" r="r" b="b"/>
            <a:pathLst>
              <a:path w="113029" h="1866264">
                <a:moveTo>
                  <a:pt x="112522" y="0"/>
                </a:moveTo>
                <a:lnTo>
                  <a:pt x="0" y="1866023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64933" y="4985335"/>
            <a:ext cx="189865" cy="195580"/>
          </a:xfrm>
          <a:custGeom>
            <a:avLst/>
            <a:gdLst/>
            <a:ahLst/>
            <a:cxnLst/>
            <a:rect l="l" t="t" r="r" b="b"/>
            <a:pathLst>
              <a:path w="189865" h="195579">
                <a:moveTo>
                  <a:pt x="0" y="0"/>
                </a:moveTo>
                <a:lnTo>
                  <a:pt x="83286" y="195097"/>
                </a:lnTo>
                <a:lnTo>
                  <a:pt x="189395" y="1141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39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4000" b="0" spc="-5" dirty="0" err="1" smtClean="0">
                <a:latin typeface="Arial"/>
                <a:cs typeface="Arial"/>
              </a:rPr>
              <a:t>Estimated</a:t>
            </a:r>
            <a:r>
              <a:rPr lang="fr-BE" sz="4000" b="0" spc="-5" dirty="0" smtClean="0">
                <a:latin typeface="Arial"/>
                <a:cs typeface="Arial"/>
              </a:rPr>
              <a:t> </a:t>
            </a:r>
            <a:r>
              <a:rPr sz="4000" b="0" spc="-5" dirty="0" smtClean="0">
                <a:latin typeface="Arial"/>
                <a:cs typeface="Arial"/>
              </a:rPr>
              <a:t>actual</a:t>
            </a:r>
            <a:r>
              <a:rPr sz="4000" b="0" spc="20" dirty="0" smtClean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costs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6668" y="1264919"/>
            <a:ext cx="6601205" cy="5467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7039" y="2865501"/>
            <a:ext cx="1236345" cy="1532890"/>
          </a:xfrm>
          <a:custGeom>
            <a:avLst/>
            <a:gdLst/>
            <a:ahLst/>
            <a:cxnLst/>
            <a:rect l="l" t="t" r="r" b="b"/>
            <a:pathLst>
              <a:path w="1236345" h="1532889">
                <a:moveTo>
                  <a:pt x="0" y="0"/>
                </a:moveTo>
                <a:lnTo>
                  <a:pt x="1235964" y="0"/>
                </a:lnTo>
                <a:lnTo>
                  <a:pt x="1235964" y="1532382"/>
                </a:lnTo>
                <a:lnTo>
                  <a:pt x="0" y="1532382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7407" y="2520314"/>
            <a:ext cx="1614170" cy="223520"/>
          </a:xfrm>
          <a:custGeom>
            <a:avLst/>
            <a:gdLst/>
            <a:ahLst/>
            <a:cxnLst/>
            <a:rect l="l" t="t" r="r" b="b"/>
            <a:pathLst>
              <a:path w="1614170" h="223519">
                <a:moveTo>
                  <a:pt x="0" y="0"/>
                </a:moveTo>
                <a:lnTo>
                  <a:pt x="1613915" y="0"/>
                </a:lnTo>
                <a:lnTo>
                  <a:pt x="1613915" y="223265"/>
                </a:lnTo>
                <a:lnTo>
                  <a:pt x="0" y="223265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4709" y="6322695"/>
            <a:ext cx="828675" cy="410209"/>
          </a:xfrm>
          <a:custGeom>
            <a:avLst/>
            <a:gdLst/>
            <a:ahLst/>
            <a:cxnLst/>
            <a:rect l="l" t="t" r="r" b="b"/>
            <a:pathLst>
              <a:path w="828675" h="410209">
                <a:moveTo>
                  <a:pt x="0" y="0"/>
                </a:moveTo>
                <a:lnTo>
                  <a:pt x="828293" y="0"/>
                </a:lnTo>
                <a:lnTo>
                  <a:pt x="828293" y="409955"/>
                </a:lnTo>
                <a:lnTo>
                  <a:pt x="0" y="409955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7039" y="4672203"/>
            <a:ext cx="1236345" cy="1772920"/>
          </a:xfrm>
          <a:custGeom>
            <a:avLst/>
            <a:gdLst/>
            <a:ahLst/>
            <a:cxnLst/>
            <a:rect l="l" t="t" r="r" b="b"/>
            <a:pathLst>
              <a:path w="1236345" h="1772920">
                <a:moveTo>
                  <a:pt x="0" y="0"/>
                </a:moveTo>
                <a:lnTo>
                  <a:pt x="1235964" y="0"/>
                </a:lnTo>
                <a:lnTo>
                  <a:pt x="1235964" y="1772412"/>
                </a:lnTo>
                <a:lnTo>
                  <a:pt x="0" y="1772412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9701" y="4773548"/>
            <a:ext cx="572770" cy="784860"/>
          </a:xfrm>
          <a:custGeom>
            <a:avLst/>
            <a:gdLst/>
            <a:ahLst/>
            <a:cxnLst/>
            <a:rect l="l" t="t" r="r" b="b"/>
            <a:pathLst>
              <a:path w="572769" h="784860">
                <a:moveTo>
                  <a:pt x="0" y="0"/>
                </a:moveTo>
                <a:lnTo>
                  <a:pt x="572262" y="0"/>
                </a:lnTo>
                <a:lnTo>
                  <a:pt x="572262" y="784860"/>
                </a:lnTo>
                <a:lnTo>
                  <a:pt x="0" y="784860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0479" y="2726054"/>
            <a:ext cx="1334135" cy="234315"/>
          </a:xfrm>
          <a:custGeom>
            <a:avLst/>
            <a:gdLst/>
            <a:ahLst/>
            <a:cxnLst/>
            <a:rect l="l" t="t" r="r" b="b"/>
            <a:pathLst>
              <a:path w="1334135" h="234314">
                <a:moveTo>
                  <a:pt x="1333627" y="0"/>
                </a:moveTo>
                <a:lnTo>
                  <a:pt x="0" y="234226"/>
                </a:lnTo>
              </a:path>
            </a:pathLst>
          </a:custGeom>
          <a:ln w="6324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4744" y="2861363"/>
            <a:ext cx="203835" cy="187325"/>
          </a:xfrm>
          <a:custGeom>
            <a:avLst/>
            <a:gdLst/>
            <a:ahLst/>
            <a:cxnLst/>
            <a:rect l="l" t="t" r="r" b="b"/>
            <a:pathLst>
              <a:path w="203835" h="187325">
                <a:moveTo>
                  <a:pt x="170459" y="0"/>
                </a:moveTo>
                <a:lnTo>
                  <a:pt x="0" y="126263"/>
                </a:lnTo>
                <a:lnTo>
                  <a:pt x="203288" y="186880"/>
                </a:lnTo>
                <a:lnTo>
                  <a:pt x="1704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28534" y="2855503"/>
            <a:ext cx="1584960" cy="603885"/>
          </a:xfrm>
          <a:custGeom>
            <a:avLst/>
            <a:gdLst/>
            <a:ahLst/>
            <a:cxnLst/>
            <a:rect l="l" t="t" r="r" b="b"/>
            <a:pathLst>
              <a:path w="1584959" h="603885">
                <a:moveTo>
                  <a:pt x="0" y="603732"/>
                </a:moveTo>
                <a:lnTo>
                  <a:pt x="1584579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9781" y="2778114"/>
            <a:ext cx="211454" cy="177800"/>
          </a:xfrm>
          <a:custGeom>
            <a:avLst/>
            <a:gdLst/>
            <a:ahLst/>
            <a:cxnLst/>
            <a:rect l="l" t="t" r="r" b="b"/>
            <a:pathLst>
              <a:path w="211454" h="177800">
                <a:moveTo>
                  <a:pt x="0" y="0"/>
                </a:moveTo>
                <a:lnTo>
                  <a:pt x="67564" y="177304"/>
                </a:lnTo>
                <a:lnTo>
                  <a:pt x="211086" y="2109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9484" y="3061440"/>
            <a:ext cx="1631314" cy="2217420"/>
          </a:xfrm>
          <a:custGeom>
            <a:avLst/>
            <a:gdLst/>
            <a:ahLst/>
            <a:cxnLst/>
            <a:rect l="l" t="t" r="r" b="b"/>
            <a:pathLst>
              <a:path w="1631315" h="2217420">
                <a:moveTo>
                  <a:pt x="0" y="2216873"/>
                </a:moveTo>
                <a:lnTo>
                  <a:pt x="1631048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45383" y="2934079"/>
            <a:ext cx="189230" cy="209550"/>
          </a:xfrm>
          <a:custGeom>
            <a:avLst/>
            <a:gdLst/>
            <a:ahLst/>
            <a:cxnLst/>
            <a:rect l="l" t="t" r="r" b="b"/>
            <a:pathLst>
              <a:path w="189229" h="209550">
                <a:moveTo>
                  <a:pt x="188848" y="0"/>
                </a:moveTo>
                <a:lnTo>
                  <a:pt x="0" y="96621"/>
                </a:lnTo>
                <a:lnTo>
                  <a:pt x="152831" y="209054"/>
                </a:lnTo>
                <a:lnTo>
                  <a:pt x="1888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8534" y="5752143"/>
            <a:ext cx="1552575" cy="949325"/>
          </a:xfrm>
          <a:custGeom>
            <a:avLst/>
            <a:gdLst/>
            <a:ahLst/>
            <a:cxnLst/>
            <a:rect l="l" t="t" r="r" b="b"/>
            <a:pathLst>
              <a:path w="1552575" h="949325">
                <a:moveTo>
                  <a:pt x="0" y="949058"/>
                </a:moveTo>
                <a:lnTo>
                  <a:pt x="1551952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04010" y="5669654"/>
            <a:ext cx="211454" cy="180340"/>
          </a:xfrm>
          <a:custGeom>
            <a:avLst/>
            <a:gdLst/>
            <a:ahLst/>
            <a:cxnLst/>
            <a:rect l="l" t="t" r="r" b="b"/>
            <a:pathLst>
              <a:path w="211454" h="180339">
                <a:moveTo>
                  <a:pt x="211366" y="0"/>
                </a:moveTo>
                <a:lnTo>
                  <a:pt x="0" y="18072"/>
                </a:lnTo>
                <a:lnTo>
                  <a:pt x="98996" y="179933"/>
                </a:lnTo>
                <a:lnTo>
                  <a:pt x="2113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71495" y="3822364"/>
            <a:ext cx="411480" cy="899794"/>
          </a:xfrm>
          <a:custGeom>
            <a:avLst/>
            <a:gdLst/>
            <a:ahLst/>
            <a:cxnLst/>
            <a:rect l="l" t="t" r="r" b="b"/>
            <a:pathLst>
              <a:path w="411480" h="899795">
                <a:moveTo>
                  <a:pt x="410946" y="899452"/>
                </a:moveTo>
                <a:lnTo>
                  <a:pt x="0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8337" y="3678556"/>
            <a:ext cx="172720" cy="212090"/>
          </a:xfrm>
          <a:custGeom>
            <a:avLst/>
            <a:gdLst/>
            <a:ahLst/>
            <a:cxnLst/>
            <a:rect l="l" t="t" r="r" b="b"/>
            <a:pathLst>
              <a:path w="172719" h="212089">
                <a:moveTo>
                  <a:pt x="7454" y="0"/>
                </a:moveTo>
                <a:lnTo>
                  <a:pt x="0" y="212001"/>
                </a:lnTo>
                <a:lnTo>
                  <a:pt x="172580" y="133159"/>
                </a:lnTo>
                <a:lnTo>
                  <a:pt x="74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60560" y="4522851"/>
            <a:ext cx="2738120" cy="1477645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73075" marR="466090" algn="ctr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Reference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8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the  Beneficiary</a:t>
            </a:r>
            <a:endParaRPr sz="1800">
              <a:latin typeface="Arial"/>
              <a:cs typeface="Arial"/>
            </a:endParaRPr>
          </a:p>
          <a:p>
            <a:pPr marL="154940" marR="148590" indent="-635" algn="ctr">
              <a:lnSpc>
                <a:spcPct val="100000"/>
              </a:lnSpc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All costs linked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8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this  Beneficiary have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8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be  put in this</a:t>
            </a:r>
            <a:r>
              <a:rPr sz="18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60560" y="1367408"/>
            <a:ext cx="2738120" cy="2863215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50190" marR="244475" algn="ctr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Cells that need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8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be  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fil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l</a:t>
            </a:r>
            <a:r>
              <a:rPr sz="18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ed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in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86690" marR="180340" indent="-127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For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each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cost (line)  both columns have</a:t>
            </a:r>
            <a:r>
              <a:rPr sz="18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be filled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9539" marR="123825" algn="ctr">
              <a:lnSpc>
                <a:spcPct val="100000"/>
              </a:lnSpc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The other columns</a:t>
            </a:r>
            <a:r>
              <a:rPr sz="18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will  be automatically  calculated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7645" y="1567814"/>
            <a:ext cx="1898650" cy="4487126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55904" marR="249554" algn="ctr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Reference</a:t>
            </a:r>
            <a:r>
              <a:rPr sz="18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Work 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Package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43510" marR="137160" algn="ctr">
              <a:lnSpc>
                <a:spcPct val="100000"/>
              </a:lnSpc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Just go down  in the Excel  sheet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see 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the other</a:t>
            </a:r>
            <a:r>
              <a:rPr sz="18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Work 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Packages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40970" marR="135255" indent="635" algn="ctr">
              <a:lnSpc>
                <a:spcPct val="100000"/>
              </a:lnSpc>
            </a:pPr>
            <a:r>
              <a:rPr sz="1800" b="1" spc="-50" dirty="0">
                <a:solidFill>
                  <a:srgbClr val="4D4D4D"/>
                </a:solidFill>
                <a:latin typeface="Arial"/>
                <a:cs typeface="Arial"/>
              </a:rPr>
              <a:t>You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have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fill  in the  estimated  actual 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cost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s</a:t>
            </a:r>
            <a:r>
              <a:rPr sz="1800" b="1" spc="-6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per  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Work</a:t>
            </a:r>
            <a:r>
              <a:rPr sz="18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Package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76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86988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pc="-5" dirty="0" err="1">
                <a:cs typeface="Arial"/>
              </a:rPr>
              <a:t>Estimated</a:t>
            </a:r>
            <a:r>
              <a:rPr lang="fr-BE" spc="-5" dirty="0">
                <a:cs typeface="Arial"/>
              </a:rPr>
              <a:t> </a:t>
            </a:r>
            <a:r>
              <a:rPr lang="fr-BE" spc="-5" dirty="0" err="1" smtClean="0">
                <a:cs typeface="Arial"/>
              </a:rPr>
              <a:t>actual</a:t>
            </a:r>
            <a:r>
              <a:rPr lang="fr-BE" spc="20" dirty="0" smtClean="0">
                <a:cs typeface="Arial"/>
              </a:rPr>
              <a:t> </a:t>
            </a:r>
            <a:r>
              <a:rPr lang="fr-BE" spc="-5" dirty="0" err="1" smtClean="0">
                <a:cs typeface="Arial"/>
              </a:rPr>
              <a:t>costs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1925" y="1264920"/>
            <a:ext cx="6600443" cy="546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2880" y="2865501"/>
            <a:ext cx="1125855" cy="1503680"/>
          </a:xfrm>
          <a:custGeom>
            <a:avLst/>
            <a:gdLst/>
            <a:ahLst/>
            <a:cxnLst/>
            <a:rect l="l" t="t" r="r" b="b"/>
            <a:pathLst>
              <a:path w="1125854" h="1503679">
                <a:moveTo>
                  <a:pt x="0" y="0"/>
                </a:moveTo>
                <a:lnTo>
                  <a:pt x="1125474" y="0"/>
                </a:lnTo>
                <a:lnTo>
                  <a:pt x="1125474" y="1503426"/>
                </a:lnTo>
                <a:lnTo>
                  <a:pt x="0" y="1503426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4069" y="6383654"/>
            <a:ext cx="829310" cy="410209"/>
          </a:xfrm>
          <a:custGeom>
            <a:avLst/>
            <a:gdLst/>
            <a:ahLst/>
            <a:cxnLst/>
            <a:rect l="l" t="t" r="r" b="b"/>
            <a:pathLst>
              <a:path w="829310" h="410209">
                <a:moveTo>
                  <a:pt x="0" y="0"/>
                </a:moveTo>
                <a:lnTo>
                  <a:pt x="829055" y="0"/>
                </a:lnTo>
                <a:lnTo>
                  <a:pt x="829055" y="409956"/>
                </a:lnTo>
                <a:lnTo>
                  <a:pt x="0" y="409956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2880" y="4748403"/>
            <a:ext cx="1125855" cy="1771650"/>
          </a:xfrm>
          <a:custGeom>
            <a:avLst/>
            <a:gdLst/>
            <a:ahLst/>
            <a:cxnLst/>
            <a:rect l="l" t="t" r="r" b="b"/>
            <a:pathLst>
              <a:path w="1125854" h="1771650">
                <a:moveTo>
                  <a:pt x="0" y="0"/>
                </a:moveTo>
                <a:lnTo>
                  <a:pt x="1125474" y="0"/>
                </a:lnTo>
                <a:lnTo>
                  <a:pt x="1125474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8354" y="3135538"/>
            <a:ext cx="1625600" cy="168910"/>
          </a:xfrm>
          <a:custGeom>
            <a:avLst/>
            <a:gdLst/>
            <a:ahLst/>
            <a:cxnLst/>
            <a:rect l="l" t="t" r="r" b="b"/>
            <a:pathLst>
              <a:path w="1625600" h="168910">
                <a:moveTo>
                  <a:pt x="0" y="168401"/>
                </a:moveTo>
                <a:lnTo>
                  <a:pt x="1625053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72173" y="3044452"/>
            <a:ext cx="198755" cy="189230"/>
          </a:xfrm>
          <a:custGeom>
            <a:avLst/>
            <a:gdLst/>
            <a:ahLst/>
            <a:cxnLst/>
            <a:rect l="l" t="t" r="r" b="b"/>
            <a:pathLst>
              <a:path w="198754" h="189230">
                <a:moveTo>
                  <a:pt x="0" y="0"/>
                </a:moveTo>
                <a:lnTo>
                  <a:pt x="19570" y="188722"/>
                </a:lnTo>
                <a:lnTo>
                  <a:pt x="198513" y="7479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8354" y="3336307"/>
            <a:ext cx="1686560" cy="2206625"/>
          </a:xfrm>
          <a:custGeom>
            <a:avLst/>
            <a:gdLst/>
            <a:ahLst/>
            <a:cxnLst/>
            <a:rect l="l" t="t" r="r" b="b"/>
            <a:pathLst>
              <a:path w="1686559" h="2206625">
                <a:moveTo>
                  <a:pt x="0" y="2206167"/>
                </a:moveTo>
                <a:lnTo>
                  <a:pt x="1686306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0095" y="3210689"/>
            <a:ext cx="191135" cy="208915"/>
          </a:xfrm>
          <a:custGeom>
            <a:avLst/>
            <a:gdLst/>
            <a:ahLst/>
            <a:cxnLst/>
            <a:rect l="l" t="t" r="r" b="b"/>
            <a:pathLst>
              <a:path w="191134" h="208914">
                <a:moveTo>
                  <a:pt x="190588" y="0"/>
                </a:moveTo>
                <a:lnTo>
                  <a:pt x="0" y="93141"/>
                </a:lnTo>
                <a:lnTo>
                  <a:pt x="150749" y="208356"/>
                </a:lnTo>
                <a:lnTo>
                  <a:pt x="1905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24013" y="1478661"/>
            <a:ext cx="4127500" cy="3994042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46050" marR="140335" indent="635" algn="ctr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If you have 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cost (line) with different  cost per unit, you have first 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calculate  an average amount in order 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lang="fr-BE" sz="1600" b="1" spc="-5" dirty="0" err="1">
                <a:solidFill>
                  <a:srgbClr val="4D4D4D"/>
                </a:solidFill>
                <a:latin typeface="Arial"/>
                <a:cs typeface="Arial"/>
              </a:rPr>
              <a:t>f</a:t>
            </a:r>
            <a:r>
              <a:rPr lang="fr-BE" sz="16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ill</a:t>
            </a:r>
            <a:r>
              <a:rPr lang="fr-BE"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 in</a:t>
            </a:r>
            <a:r>
              <a:rPr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the  </a:t>
            </a:r>
            <a:r>
              <a:rPr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cells</a:t>
            </a:r>
            <a:r>
              <a:rPr lang="fr-BE"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96520" marR="90805" indent="-1270" algn="ctr">
              <a:lnSpc>
                <a:spcPct val="100000"/>
              </a:lnSpc>
            </a:pPr>
            <a:r>
              <a:rPr sz="1600" b="1" spc="-45" dirty="0">
                <a:solidFill>
                  <a:srgbClr val="4D4D4D"/>
                </a:solidFill>
                <a:latin typeface="Arial"/>
                <a:cs typeface="Arial"/>
              </a:rPr>
              <a:t>You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have 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estimate the eligible costs  of your proposal using the same  methodology as if these costs should be  declared under an actual cost-based  grant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agreement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73355" marR="169545" algn="ctr">
              <a:lnSpc>
                <a:spcPct val="100000"/>
              </a:lnSpc>
            </a:pP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For additional information, please refer  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  <a:hlinkClick r:id="rId3"/>
              </a:rPr>
              <a:t>to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  <a:hlinkClick r:id="rId3"/>
              </a:rPr>
              <a:t>the </a:t>
            </a:r>
            <a:r>
              <a:rPr sz="1600" b="1" u="heavy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Annotated Model Grant </a:t>
            </a:r>
            <a:r>
              <a:rPr sz="1600" b="1" spc="-5" dirty="0">
                <a:solidFill>
                  <a:srgbClr val="05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b="1" u="heavy" spc="-5" dirty="0" smtClean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Agreement</a:t>
            </a:r>
            <a:endParaRPr sz="1650" dirty="0">
              <a:latin typeface="Arial"/>
              <a:cs typeface="Arial"/>
            </a:endParaRPr>
          </a:p>
          <a:p>
            <a:pPr marL="164465" marR="158750" algn="ctr">
              <a:lnSpc>
                <a:spcPct val="100000"/>
              </a:lnSpc>
            </a:pP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Then repeat this procedure </a:t>
            </a:r>
            <a:r>
              <a:rPr lang="fr-BE" sz="1600" b="1" dirty="0" smtClean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600" b="1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other </a:t>
            </a: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Work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Packages</a:t>
            </a: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below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24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86988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pc="-5" dirty="0" err="1">
                <a:cs typeface="Arial"/>
              </a:rPr>
              <a:t>Estimated</a:t>
            </a:r>
            <a:r>
              <a:rPr lang="fr-BE" spc="-5" dirty="0">
                <a:cs typeface="Arial"/>
              </a:rPr>
              <a:t> </a:t>
            </a:r>
            <a:r>
              <a:rPr lang="fr-BE" spc="-5" dirty="0" err="1">
                <a:cs typeface="Arial"/>
              </a:rPr>
              <a:t>actual</a:t>
            </a:r>
            <a:r>
              <a:rPr lang="fr-BE" spc="20" dirty="0">
                <a:cs typeface="Arial"/>
              </a:rPr>
              <a:t> </a:t>
            </a:r>
            <a:r>
              <a:rPr lang="fr-BE" spc="-5" dirty="0" err="1">
                <a:cs typeface="Arial"/>
              </a:rPr>
              <a:t>costs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5432" y="1458849"/>
            <a:ext cx="4128135" cy="2263440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11785" marR="305435" algn="ctr">
              <a:lnSpc>
                <a:spcPct val="100000"/>
              </a:lnSpc>
              <a:spcBef>
                <a:spcPts val="310"/>
              </a:spcBef>
            </a:pP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Most of the projects cannot declare  equipment costs as they are already  included in the indirect</a:t>
            </a:r>
            <a:r>
              <a:rPr sz="16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costs</a:t>
            </a:r>
            <a:r>
              <a:rPr lang="fr-BE"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30175" marR="123825" indent="635" algn="ctr">
              <a:lnSpc>
                <a:spcPct val="100000"/>
              </a:lnSpc>
            </a:pPr>
            <a:r>
              <a:rPr sz="1600" b="1" spc="-15" dirty="0">
                <a:solidFill>
                  <a:srgbClr val="4D4D4D"/>
                </a:solidFill>
                <a:latin typeface="Arial"/>
                <a:cs typeface="Arial"/>
              </a:rPr>
              <a:t>However, </a:t>
            </a:r>
            <a:r>
              <a:rPr lang="fr-BE"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for </a:t>
            </a:r>
            <a:r>
              <a:rPr lang="fr-BE" sz="16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some</a:t>
            </a:r>
            <a:r>
              <a:rPr lang="fr-BE"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fr-BE" sz="16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projects</a:t>
            </a:r>
            <a:r>
              <a:rPr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,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the purchase, rent or </a:t>
            </a:r>
            <a:r>
              <a:rPr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lease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of equipment that are specific and </a:t>
            </a:r>
            <a:r>
              <a:rPr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necessary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for the project </a:t>
            </a:r>
            <a:r>
              <a:rPr lang="fr-BE"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are </a:t>
            </a:r>
            <a:r>
              <a:rPr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accepted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(See </a:t>
            </a:r>
            <a:r>
              <a:rPr lang="fr-BE" sz="1600" b="1" spc="-5" dirty="0" err="1" smtClean="0">
                <a:solidFill>
                  <a:srgbClr val="4D4D4D"/>
                </a:solidFill>
                <a:latin typeface="Arial"/>
                <a:cs typeface="Arial"/>
              </a:rPr>
              <a:t>later</a:t>
            </a:r>
            <a:r>
              <a:rPr lang="fr-BE"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 in </a:t>
            </a:r>
            <a:r>
              <a:rPr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this 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presentation)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2594" y="1264920"/>
            <a:ext cx="6712457" cy="5276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3258" y="4116032"/>
            <a:ext cx="1062355" cy="182880"/>
          </a:xfrm>
          <a:custGeom>
            <a:avLst/>
            <a:gdLst/>
            <a:ahLst/>
            <a:cxnLst/>
            <a:rect l="l" t="t" r="r" b="b"/>
            <a:pathLst>
              <a:path w="1062354" h="182879">
                <a:moveTo>
                  <a:pt x="0" y="0"/>
                </a:moveTo>
                <a:lnTo>
                  <a:pt x="1062227" y="0"/>
                </a:lnTo>
                <a:lnTo>
                  <a:pt x="1062227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9462" y="5768679"/>
            <a:ext cx="6365240" cy="306070"/>
          </a:xfrm>
          <a:custGeom>
            <a:avLst/>
            <a:gdLst/>
            <a:ahLst/>
            <a:cxnLst/>
            <a:rect l="l" t="t" r="r" b="b"/>
            <a:pathLst>
              <a:path w="6365240" h="306070">
                <a:moveTo>
                  <a:pt x="0" y="0"/>
                </a:moveTo>
                <a:lnTo>
                  <a:pt x="6364986" y="0"/>
                </a:lnTo>
                <a:lnTo>
                  <a:pt x="6364986" y="305561"/>
                </a:lnTo>
                <a:lnTo>
                  <a:pt x="0" y="305561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7433" y="6228207"/>
            <a:ext cx="717550" cy="313690"/>
          </a:xfrm>
          <a:custGeom>
            <a:avLst/>
            <a:gdLst/>
            <a:ahLst/>
            <a:cxnLst/>
            <a:rect l="l" t="t" r="r" b="b"/>
            <a:pathLst>
              <a:path w="717550" h="313690">
                <a:moveTo>
                  <a:pt x="0" y="0"/>
                </a:moveTo>
                <a:lnTo>
                  <a:pt x="717041" y="0"/>
                </a:lnTo>
                <a:lnTo>
                  <a:pt x="717041" y="313182"/>
                </a:lnTo>
                <a:lnTo>
                  <a:pt x="0" y="313182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4868" y="4278248"/>
            <a:ext cx="4068445" cy="1517082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30175" marR="123189" indent="-635" algn="ctr">
              <a:lnSpc>
                <a:spcPct val="100000"/>
              </a:lnSpc>
              <a:spcBef>
                <a:spcPts val="310"/>
              </a:spcBef>
            </a:pP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The indirect costs are automatically  calculated and are intended 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cover all  costs linked 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the general  administration of the project 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(PCs,  </a:t>
            </a:r>
            <a:r>
              <a:rPr lang="fr-BE"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laptops</a:t>
            </a:r>
            <a:r>
              <a:rPr sz="1600" b="1" spc="-5" dirty="0" smtClean="0">
                <a:solidFill>
                  <a:srgbClr val="4D4D4D"/>
                </a:solidFill>
                <a:latin typeface="Arial"/>
                <a:cs typeface="Arial"/>
              </a:rPr>
              <a:t>,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supplies, </a:t>
            </a:r>
            <a:r>
              <a:rPr sz="1600" b="1" spc="-20" dirty="0">
                <a:solidFill>
                  <a:srgbClr val="4D4D4D"/>
                </a:solidFill>
                <a:latin typeface="Arial"/>
                <a:cs typeface="Arial"/>
              </a:rPr>
              <a:t>paper, </a:t>
            </a:r>
            <a:r>
              <a:rPr sz="1600" b="1" spc="-15" dirty="0">
                <a:solidFill>
                  <a:srgbClr val="4D4D4D"/>
                </a:solidFill>
                <a:latin typeface="Arial"/>
                <a:cs typeface="Arial"/>
              </a:rPr>
              <a:t>electricity, 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etc.)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05246" y="2699602"/>
            <a:ext cx="2118995" cy="1416050"/>
          </a:xfrm>
          <a:custGeom>
            <a:avLst/>
            <a:gdLst/>
            <a:ahLst/>
            <a:cxnLst/>
            <a:rect l="l" t="t" r="r" b="b"/>
            <a:pathLst>
              <a:path w="2118995" h="1416050">
                <a:moveTo>
                  <a:pt x="0" y="1415834"/>
                </a:moveTo>
                <a:lnTo>
                  <a:pt x="2118842" y="0"/>
                </a:lnTo>
              </a:path>
            </a:pathLst>
          </a:custGeom>
          <a:ln w="6324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5088" y="2611753"/>
            <a:ext cx="210820" cy="184785"/>
          </a:xfrm>
          <a:custGeom>
            <a:avLst/>
            <a:gdLst/>
            <a:ahLst/>
            <a:cxnLst/>
            <a:rect l="l" t="t" r="r" b="b"/>
            <a:pathLst>
              <a:path w="210820" h="184785">
                <a:moveTo>
                  <a:pt x="210464" y="0"/>
                </a:moveTo>
                <a:lnTo>
                  <a:pt x="0" y="26543"/>
                </a:lnTo>
                <a:lnTo>
                  <a:pt x="105422" y="184302"/>
                </a:lnTo>
                <a:lnTo>
                  <a:pt x="2104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8563" y="5117406"/>
            <a:ext cx="1537970" cy="562610"/>
          </a:xfrm>
          <a:custGeom>
            <a:avLst/>
            <a:gdLst/>
            <a:ahLst/>
            <a:cxnLst/>
            <a:rect l="l" t="t" r="r" b="b"/>
            <a:pathLst>
              <a:path w="1537970" h="562610">
                <a:moveTo>
                  <a:pt x="0" y="562355"/>
                </a:moveTo>
                <a:lnTo>
                  <a:pt x="1537792" y="0"/>
                </a:lnTo>
              </a:path>
            </a:pathLst>
          </a:custGeom>
          <a:ln w="6324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4072" y="5039184"/>
            <a:ext cx="210820" cy="178435"/>
          </a:xfrm>
          <a:custGeom>
            <a:avLst/>
            <a:gdLst/>
            <a:ahLst/>
            <a:cxnLst/>
            <a:rect l="l" t="t" r="r" b="b"/>
            <a:pathLst>
              <a:path w="210820" h="178435">
                <a:moveTo>
                  <a:pt x="0" y="0"/>
                </a:moveTo>
                <a:lnTo>
                  <a:pt x="65176" y="178193"/>
                </a:lnTo>
                <a:lnTo>
                  <a:pt x="210781" y="239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5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General information – Lot 1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139868" y="4409162"/>
            <a:ext cx="526094" cy="13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2" y="1840831"/>
            <a:ext cx="9195962" cy="4714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21516" y="2743200"/>
            <a:ext cx="21897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/>
              <a:t>LOT 1</a:t>
            </a:r>
          </a:p>
          <a:p>
            <a:pPr algn="ctr"/>
            <a:r>
              <a:rPr lang="fr-BE" sz="3200" b="1" dirty="0" smtClean="0"/>
              <a:t>-</a:t>
            </a:r>
          </a:p>
          <a:p>
            <a:pPr algn="ctr"/>
            <a:r>
              <a:rPr lang="fr-BE" sz="3200" b="1" dirty="0" smtClean="0">
                <a:hlinkClick r:id="rId4"/>
              </a:rPr>
              <a:t>CLICK HERE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8060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86988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pc="-5" dirty="0" err="1">
                <a:cs typeface="Arial"/>
              </a:rPr>
              <a:t>Estimated</a:t>
            </a:r>
            <a:r>
              <a:rPr lang="fr-BE" spc="-5" dirty="0">
                <a:cs typeface="Arial"/>
              </a:rPr>
              <a:t> </a:t>
            </a:r>
            <a:r>
              <a:rPr lang="fr-BE" spc="-5" dirty="0" err="1">
                <a:cs typeface="Arial"/>
              </a:rPr>
              <a:t>actual</a:t>
            </a:r>
            <a:r>
              <a:rPr lang="fr-BE" spc="20" dirty="0">
                <a:cs typeface="Arial"/>
              </a:rPr>
              <a:t> </a:t>
            </a:r>
            <a:r>
              <a:rPr lang="fr-BE" spc="-5" dirty="0" err="1">
                <a:cs typeface="Arial"/>
              </a:rPr>
              <a:t>costs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0479" y="1397519"/>
            <a:ext cx="6500277" cy="4977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9462" y="5229588"/>
            <a:ext cx="6365240" cy="306070"/>
          </a:xfrm>
          <a:custGeom>
            <a:avLst/>
            <a:gdLst/>
            <a:ahLst/>
            <a:cxnLst/>
            <a:rect l="l" t="t" r="r" b="b"/>
            <a:pathLst>
              <a:path w="6365240" h="306070">
                <a:moveTo>
                  <a:pt x="0" y="0"/>
                </a:moveTo>
                <a:lnTo>
                  <a:pt x="6364986" y="0"/>
                </a:lnTo>
                <a:lnTo>
                  <a:pt x="6364986" y="305561"/>
                </a:lnTo>
                <a:lnTo>
                  <a:pt x="0" y="305561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7275" y="6091274"/>
            <a:ext cx="717550" cy="313690"/>
          </a:xfrm>
          <a:custGeom>
            <a:avLst/>
            <a:gdLst/>
            <a:ahLst/>
            <a:cxnLst/>
            <a:rect l="l" t="t" r="r" b="b"/>
            <a:pathLst>
              <a:path w="717550" h="313690">
                <a:moveTo>
                  <a:pt x="0" y="0"/>
                </a:moveTo>
                <a:lnTo>
                  <a:pt x="717041" y="0"/>
                </a:lnTo>
                <a:lnTo>
                  <a:pt x="717041" y="313182"/>
                </a:lnTo>
                <a:lnTo>
                  <a:pt x="0" y="313182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49739" y="2938646"/>
            <a:ext cx="4433714" cy="1254350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30175" marR="123189" indent="-635" algn="ctr">
              <a:lnSpc>
                <a:spcPct val="100000"/>
              </a:lnSpc>
              <a:spcBef>
                <a:spcPts val="31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40137" y="4078037"/>
            <a:ext cx="1809620" cy="1143006"/>
          </a:xfrm>
          <a:custGeom>
            <a:avLst/>
            <a:gdLst/>
            <a:ahLst/>
            <a:cxnLst/>
            <a:rect l="l" t="t" r="r" b="b"/>
            <a:pathLst>
              <a:path w="1537970" h="562610">
                <a:moveTo>
                  <a:pt x="0" y="562355"/>
                </a:moveTo>
                <a:lnTo>
                  <a:pt x="1537792" y="0"/>
                </a:lnTo>
              </a:path>
            </a:pathLst>
          </a:custGeom>
          <a:ln w="6324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2796" y="3975659"/>
            <a:ext cx="210820" cy="178435"/>
          </a:xfrm>
          <a:custGeom>
            <a:avLst/>
            <a:gdLst/>
            <a:ahLst/>
            <a:cxnLst/>
            <a:rect l="l" t="t" r="r" b="b"/>
            <a:pathLst>
              <a:path w="210820" h="178435">
                <a:moveTo>
                  <a:pt x="0" y="0"/>
                </a:moveTo>
                <a:lnTo>
                  <a:pt x="65176" y="178193"/>
                </a:lnTo>
                <a:lnTo>
                  <a:pt x="210781" y="239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7521371" y="2959549"/>
            <a:ext cx="4774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spc="-5" dirty="0">
                <a:solidFill>
                  <a:srgbClr val="4D4D4D"/>
                </a:solidFill>
                <a:latin typeface="Arial"/>
                <a:cs typeface="Arial"/>
              </a:rPr>
              <a:t>Financial support to 3rd parties should not occur under Erasmus+ as neither legal base nor call foresees that. </a:t>
            </a:r>
            <a:r>
              <a:rPr lang="en-GB" sz="1600" b="1" spc="-5" dirty="0">
                <a:solidFill>
                  <a:srgbClr val="4D4D4D"/>
                </a:solidFill>
                <a:latin typeface="Arial"/>
                <a:cs typeface="Arial"/>
              </a:rPr>
              <a:t>Please do not include any cost under this item.</a:t>
            </a:r>
            <a:endParaRPr lang="fr-BE" sz="1600" b="1" spc="-5" dirty="0">
              <a:solidFill>
                <a:srgbClr val="4D4D4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183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86988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pc="-5" dirty="0" err="1">
                <a:cs typeface="Arial"/>
              </a:rPr>
              <a:t>Estimated</a:t>
            </a:r>
            <a:r>
              <a:rPr lang="fr-BE" spc="-5" dirty="0">
                <a:cs typeface="Arial"/>
              </a:rPr>
              <a:t> </a:t>
            </a:r>
            <a:r>
              <a:rPr lang="fr-BE" spc="-5" dirty="0" err="1">
                <a:cs typeface="Arial"/>
              </a:rPr>
              <a:t>actual</a:t>
            </a:r>
            <a:r>
              <a:rPr lang="fr-BE" spc="20" dirty="0">
                <a:cs typeface="Arial"/>
              </a:rPr>
              <a:t> </a:t>
            </a:r>
            <a:r>
              <a:rPr lang="fr-BE" spc="-5" dirty="0" err="1">
                <a:cs typeface="Arial"/>
              </a:rPr>
              <a:t>costs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6668" y="1264919"/>
            <a:ext cx="6601205" cy="5467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1472" y="6316598"/>
            <a:ext cx="831850" cy="384175"/>
          </a:xfrm>
          <a:custGeom>
            <a:avLst/>
            <a:gdLst/>
            <a:ahLst/>
            <a:cxnLst/>
            <a:rect l="l" t="t" r="r" b="b"/>
            <a:pathLst>
              <a:path w="831850" h="384175">
                <a:moveTo>
                  <a:pt x="0" y="0"/>
                </a:moveTo>
                <a:lnTo>
                  <a:pt x="831342" y="0"/>
                </a:lnTo>
                <a:lnTo>
                  <a:pt x="831342" y="384047"/>
                </a:lnTo>
                <a:lnTo>
                  <a:pt x="0" y="384047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6987" y="4487417"/>
            <a:ext cx="92964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2620" y="3091814"/>
            <a:ext cx="942340" cy="767080"/>
          </a:xfrm>
          <a:custGeom>
            <a:avLst/>
            <a:gdLst/>
            <a:ahLst/>
            <a:cxnLst/>
            <a:rect l="l" t="t" r="r" b="b"/>
            <a:pathLst>
              <a:path w="942339" h="767079">
                <a:moveTo>
                  <a:pt x="0" y="0"/>
                </a:moveTo>
                <a:lnTo>
                  <a:pt x="941832" y="0"/>
                </a:lnTo>
                <a:lnTo>
                  <a:pt x="941832" y="766572"/>
                </a:lnTo>
                <a:lnTo>
                  <a:pt x="0" y="766572"/>
                </a:lnTo>
                <a:lnTo>
                  <a:pt x="0" y="0"/>
                </a:lnTo>
                <a:close/>
              </a:path>
            </a:pathLst>
          </a:custGeom>
          <a:ln w="6324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780" y="5156072"/>
            <a:ext cx="942340" cy="871219"/>
          </a:xfrm>
          <a:custGeom>
            <a:avLst/>
            <a:gdLst/>
            <a:ahLst/>
            <a:cxnLst/>
            <a:rect l="l" t="t" r="r" b="b"/>
            <a:pathLst>
              <a:path w="942339" h="871220">
                <a:moveTo>
                  <a:pt x="0" y="0"/>
                </a:moveTo>
                <a:lnTo>
                  <a:pt x="941832" y="0"/>
                </a:lnTo>
                <a:lnTo>
                  <a:pt x="941832" y="870966"/>
                </a:lnTo>
                <a:lnTo>
                  <a:pt x="0" y="870966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4453" y="2902808"/>
            <a:ext cx="5116195" cy="419734"/>
          </a:xfrm>
          <a:custGeom>
            <a:avLst/>
            <a:gdLst/>
            <a:ahLst/>
            <a:cxnLst/>
            <a:rect l="l" t="t" r="r" b="b"/>
            <a:pathLst>
              <a:path w="5116195" h="419735">
                <a:moveTo>
                  <a:pt x="0" y="419595"/>
                </a:moveTo>
                <a:lnTo>
                  <a:pt x="5115712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00890" y="2810851"/>
            <a:ext cx="197485" cy="189230"/>
          </a:xfrm>
          <a:custGeom>
            <a:avLst/>
            <a:gdLst/>
            <a:ahLst/>
            <a:cxnLst/>
            <a:rect l="l" t="t" r="r" b="b"/>
            <a:pathLst>
              <a:path w="197484" h="189230">
                <a:moveTo>
                  <a:pt x="0" y="0"/>
                </a:moveTo>
                <a:lnTo>
                  <a:pt x="15519" y="189102"/>
                </a:lnTo>
                <a:lnTo>
                  <a:pt x="196862" y="790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8613" y="2949897"/>
            <a:ext cx="6133465" cy="2516505"/>
          </a:xfrm>
          <a:custGeom>
            <a:avLst/>
            <a:gdLst/>
            <a:ahLst/>
            <a:cxnLst/>
            <a:rect l="l" t="t" r="r" b="b"/>
            <a:pathLst>
              <a:path w="6133465" h="2516504">
                <a:moveTo>
                  <a:pt x="0" y="2516136"/>
                </a:moveTo>
                <a:lnTo>
                  <a:pt x="6132855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86209" y="2874139"/>
            <a:ext cx="212090" cy="175895"/>
          </a:xfrm>
          <a:custGeom>
            <a:avLst/>
            <a:gdLst/>
            <a:ahLst/>
            <a:cxnLst/>
            <a:rect l="l" t="t" r="r" b="b"/>
            <a:pathLst>
              <a:path w="212090" h="175894">
                <a:moveTo>
                  <a:pt x="0" y="0"/>
                </a:moveTo>
                <a:lnTo>
                  <a:pt x="72021" y="175539"/>
                </a:lnTo>
                <a:lnTo>
                  <a:pt x="211543" y="157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98255" y="1320164"/>
            <a:ext cx="3123565" cy="3379130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32080" marR="125730" indent="69850" algn="just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See 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initial slides ‘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Instructions</a:t>
            </a:r>
            <a:r>
              <a:rPr lang="fr-BE" b="1" spc="-5" dirty="0">
                <a:solidFill>
                  <a:srgbClr val="4D4D4D"/>
                </a:solidFill>
                <a:latin typeface="Arial"/>
                <a:cs typeface="Arial"/>
              </a:rPr>
              <a:t>'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update the type of</a:t>
            </a:r>
            <a:r>
              <a:rPr sz="18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staff.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06045" marR="100330" indent="104139" algn="just">
              <a:lnSpc>
                <a:spcPct val="100000"/>
              </a:lnSpc>
              <a:spcBef>
                <a:spcPts val="5"/>
              </a:spcBef>
            </a:pPr>
            <a:r>
              <a:rPr sz="1800" b="1" spc="-50" dirty="0">
                <a:solidFill>
                  <a:srgbClr val="4D4D4D"/>
                </a:solidFill>
                <a:latin typeface="Arial"/>
                <a:cs typeface="Arial"/>
              </a:rPr>
              <a:t>You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have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encode your  costs using the following  unit: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1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unit is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1</a:t>
            </a:r>
            <a:r>
              <a:rPr sz="1800" b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person-day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52400" marR="146685" algn="ctr">
              <a:lnSpc>
                <a:spcPct val="100000"/>
              </a:lnSpc>
            </a:pPr>
            <a:r>
              <a:rPr sz="1800" b="1" spc="-50" dirty="0">
                <a:solidFill>
                  <a:srgbClr val="4D4D4D"/>
                </a:solidFill>
                <a:latin typeface="Arial"/>
                <a:cs typeface="Arial"/>
              </a:rPr>
              <a:t>You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first have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calculate  average amounts if you  have different costs per 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staff</a:t>
            </a:r>
            <a:r>
              <a:rPr sz="18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member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611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43478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 smtClean="0">
                <a:latin typeface="Arial"/>
                <a:cs typeface="Arial"/>
              </a:rPr>
              <a:t>Proposal</a:t>
            </a:r>
            <a:r>
              <a:rPr sz="4000" b="0" spc="-90" dirty="0" smtClean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Budget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9972" y="2062734"/>
            <a:ext cx="9857231" cy="2178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3564" y="4480559"/>
            <a:ext cx="9841947" cy="524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9894" y="4589907"/>
            <a:ext cx="1224280" cy="448945"/>
          </a:xfrm>
          <a:custGeom>
            <a:avLst/>
            <a:gdLst/>
            <a:ahLst/>
            <a:cxnLst/>
            <a:rect l="l" t="t" r="r" b="b"/>
            <a:pathLst>
              <a:path w="1224279" h="448945">
                <a:moveTo>
                  <a:pt x="0" y="0"/>
                </a:moveTo>
                <a:lnTo>
                  <a:pt x="1223772" y="0"/>
                </a:lnTo>
                <a:lnTo>
                  <a:pt x="1223772" y="448818"/>
                </a:lnTo>
                <a:lnTo>
                  <a:pt x="0" y="448818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62768" y="3779901"/>
            <a:ext cx="845185" cy="246379"/>
          </a:xfrm>
          <a:custGeom>
            <a:avLst/>
            <a:gdLst/>
            <a:ahLst/>
            <a:cxnLst/>
            <a:rect l="l" t="t" r="r" b="b"/>
            <a:pathLst>
              <a:path w="845184" h="246379">
                <a:moveTo>
                  <a:pt x="0" y="0"/>
                </a:moveTo>
                <a:lnTo>
                  <a:pt x="845057" y="0"/>
                </a:lnTo>
                <a:lnTo>
                  <a:pt x="845057" y="246125"/>
                </a:lnTo>
                <a:lnTo>
                  <a:pt x="0" y="246125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92408" y="3709796"/>
            <a:ext cx="265430" cy="434340"/>
          </a:xfrm>
          <a:custGeom>
            <a:avLst/>
            <a:gdLst/>
            <a:ahLst/>
            <a:cxnLst/>
            <a:rect l="l" t="t" r="r" b="b"/>
            <a:pathLst>
              <a:path w="265429" h="434339">
                <a:moveTo>
                  <a:pt x="0" y="0"/>
                </a:moveTo>
                <a:lnTo>
                  <a:pt x="265175" y="0"/>
                </a:lnTo>
                <a:lnTo>
                  <a:pt x="265175" y="434339"/>
                </a:lnTo>
                <a:lnTo>
                  <a:pt x="0" y="434339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2868" y="3858386"/>
            <a:ext cx="5830570" cy="1587500"/>
          </a:xfrm>
          <a:custGeom>
            <a:avLst/>
            <a:gdLst/>
            <a:ahLst/>
            <a:cxnLst/>
            <a:rect l="l" t="t" r="r" b="b"/>
            <a:pathLst>
              <a:path w="5830570" h="1587500">
                <a:moveTo>
                  <a:pt x="5830227" y="0"/>
                </a:moveTo>
                <a:lnTo>
                  <a:pt x="0" y="1586979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0307" y="5345511"/>
            <a:ext cx="208279" cy="183515"/>
          </a:xfrm>
          <a:custGeom>
            <a:avLst/>
            <a:gdLst/>
            <a:ahLst/>
            <a:cxnLst/>
            <a:rect l="l" t="t" r="r" b="b"/>
            <a:pathLst>
              <a:path w="208279" h="183514">
                <a:moveTo>
                  <a:pt x="158153" y="0"/>
                </a:moveTo>
                <a:lnTo>
                  <a:pt x="0" y="141376"/>
                </a:lnTo>
                <a:lnTo>
                  <a:pt x="208000" y="183070"/>
                </a:lnTo>
                <a:lnTo>
                  <a:pt x="1581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03681" y="4162425"/>
            <a:ext cx="3688715" cy="1273175"/>
          </a:xfrm>
          <a:custGeom>
            <a:avLst/>
            <a:gdLst/>
            <a:ahLst/>
            <a:cxnLst/>
            <a:rect l="l" t="t" r="r" b="b"/>
            <a:pathLst>
              <a:path w="3688715" h="1273175">
                <a:moveTo>
                  <a:pt x="3688410" y="0"/>
                </a:moveTo>
                <a:lnTo>
                  <a:pt x="0" y="1272692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54211" y="5335118"/>
            <a:ext cx="210820" cy="179705"/>
          </a:xfrm>
          <a:custGeom>
            <a:avLst/>
            <a:gdLst/>
            <a:ahLst/>
            <a:cxnLst/>
            <a:rect l="l" t="t" r="r" b="b"/>
            <a:pathLst>
              <a:path w="210820" h="179704">
                <a:moveTo>
                  <a:pt x="148412" y="0"/>
                </a:moveTo>
                <a:lnTo>
                  <a:pt x="0" y="151574"/>
                </a:lnTo>
                <a:lnTo>
                  <a:pt x="210312" y="179362"/>
                </a:lnTo>
                <a:lnTo>
                  <a:pt x="1484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4522" y="5486780"/>
            <a:ext cx="4114800" cy="646430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77165" marR="170815" indent="253365">
              <a:lnSpc>
                <a:spcPct val="100000"/>
              </a:lnSpc>
              <a:spcBef>
                <a:spcPts val="309"/>
              </a:spcBef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Complete this cell and put the  requested EU contribution</a:t>
            </a:r>
            <a:r>
              <a:rPr sz="18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amount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0342" y="5549265"/>
            <a:ext cx="4584700" cy="923290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32715" marR="125095" indent="-1270" algn="ctr">
              <a:lnSpc>
                <a:spcPct val="100000"/>
              </a:lnSpc>
              <a:spcBef>
                <a:spcPts val="305"/>
              </a:spcBef>
            </a:pPr>
            <a:r>
              <a:rPr sz="1800" b="1" spc="-50" dirty="0">
                <a:solidFill>
                  <a:srgbClr val="4D4D4D"/>
                </a:solidFill>
                <a:latin typeface="Arial"/>
                <a:cs typeface="Arial"/>
              </a:rPr>
              <a:t>You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need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have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2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green ticks and no 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red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cross in order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go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the next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step  (See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next</a:t>
            </a:r>
            <a:r>
              <a:rPr sz="18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page)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636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43478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 smtClean="0">
                <a:latin typeface="Arial"/>
                <a:cs typeface="Arial"/>
              </a:rPr>
              <a:t>Proposal</a:t>
            </a:r>
            <a:r>
              <a:rPr sz="4000" b="0" spc="-90" dirty="0" smtClean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Budget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3950" y="1696973"/>
            <a:ext cx="9468611" cy="2204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328" y="5818632"/>
            <a:ext cx="7903449" cy="421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832" y="3901440"/>
            <a:ext cx="9650729" cy="2046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92943" y="4581093"/>
            <a:ext cx="836294" cy="1078230"/>
          </a:xfrm>
          <a:custGeom>
            <a:avLst/>
            <a:gdLst/>
            <a:ahLst/>
            <a:cxnLst/>
            <a:rect l="l" t="t" r="r" b="b"/>
            <a:pathLst>
              <a:path w="836295" h="1078229">
                <a:moveTo>
                  <a:pt x="208978" y="659650"/>
                </a:moveTo>
                <a:lnTo>
                  <a:pt x="0" y="897115"/>
                </a:lnTo>
                <a:lnTo>
                  <a:pt x="208978" y="1077607"/>
                </a:lnTo>
                <a:lnTo>
                  <a:pt x="208978" y="973112"/>
                </a:lnTo>
                <a:lnTo>
                  <a:pt x="253352" y="959419"/>
                </a:lnTo>
                <a:lnTo>
                  <a:pt x="296527" y="943313"/>
                </a:lnTo>
                <a:lnTo>
                  <a:pt x="338449" y="924876"/>
                </a:lnTo>
                <a:lnTo>
                  <a:pt x="379064" y="904192"/>
                </a:lnTo>
                <a:lnTo>
                  <a:pt x="418320" y="881343"/>
                </a:lnTo>
                <a:lnTo>
                  <a:pt x="456163" y="856414"/>
                </a:lnTo>
                <a:lnTo>
                  <a:pt x="492540" y="829488"/>
                </a:lnTo>
                <a:lnTo>
                  <a:pt x="527398" y="800648"/>
                </a:lnTo>
                <a:lnTo>
                  <a:pt x="560683" y="769978"/>
                </a:lnTo>
                <a:lnTo>
                  <a:pt x="566391" y="764133"/>
                </a:lnTo>
                <a:lnTo>
                  <a:pt x="208978" y="764133"/>
                </a:lnTo>
                <a:lnTo>
                  <a:pt x="208978" y="659650"/>
                </a:lnTo>
                <a:close/>
              </a:path>
              <a:path w="836295" h="1078229">
                <a:moveTo>
                  <a:pt x="830224" y="0"/>
                </a:moveTo>
                <a:lnTo>
                  <a:pt x="823472" y="49761"/>
                </a:lnTo>
                <a:lnTo>
                  <a:pt x="814225" y="98642"/>
                </a:lnTo>
                <a:lnTo>
                  <a:pt x="802552" y="146560"/>
                </a:lnTo>
                <a:lnTo>
                  <a:pt x="788519" y="193432"/>
                </a:lnTo>
                <a:lnTo>
                  <a:pt x="772193" y="239176"/>
                </a:lnTo>
                <a:lnTo>
                  <a:pt x="753642" y="283709"/>
                </a:lnTo>
                <a:lnTo>
                  <a:pt x="732933" y="326948"/>
                </a:lnTo>
                <a:lnTo>
                  <a:pt x="710133" y="368811"/>
                </a:lnTo>
                <a:lnTo>
                  <a:pt x="685309" y="409215"/>
                </a:lnTo>
                <a:lnTo>
                  <a:pt x="658528" y="448078"/>
                </a:lnTo>
                <a:lnTo>
                  <a:pt x="629858" y="485317"/>
                </a:lnTo>
                <a:lnTo>
                  <a:pt x="599365" y="520850"/>
                </a:lnTo>
                <a:lnTo>
                  <a:pt x="567117" y="554593"/>
                </a:lnTo>
                <a:lnTo>
                  <a:pt x="533180" y="586464"/>
                </a:lnTo>
                <a:lnTo>
                  <a:pt x="497623" y="616380"/>
                </a:lnTo>
                <a:lnTo>
                  <a:pt x="460512" y="644260"/>
                </a:lnTo>
                <a:lnTo>
                  <a:pt x="421915" y="670020"/>
                </a:lnTo>
                <a:lnTo>
                  <a:pt x="381897" y="693578"/>
                </a:lnTo>
                <a:lnTo>
                  <a:pt x="340528" y="714850"/>
                </a:lnTo>
                <a:lnTo>
                  <a:pt x="297874" y="733756"/>
                </a:lnTo>
                <a:lnTo>
                  <a:pt x="254001" y="750211"/>
                </a:lnTo>
                <a:lnTo>
                  <a:pt x="208978" y="764133"/>
                </a:lnTo>
                <a:lnTo>
                  <a:pt x="566391" y="764133"/>
                </a:lnTo>
                <a:lnTo>
                  <a:pt x="622323" y="703480"/>
                </a:lnTo>
                <a:lnTo>
                  <a:pt x="650571" y="667819"/>
                </a:lnTo>
                <a:lnTo>
                  <a:pt x="677034" y="630661"/>
                </a:lnTo>
                <a:lnTo>
                  <a:pt x="701658" y="592090"/>
                </a:lnTo>
                <a:lnTo>
                  <a:pt x="724390" y="552189"/>
                </a:lnTo>
                <a:lnTo>
                  <a:pt x="745177" y="511042"/>
                </a:lnTo>
                <a:lnTo>
                  <a:pt x="763966" y="468731"/>
                </a:lnTo>
                <a:lnTo>
                  <a:pt x="780703" y="425341"/>
                </a:lnTo>
                <a:lnTo>
                  <a:pt x="795335" y="380954"/>
                </a:lnTo>
                <a:lnTo>
                  <a:pt x="807809" y="335654"/>
                </a:lnTo>
                <a:lnTo>
                  <a:pt x="818071" y="289525"/>
                </a:lnTo>
                <a:lnTo>
                  <a:pt x="826069" y="242650"/>
                </a:lnTo>
                <a:lnTo>
                  <a:pt x="831748" y="195112"/>
                </a:lnTo>
                <a:lnTo>
                  <a:pt x="835057" y="146994"/>
                </a:lnTo>
                <a:lnTo>
                  <a:pt x="835941" y="98381"/>
                </a:lnTo>
                <a:lnTo>
                  <a:pt x="834348" y="49355"/>
                </a:lnTo>
                <a:lnTo>
                  <a:pt x="830224" y="0"/>
                </a:lnTo>
                <a:close/>
              </a:path>
            </a:pathLst>
          </a:custGeom>
          <a:solidFill>
            <a:srgbClr val="1E85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92943" y="3579492"/>
            <a:ext cx="836294" cy="1106170"/>
          </a:xfrm>
          <a:custGeom>
            <a:avLst/>
            <a:gdLst/>
            <a:ahLst/>
            <a:cxnLst/>
            <a:rect l="l" t="t" r="r" b="b"/>
            <a:pathLst>
              <a:path w="836295" h="1106170">
                <a:moveTo>
                  <a:pt x="0" y="0"/>
                </a:moveTo>
                <a:lnTo>
                  <a:pt x="0" y="208978"/>
                </a:lnTo>
                <a:lnTo>
                  <a:pt x="45863" y="210305"/>
                </a:lnTo>
                <a:lnTo>
                  <a:pt x="91081" y="214242"/>
                </a:lnTo>
                <a:lnTo>
                  <a:pt x="135588" y="220720"/>
                </a:lnTo>
                <a:lnTo>
                  <a:pt x="179321" y="229670"/>
                </a:lnTo>
                <a:lnTo>
                  <a:pt x="222217" y="241024"/>
                </a:lnTo>
                <a:lnTo>
                  <a:pt x="264211" y="254713"/>
                </a:lnTo>
                <a:lnTo>
                  <a:pt x="305240" y="270670"/>
                </a:lnTo>
                <a:lnTo>
                  <a:pt x="345240" y="288826"/>
                </a:lnTo>
                <a:lnTo>
                  <a:pt x="384148" y="309112"/>
                </a:lnTo>
                <a:lnTo>
                  <a:pt x="421899" y="331460"/>
                </a:lnTo>
                <a:lnTo>
                  <a:pt x="458430" y="355802"/>
                </a:lnTo>
                <a:lnTo>
                  <a:pt x="493677" y="382069"/>
                </a:lnTo>
                <a:lnTo>
                  <a:pt x="527577" y="410192"/>
                </a:lnTo>
                <a:lnTo>
                  <a:pt x="560065" y="440104"/>
                </a:lnTo>
                <a:lnTo>
                  <a:pt x="591078" y="471736"/>
                </a:lnTo>
                <a:lnTo>
                  <a:pt x="620552" y="505020"/>
                </a:lnTo>
                <a:lnTo>
                  <a:pt x="648424" y="539886"/>
                </a:lnTo>
                <a:lnTo>
                  <a:pt x="674629" y="576268"/>
                </a:lnTo>
                <a:lnTo>
                  <a:pt x="699104" y="614096"/>
                </a:lnTo>
                <a:lnTo>
                  <a:pt x="721786" y="653301"/>
                </a:lnTo>
                <a:lnTo>
                  <a:pt x="742609" y="693816"/>
                </a:lnTo>
                <a:lnTo>
                  <a:pt x="761512" y="735573"/>
                </a:lnTo>
                <a:lnTo>
                  <a:pt x="778429" y="778501"/>
                </a:lnTo>
                <a:lnTo>
                  <a:pt x="793298" y="822535"/>
                </a:lnTo>
                <a:lnTo>
                  <a:pt x="806054" y="867604"/>
                </a:lnTo>
                <a:lnTo>
                  <a:pt x="816633" y="913640"/>
                </a:lnTo>
                <a:lnTo>
                  <a:pt x="824973" y="960576"/>
                </a:lnTo>
                <a:lnTo>
                  <a:pt x="831008" y="1008342"/>
                </a:lnTo>
                <a:lnTo>
                  <a:pt x="834677" y="1056871"/>
                </a:lnTo>
                <a:lnTo>
                  <a:pt x="835914" y="1106093"/>
                </a:lnTo>
                <a:lnTo>
                  <a:pt x="835914" y="897115"/>
                </a:lnTo>
                <a:lnTo>
                  <a:pt x="834677" y="847892"/>
                </a:lnTo>
                <a:lnTo>
                  <a:pt x="831008" y="799364"/>
                </a:lnTo>
                <a:lnTo>
                  <a:pt x="824973" y="751598"/>
                </a:lnTo>
                <a:lnTo>
                  <a:pt x="816633" y="704662"/>
                </a:lnTo>
                <a:lnTo>
                  <a:pt x="806054" y="658625"/>
                </a:lnTo>
                <a:lnTo>
                  <a:pt x="793298" y="613556"/>
                </a:lnTo>
                <a:lnTo>
                  <a:pt x="778429" y="569523"/>
                </a:lnTo>
                <a:lnTo>
                  <a:pt x="761512" y="526594"/>
                </a:lnTo>
                <a:lnTo>
                  <a:pt x="742609" y="484838"/>
                </a:lnTo>
                <a:lnTo>
                  <a:pt x="721786" y="444323"/>
                </a:lnTo>
                <a:lnTo>
                  <a:pt x="699104" y="405117"/>
                </a:lnTo>
                <a:lnTo>
                  <a:pt x="674629" y="367289"/>
                </a:lnTo>
                <a:lnTo>
                  <a:pt x="648424" y="330908"/>
                </a:lnTo>
                <a:lnTo>
                  <a:pt x="620552" y="296041"/>
                </a:lnTo>
                <a:lnTo>
                  <a:pt x="591078" y="262758"/>
                </a:lnTo>
                <a:lnTo>
                  <a:pt x="560065" y="231126"/>
                </a:lnTo>
                <a:lnTo>
                  <a:pt x="527577" y="201214"/>
                </a:lnTo>
                <a:lnTo>
                  <a:pt x="493677" y="173090"/>
                </a:lnTo>
                <a:lnTo>
                  <a:pt x="458430" y="146823"/>
                </a:lnTo>
                <a:lnTo>
                  <a:pt x="421899" y="122482"/>
                </a:lnTo>
                <a:lnTo>
                  <a:pt x="384148" y="100134"/>
                </a:lnTo>
                <a:lnTo>
                  <a:pt x="345240" y="79847"/>
                </a:lnTo>
                <a:lnTo>
                  <a:pt x="305240" y="61692"/>
                </a:lnTo>
                <a:lnTo>
                  <a:pt x="264211" y="45735"/>
                </a:lnTo>
                <a:lnTo>
                  <a:pt x="222217" y="32045"/>
                </a:lnTo>
                <a:lnTo>
                  <a:pt x="179321" y="20691"/>
                </a:lnTo>
                <a:lnTo>
                  <a:pt x="135588" y="11741"/>
                </a:lnTo>
                <a:lnTo>
                  <a:pt x="91081" y="5264"/>
                </a:lnTo>
                <a:lnTo>
                  <a:pt x="45863" y="1327"/>
                </a:lnTo>
                <a:lnTo>
                  <a:pt x="0" y="0"/>
                </a:lnTo>
                <a:close/>
              </a:path>
            </a:pathLst>
          </a:custGeom>
          <a:solidFill>
            <a:srgbClr val="176B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92944" y="3579492"/>
            <a:ext cx="836294" cy="2079625"/>
          </a:xfrm>
          <a:custGeom>
            <a:avLst/>
            <a:gdLst/>
            <a:ahLst/>
            <a:cxnLst/>
            <a:rect l="l" t="t" r="r" b="b"/>
            <a:pathLst>
              <a:path w="836295" h="2079625">
                <a:moveTo>
                  <a:pt x="835913" y="1106093"/>
                </a:moveTo>
                <a:lnTo>
                  <a:pt x="834677" y="1056871"/>
                </a:lnTo>
                <a:lnTo>
                  <a:pt x="831008" y="1008342"/>
                </a:lnTo>
                <a:lnTo>
                  <a:pt x="824973" y="960576"/>
                </a:lnTo>
                <a:lnTo>
                  <a:pt x="816633" y="913640"/>
                </a:lnTo>
                <a:lnTo>
                  <a:pt x="806054" y="867604"/>
                </a:lnTo>
                <a:lnTo>
                  <a:pt x="793298" y="822535"/>
                </a:lnTo>
                <a:lnTo>
                  <a:pt x="778429" y="778501"/>
                </a:lnTo>
                <a:lnTo>
                  <a:pt x="761512" y="735573"/>
                </a:lnTo>
                <a:lnTo>
                  <a:pt x="742609" y="693816"/>
                </a:lnTo>
                <a:lnTo>
                  <a:pt x="721786" y="653301"/>
                </a:lnTo>
                <a:lnTo>
                  <a:pt x="699104" y="614096"/>
                </a:lnTo>
                <a:lnTo>
                  <a:pt x="674629" y="576268"/>
                </a:lnTo>
                <a:lnTo>
                  <a:pt x="648424" y="539886"/>
                </a:lnTo>
                <a:lnTo>
                  <a:pt x="620552" y="505020"/>
                </a:lnTo>
                <a:lnTo>
                  <a:pt x="591078" y="471736"/>
                </a:lnTo>
                <a:lnTo>
                  <a:pt x="560065" y="440104"/>
                </a:lnTo>
                <a:lnTo>
                  <a:pt x="527577" y="410192"/>
                </a:lnTo>
                <a:lnTo>
                  <a:pt x="493677" y="382069"/>
                </a:lnTo>
                <a:lnTo>
                  <a:pt x="458430" y="355802"/>
                </a:lnTo>
                <a:lnTo>
                  <a:pt x="421899" y="331460"/>
                </a:lnTo>
                <a:lnTo>
                  <a:pt x="384148" y="309112"/>
                </a:lnTo>
                <a:lnTo>
                  <a:pt x="345240" y="288826"/>
                </a:lnTo>
                <a:lnTo>
                  <a:pt x="305240" y="270670"/>
                </a:lnTo>
                <a:lnTo>
                  <a:pt x="264211" y="254713"/>
                </a:lnTo>
                <a:lnTo>
                  <a:pt x="222217" y="241024"/>
                </a:lnTo>
                <a:lnTo>
                  <a:pt x="179321" y="229670"/>
                </a:lnTo>
                <a:lnTo>
                  <a:pt x="135588" y="220720"/>
                </a:lnTo>
                <a:lnTo>
                  <a:pt x="91081" y="214242"/>
                </a:lnTo>
                <a:lnTo>
                  <a:pt x="45863" y="210305"/>
                </a:lnTo>
                <a:lnTo>
                  <a:pt x="0" y="208978"/>
                </a:lnTo>
                <a:lnTo>
                  <a:pt x="0" y="0"/>
                </a:lnTo>
                <a:lnTo>
                  <a:pt x="45863" y="1327"/>
                </a:lnTo>
                <a:lnTo>
                  <a:pt x="91081" y="5264"/>
                </a:lnTo>
                <a:lnTo>
                  <a:pt x="135588" y="11741"/>
                </a:lnTo>
                <a:lnTo>
                  <a:pt x="179321" y="20691"/>
                </a:lnTo>
                <a:lnTo>
                  <a:pt x="222217" y="32045"/>
                </a:lnTo>
                <a:lnTo>
                  <a:pt x="264211" y="45735"/>
                </a:lnTo>
                <a:lnTo>
                  <a:pt x="305240" y="61692"/>
                </a:lnTo>
                <a:lnTo>
                  <a:pt x="345240" y="79847"/>
                </a:lnTo>
                <a:lnTo>
                  <a:pt x="384148" y="100134"/>
                </a:lnTo>
                <a:lnTo>
                  <a:pt x="421899" y="122482"/>
                </a:lnTo>
                <a:lnTo>
                  <a:pt x="458430" y="146823"/>
                </a:lnTo>
                <a:lnTo>
                  <a:pt x="493677" y="173090"/>
                </a:lnTo>
                <a:lnTo>
                  <a:pt x="527577" y="201214"/>
                </a:lnTo>
                <a:lnTo>
                  <a:pt x="560065" y="231126"/>
                </a:lnTo>
                <a:lnTo>
                  <a:pt x="591078" y="262758"/>
                </a:lnTo>
                <a:lnTo>
                  <a:pt x="620552" y="296041"/>
                </a:lnTo>
                <a:lnTo>
                  <a:pt x="648424" y="330908"/>
                </a:lnTo>
                <a:lnTo>
                  <a:pt x="674629" y="367289"/>
                </a:lnTo>
                <a:lnTo>
                  <a:pt x="699104" y="405117"/>
                </a:lnTo>
                <a:lnTo>
                  <a:pt x="721786" y="444323"/>
                </a:lnTo>
                <a:lnTo>
                  <a:pt x="742609" y="484838"/>
                </a:lnTo>
                <a:lnTo>
                  <a:pt x="761512" y="526594"/>
                </a:lnTo>
                <a:lnTo>
                  <a:pt x="778429" y="569523"/>
                </a:lnTo>
                <a:lnTo>
                  <a:pt x="793298" y="613556"/>
                </a:lnTo>
                <a:lnTo>
                  <a:pt x="806054" y="658625"/>
                </a:lnTo>
                <a:lnTo>
                  <a:pt x="816633" y="704662"/>
                </a:lnTo>
                <a:lnTo>
                  <a:pt x="824973" y="751598"/>
                </a:lnTo>
                <a:lnTo>
                  <a:pt x="831008" y="799364"/>
                </a:lnTo>
                <a:lnTo>
                  <a:pt x="834677" y="847892"/>
                </a:lnTo>
                <a:lnTo>
                  <a:pt x="835913" y="897115"/>
                </a:lnTo>
                <a:lnTo>
                  <a:pt x="835913" y="1106093"/>
                </a:lnTo>
                <a:lnTo>
                  <a:pt x="834581" y="1156944"/>
                </a:lnTo>
                <a:lnTo>
                  <a:pt x="830626" y="1207166"/>
                </a:lnTo>
                <a:lnTo>
                  <a:pt x="824113" y="1256673"/>
                </a:lnTo>
                <a:lnTo>
                  <a:pt x="815104" y="1305375"/>
                </a:lnTo>
                <a:lnTo>
                  <a:pt x="803664" y="1353186"/>
                </a:lnTo>
                <a:lnTo>
                  <a:pt x="789856" y="1400015"/>
                </a:lnTo>
                <a:lnTo>
                  <a:pt x="773744" y="1445776"/>
                </a:lnTo>
                <a:lnTo>
                  <a:pt x="755391" y="1490379"/>
                </a:lnTo>
                <a:lnTo>
                  <a:pt x="734862" y="1533738"/>
                </a:lnTo>
                <a:lnTo>
                  <a:pt x="712219" y="1575763"/>
                </a:lnTo>
                <a:lnTo>
                  <a:pt x="687527" y="1616367"/>
                </a:lnTo>
                <a:lnTo>
                  <a:pt x="660849" y="1655460"/>
                </a:lnTo>
                <a:lnTo>
                  <a:pt x="632248" y="1692956"/>
                </a:lnTo>
                <a:lnTo>
                  <a:pt x="601789" y="1728766"/>
                </a:lnTo>
                <a:lnTo>
                  <a:pt x="569535" y="1762801"/>
                </a:lnTo>
                <a:lnTo>
                  <a:pt x="535550" y="1794974"/>
                </a:lnTo>
                <a:lnTo>
                  <a:pt x="499897" y="1825196"/>
                </a:lnTo>
                <a:lnTo>
                  <a:pt x="462640" y="1853380"/>
                </a:lnTo>
                <a:lnTo>
                  <a:pt x="423843" y="1879436"/>
                </a:lnTo>
                <a:lnTo>
                  <a:pt x="383569" y="1903276"/>
                </a:lnTo>
                <a:lnTo>
                  <a:pt x="341881" y="1924814"/>
                </a:lnTo>
                <a:lnTo>
                  <a:pt x="298845" y="1943959"/>
                </a:lnTo>
                <a:lnTo>
                  <a:pt x="254522" y="1960625"/>
                </a:lnTo>
                <a:lnTo>
                  <a:pt x="208978" y="1974723"/>
                </a:lnTo>
                <a:lnTo>
                  <a:pt x="208978" y="2079205"/>
                </a:lnTo>
                <a:lnTo>
                  <a:pt x="0" y="1898713"/>
                </a:lnTo>
                <a:lnTo>
                  <a:pt x="208978" y="1661248"/>
                </a:lnTo>
                <a:lnTo>
                  <a:pt x="208978" y="1765744"/>
                </a:lnTo>
                <a:lnTo>
                  <a:pt x="254001" y="1751820"/>
                </a:lnTo>
                <a:lnTo>
                  <a:pt x="297874" y="1735363"/>
                </a:lnTo>
                <a:lnTo>
                  <a:pt x="340528" y="1716457"/>
                </a:lnTo>
                <a:lnTo>
                  <a:pt x="381897" y="1695183"/>
                </a:lnTo>
                <a:lnTo>
                  <a:pt x="421915" y="1671624"/>
                </a:lnTo>
                <a:lnTo>
                  <a:pt x="460512" y="1645863"/>
                </a:lnTo>
                <a:lnTo>
                  <a:pt x="497623" y="1617983"/>
                </a:lnTo>
                <a:lnTo>
                  <a:pt x="533180" y="1588065"/>
                </a:lnTo>
                <a:lnTo>
                  <a:pt x="567117" y="1556193"/>
                </a:lnTo>
                <a:lnTo>
                  <a:pt x="599365" y="1522450"/>
                </a:lnTo>
                <a:lnTo>
                  <a:pt x="629858" y="1486917"/>
                </a:lnTo>
                <a:lnTo>
                  <a:pt x="658528" y="1449678"/>
                </a:lnTo>
                <a:lnTo>
                  <a:pt x="685309" y="1410815"/>
                </a:lnTo>
                <a:lnTo>
                  <a:pt x="710133" y="1370410"/>
                </a:lnTo>
                <a:lnTo>
                  <a:pt x="732933" y="1328547"/>
                </a:lnTo>
                <a:lnTo>
                  <a:pt x="753642" y="1285307"/>
                </a:lnTo>
                <a:lnTo>
                  <a:pt x="772193" y="1240774"/>
                </a:lnTo>
                <a:lnTo>
                  <a:pt x="788519" y="1195030"/>
                </a:lnTo>
                <a:lnTo>
                  <a:pt x="802552" y="1148158"/>
                </a:lnTo>
                <a:lnTo>
                  <a:pt x="814225" y="1100240"/>
                </a:lnTo>
                <a:lnTo>
                  <a:pt x="823472" y="1051359"/>
                </a:lnTo>
                <a:lnTo>
                  <a:pt x="830224" y="1001598"/>
                </a:lnTo>
              </a:path>
            </a:pathLst>
          </a:custGeom>
          <a:ln w="12954">
            <a:solidFill>
              <a:srgbClr val="135F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7186" y="5929503"/>
            <a:ext cx="1083945" cy="287655"/>
          </a:xfrm>
          <a:custGeom>
            <a:avLst/>
            <a:gdLst/>
            <a:ahLst/>
            <a:cxnLst/>
            <a:rect l="l" t="t" r="r" b="b"/>
            <a:pathLst>
              <a:path w="1083945" h="287654">
                <a:moveTo>
                  <a:pt x="0" y="0"/>
                </a:moveTo>
                <a:lnTo>
                  <a:pt x="1083564" y="0"/>
                </a:lnTo>
                <a:lnTo>
                  <a:pt x="1083564" y="287274"/>
                </a:lnTo>
                <a:lnTo>
                  <a:pt x="0" y="287274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61956" y="5472303"/>
            <a:ext cx="784225" cy="223520"/>
          </a:xfrm>
          <a:custGeom>
            <a:avLst/>
            <a:gdLst/>
            <a:ahLst/>
            <a:cxnLst/>
            <a:rect l="l" t="t" r="r" b="b"/>
            <a:pathLst>
              <a:path w="784225" h="223520">
                <a:moveTo>
                  <a:pt x="0" y="0"/>
                </a:moveTo>
                <a:lnTo>
                  <a:pt x="784098" y="0"/>
                </a:lnTo>
                <a:lnTo>
                  <a:pt x="784098" y="223266"/>
                </a:lnTo>
                <a:lnTo>
                  <a:pt x="0" y="223266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61956" y="3480434"/>
            <a:ext cx="784225" cy="198120"/>
          </a:xfrm>
          <a:custGeom>
            <a:avLst/>
            <a:gdLst/>
            <a:ahLst/>
            <a:cxnLst/>
            <a:rect l="l" t="t" r="r" b="b"/>
            <a:pathLst>
              <a:path w="784225" h="198120">
                <a:moveTo>
                  <a:pt x="0" y="0"/>
                </a:moveTo>
                <a:lnTo>
                  <a:pt x="784098" y="0"/>
                </a:lnTo>
                <a:lnTo>
                  <a:pt x="784098" y="198119"/>
                </a:lnTo>
                <a:lnTo>
                  <a:pt x="0" y="198119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8416" y="1624202"/>
            <a:ext cx="3347085" cy="1754505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9855" marR="102870" indent="-635" algn="ctr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Due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decimals and  rounded amounts you could  have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slightly update the  amount (withdrawing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1 €)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in  order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respect the maximal  contribution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89490" y="2312179"/>
            <a:ext cx="5772785" cy="1278255"/>
          </a:xfrm>
          <a:custGeom>
            <a:avLst/>
            <a:gdLst/>
            <a:ahLst/>
            <a:cxnLst/>
            <a:rect l="l" t="t" r="r" b="b"/>
            <a:pathLst>
              <a:path w="5772784" h="1278254">
                <a:moveTo>
                  <a:pt x="5772759" y="1278140"/>
                </a:moveTo>
                <a:lnTo>
                  <a:pt x="0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5126" y="2226393"/>
            <a:ext cx="206375" cy="185420"/>
          </a:xfrm>
          <a:custGeom>
            <a:avLst/>
            <a:gdLst/>
            <a:ahLst/>
            <a:cxnLst/>
            <a:rect l="l" t="t" r="r" b="b"/>
            <a:pathLst>
              <a:path w="206375" h="185419">
                <a:moveTo>
                  <a:pt x="205752" y="0"/>
                </a:moveTo>
                <a:lnTo>
                  <a:pt x="0" y="51600"/>
                </a:lnTo>
                <a:lnTo>
                  <a:pt x="164731" y="185254"/>
                </a:lnTo>
                <a:lnTo>
                  <a:pt x="2057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6191" y="2622957"/>
            <a:ext cx="5786120" cy="2929255"/>
          </a:xfrm>
          <a:custGeom>
            <a:avLst/>
            <a:gdLst/>
            <a:ahLst/>
            <a:cxnLst/>
            <a:rect l="l" t="t" r="r" b="b"/>
            <a:pathLst>
              <a:path w="5786120" h="2929254">
                <a:moveTo>
                  <a:pt x="5786056" y="2928734"/>
                </a:moveTo>
                <a:lnTo>
                  <a:pt x="0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35113" y="2551562"/>
            <a:ext cx="212725" cy="170815"/>
          </a:xfrm>
          <a:custGeom>
            <a:avLst/>
            <a:gdLst/>
            <a:ahLst/>
            <a:cxnLst/>
            <a:rect l="l" t="t" r="r" b="b"/>
            <a:pathLst>
              <a:path w="212725" h="170814">
                <a:moveTo>
                  <a:pt x="0" y="0"/>
                </a:moveTo>
                <a:lnTo>
                  <a:pt x="126441" y="170332"/>
                </a:lnTo>
                <a:lnTo>
                  <a:pt x="212140" y="105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692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68326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 smtClean="0">
                <a:latin typeface="Arial"/>
                <a:cs typeface="Arial"/>
              </a:rPr>
              <a:t>Complementary</a:t>
            </a:r>
            <a:r>
              <a:rPr sz="4000" b="0" spc="-40" dirty="0" smtClean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0788" y="1605533"/>
            <a:ext cx="9830561" cy="4294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1746" y="5613272"/>
            <a:ext cx="1083945" cy="287655"/>
          </a:xfrm>
          <a:custGeom>
            <a:avLst/>
            <a:gdLst/>
            <a:ahLst/>
            <a:cxnLst/>
            <a:rect l="l" t="t" r="r" b="b"/>
            <a:pathLst>
              <a:path w="1083945" h="287654">
                <a:moveTo>
                  <a:pt x="0" y="0"/>
                </a:moveTo>
                <a:lnTo>
                  <a:pt x="1083564" y="0"/>
                </a:lnTo>
                <a:lnTo>
                  <a:pt x="1083564" y="287273"/>
                </a:lnTo>
                <a:lnTo>
                  <a:pt x="0" y="287273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1169" y="2309241"/>
            <a:ext cx="9831070" cy="144780"/>
          </a:xfrm>
          <a:custGeom>
            <a:avLst/>
            <a:gdLst/>
            <a:ahLst/>
            <a:cxnLst/>
            <a:rect l="l" t="t" r="r" b="b"/>
            <a:pathLst>
              <a:path w="9831070" h="144780">
                <a:moveTo>
                  <a:pt x="0" y="0"/>
                </a:moveTo>
                <a:lnTo>
                  <a:pt x="9830562" y="0"/>
                </a:lnTo>
                <a:lnTo>
                  <a:pt x="9830562" y="144779"/>
                </a:lnTo>
                <a:lnTo>
                  <a:pt x="0" y="144779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2620" y="2428113"/>
            <a:ext cx="565150" cy="709930"/>
          </a:xfrm>
          <a:custGeom>
            <a:avLst/>
            <a:gdLst/>
            <a:ahLst/>
            <a:cxnLst/>
            <a:rect l="l" t="t" r="r" b="b"/>
            <a:pathLst>
              <a:path w="565150" h="709930">
                <a:moveTo>
                  <a:pt x="0" y="0"/>
                </a:moveTo>
                <a:lnTo>
                  <a:pt x="564527" y="709866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3210" y="3054178"/>
            <a:ext cx="192405" cy="207645"/>
          </a:xfrm>
          <a:custGeom>
            <a:avLst/>
            <a:gdLst/>
            <a:ahLst/>
            <a:cxnLst/>
            <a:rect l="l" t="t" r="r" b="b"/>
            <a:pathLst>
              <a:path w="192404" h="207645">
                <a:moveTo>
                  <a:pt x="148513" y="0"/>
                </a:moveTo>
                <a:lnTo>
                  <a:pt x="0" y="118097"/>
                </a:lnTo>
                <a:lnTo>
                  <a:pt x="192354" y="207556"/>
                </a:lnTo>
                <a:lnTo>
                  <a:pt x="1485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021" y="2783078"/>
            <a:ext cx="5347844" cy="23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2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628439"/>
            <a:ext cx="68326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latin typeface="Arial"/>
                <a:cs typeface="Arial"/>
              </a:rPr>
              <a:t>7. Complementary</a:t>
            </a:r>
            <a:r>
              <a:rPr sz="4000" b="0" spc="-4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information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9462" y="2052164"/>
            <a:ext cx="9762743" cy="4246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33582" y="6034647"/>
            <a:ext cx="1083945" cy="287655"/>
          </a:xfrm>
          <a:custGeom>
            <a:avLst/>
            <a:gdLst/>
            <a:ahLst/>
            <a:cxnLst/>
            <a:rect l="l" t="t" r="r" b="b"/>
            <a:pathLst>
              <a:path w="1083945" h="287654">
                <a:moveTo>
                  <a:pt x="0" y="0"/>
                </a:moveTo>
                <a:lnTo>
                  <a:pt x="1083563" y="0"/>
                </a:lnTo>
                <a:lnTo>
                  <a:pt x="1083563" y="287273"/>
                </a:lnTo>
                <a:lnTo>
                  <a:pt x="0" y="287273"/>
                </a:lnTo>
                <a:lnTo>
                  <a:pt x="0" y="0"/>
                </a:lnTo>
                <a:close/>
              </a:path>
            </a:pathLst>
          </a:custGeom>
          <a:ln w="6324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377" y="2088260"/>
            <a:ext cx="7730490" cy="175260"/>
          </a:xfrm>
          <a:custGeom>
            <a:avLst/>
            <a:gdLst/>
            <a:ahLst/>
            <a:cxnLst/>
            <a:rect l="l" t="t" r="r" b="b"/>
            <a:pathLst>
              <a:path w="7730490" h="175260">
                <a:moveTo>
                  <a:pt x="0" y="0"/>
                </a:moveTo>
                <a:lnTo>
                  <a:pt x="7730490" y="0"/>
                </a:lnTo>
                <a:lnTo>
                  <a:pt x="7730490" y="175260"/>
                </a:lnTo>
                <a:lnTo>
                  <a:pt x="0" y="175260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5001" y="2263520"/>
            <a:ext cx="565150" cy="709930"/>
          </a:xfrm>
          <a:custGeom>
            <a:avLst/>
            <a:gdLst/>
            <a:ahLst/>
            <a:cxnLst/>
            <a:rect l="l" t="t" r="r" b="b"/>
            <a:pathLst>
              <a:path w="565150" h="709930">
                <a:moveTo>
                  <a:pt x="0" y="0"/>
                </a:moveTo>
                <a:lnTo>
                  <a:pt x="564527" y="709866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5591" y="2889586"/>
            <a:ext cx="192405" cy="207645"/>
          </a:xfrm>
          <a:custGeom>
            <a:avLst/>
            <a:gdLst/>
            <a:ahLst/>
            <a:cxnLst/>
            <a:rect l="l" t="t" r="r" b="b"/>
            <a:pathLst>
              <a:path w="192404" h="207644">
                <a:moveTo>
                  <a:pt x="148513" y="0"/>
                </a:moveTo>
                <a:lnTo>
                  <a:pt x="0" y="118097"/>
                </a:lnTo>
                <a:lnTo>
                  <a:pt x="192354" y="207556"/>
                </a:lnTo>
                <a:lnTo>
                  <a:pt x="1485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96" y="2889586"/>
            <a:ext cx="6863646" cy="9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80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1" y="635697"/>
            <a:ext cx="101278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 smtClean="0">
                <a:latin typeface="Arial"/>
                <a:cs typeface="Arial"/>
              </a:rPr>
              <a:t>Upload </a:t>
            </a:r>
            <a:r>
              <a:rPr sz="4000" b="0" spc="-5" dirty="0">
                <a:latin typeface="Arial"/>
                <a:cs typeface="Arial"/>
              </a:rPr>
              <a:t>the file in the</a:t>
            </a:r>
            <a:r>
              <a:rPr sz="4000" b="0" spc="-35" dirty="0">
                <a:latin typeface="Arial"/>
                <a:cs typeface="Arial"/>
              </a:rPr>
              <a:t> </a:t>
            </a:r>
            <a:r>
              <a:rPr lang="fr-BE" spc="-5" dirty="0" err="1">
                <a:latin typeface="Arial"/>
                <a:cs typeface="Arial"/>
              </a:rPr>
              <a:t>s</a:t>
            </a:r>
            <a:r>
              <a:rPr lang="fr-BE" sz="4000" b="0" spc="-5" dirty="0" err="1" smtClean="0">
                <a:latin typeface="Arial"/>
                <a:cs typeface="Arial"/>
              </a:rPr>
              <a:t>ubmission</a:t>
            </a:r>
            <a:r>
              <a:rPr lang="fr-BE" sz="4000" b="0" spc="-5" dirty="0" smtClean="0">
                <a:latin typeface="Arial"/>
                <a:cs typeface="Arial"/>
              </a:rPr>
              <a:t> system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61" y="1372358"/>
            <a:ext cx="9805590" cy="45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04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1" y="635697"/>
            <a:ext cx="97789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8870" algn="l"/>
              </a:tabLst>
            </a:pPr>
            <a:r>
              <a:rPr lang="fr-BE" sz="4000" b="0" spc="-5" dirty="0" smtClean="0">
                <a:latin typeface="Arial"/>
                <a:cs typeface="Arial"/>
              </a:rPr>
              <a:t>LAST STEP: </a:t>
            </a:r>
            <a:r>
              <a:rPr sz="4000" b="0" spc="-5" dirty="0" smtClean="0">
                <a:latin typeface="Arial"/>
                <a:cs typeface="Arial"/>
              </a:rPr>
              <a:t>Report</a:t>
            </a:r>
            <a:r>
              <a:rPr sz="4000" b="0" spc="20" dirty="0" smtClean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the</a:t>
            </a:r>
            <a:r>
              <a:rPr sz="4000" b="0" spc="25" dirty="0">
                <a:latin typeface="Arial"/>
                <a:cs typeface="Arial"/>
              </a:rPr>
              <a:t> </a:t>
            </a:r>
            <a:r>
              <a:rPr sz="4000" b="0" spc="-5" dirty="0" smtClean="0">
                <a:latin typeface="Arial"/>
                <a:cs typeface="Arial"/>
              </a:rPr>
              <a:t>amount</a:t>
            </a:r>
            <a:r>
              <a:rPr lang="fr-BE" sz="4000" b="0" spc="-5" dirty="0" smtClean="0">
                <a:latin typeface="Arial"/>
                <a:cs typeface="Arial"/>
              </a:rPr>
              <a:t> </a:t>
            </a:r>
            <a:r>
              <a:rPr sz="4000" b="0" spc="-5" dirty="0" smtClean="0">
                <a:latin typeface="Arial"/>
                <a:cs typeface="Arial"/>
              </a:rPr>
              <a:t>in </a:t>
            </a:r>
            <a:r>
              <a:rPr sz="4000" b="0" spc="-95" dirty="0">
                <a:latin typeface="Arial"/>
                <a:cs typeface="Arial"/>
              </a:rPr>
              <a:t>PART</a:t>
            </a:r>
            <a:r>
              <a:rPr sz="4000" b="0" spc="-395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96781" y="4105275"/>
            <a:ext cx="615315" cy="108585"/>
          </a:xfrm>
          <a:custGeom>
            <a:avLst/>
            <a:gdLst/>
            <a:ahLst/>
            <a:cxnLst/>
            <a:rect l="l" t="t" r="r" b="b"/>
            <a:pathLst>
              <a:path w="615315" h="108585">
                <a:moveTo>
                  <a:pt x="0" y="0"/>
                </a:moveTo>
                <a:lnTo>
                  <a:pt x="614997" y="108585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64148" y="4114925"/>
            <a:ext cx="203835" cy="187325"/>
          </a:xfrm>
          <a:custGeom>
            <a:avLst/>
            <a:gdLst/>
            <a:ahLst/>
            <a:cxnLst/>
            <a:rect l="l" t="t" r="r" b="b"/>
            <a:pathLst>
              <a:path w="203834" h="187325">
                <a:moveTo>
                  <a:pt x="32994" y="0"/>
                </a:moveTo>
                <a:lnTo>
                  <a:pt x="0" y="186842"/>
                </a:lnTo>
                <a:lnTo>
                  <a:pt x="203339" y="126415"/>
                </a:lnTo>
                <a:lnTo>
                  <a:pt x="329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935" y="3451097"/>
            <a:ext cx="9566909" cy="324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1271016"/>
            <a:ext cx="9649967" cy="2046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6711" y="3135629"/>
            <a:ext cx="8180069" cy="665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92943" y="4342586"/>
            <a:ext cx="836294" cy="1518285"/>
          </a:xfrm>
          <a:custGeom>
            <a:avLst/>
            <a:gdLst/>
            <a:ahLst/>
            <a:cxnLst/>
            <a:rect l="l" t="t" r="r" b="b"/>
            <a:pathLst>
              <a:path w="836295" h="1518285">
                <a:moveTo>
                  <a:pt x="208978" y="1100124"/>
                </a:moveTo>
                <a:lnTo>
                  <a:pt x="0" y="1352029"/>
                </a:lnTo>
                <a:lnTo>
                  <a:pt x="208978" y="1518081"/>
                </a:lnTo>
                <a:lnTo>
                  <a:pt x="208978" y="1413586"/>
                </a:lnTo>
                <a:lnTo>
                  <a:pt x="243274" y="1398010"/>
                </a:lnTo>
                <a:lnTo>
                  <a:pt x="309753" y="1360360"/>
                </a:lnTo>
                <a:lnTo>
                  <a:pt x="341884" y="1338401"/>
                </a:lnTo>
                <a:lnTo>
                  <a:pt x="373243" y="1314428"/>
                </a:lnTo>
                <a:lnTo>
                  <a:pt x="403805" y="1288499"/>
                </a:lnTo>
                <a:lnTo>
                  <a:pt x="433545" y="1260670"/>
                </a:lnTo>
                <a:lnTo>
                  <a:pt x="462436" y="1230999"/>
                </a:lnTo>
                <a:lnTo>
                  <a:pt x="485944" y="1204607"/>
                </a:lnTo>
                <a:lnTo>
                  <a:pt x="208978" y="1204607"/>
                </a:lnTo>
                <a:lnTo>
                  <a:pt x="208978" y="1100124"/>
                </a:lnTo>
                <a:close/>
              </a:path>
              <a:path w="836295" h="1518285">
                <a:moveTo>
                  <a:pt x="833412" y="0"/>
                </a:moveTo>
                <a:lnTo>
                  <a:pt x="829764" y="59259"/>
                </a:lnTo>
                <a:lnTo>
                  <a:pt x="824555" y="117800"/>
                </a:lnTo>
                <a:lnTo>
                  <a:pt x="817816" y="175562"/>
                </a:lnTo>
                <a:lnTo>
                  <a:pt x="809578" y="232485"/>
                </a:lnTo>
                <a:lnTo>
                  <a:pt x="799874" y="288508"/>
                </a:lnTo>
                <a:lnTo>
                  <a:pt x="788734" y="343569"/>
                </a:lnTo>
                <a:lnTo>
                  <a:pt x="776191" y="397608"/>
                </a:lnTo>
                <a:lnTo>
                  <a:pt x="762275" y="450564"/>
                </a:lnTo>
                <a:lnTo>
                  <a:pt x="747019" y="502376"/>
                </a:lnTo>
                <a:lnTo>
                  <a:pt x="730454" y="552983"/>
                </a:lnTo>
                <a:lnTo>
                  <a:pt x="712611" y="602324"/>
                </a:lnTo>
                <a:lnTo>
                  <a:pt x="693523" y="650339"/>
                </a:lnTo>
                <a:lnTo>
                  <a:pt x="673220" y="696966"/>
                </a:lnTo>
                <a:lnTo>
                  <a:pt x="651734" y="742144"/>
                </a:lnTo>
                <a:lnTo>
                  <a:pt x="629097" y="785813"/>
                </a:lnTo>
                <a:lnTo>
                  <a:pt x="605340" y="827912"/>
                </a:lnTo>
                <a:lnTo>
                  <a:pt x="580496" y="868380"/>
                </a:lnTo>
                <a:lnTo>
                  <a:pt x="554594" y="907156"/>
                </a:lnTo>
                <a:lnTo>
                  <a:pt x="527668" y="944179"/>
                </a:lnTo>
                <a:lnTo>
                  <a:pt x="499749" y="979389"/>
                </a:lnTo>
                <a:lnTo>
                  <a:pt x="470867" y="1012723"/>
                </a:lnTo>
                <a:lnTo>
                  <a:pt x="441055" y="1044123"/>
                </a:lnTo>
                <a:lnTo>
                  <a:pt x="410345" y="1073525"/>
                </a:lnTo>
                <a:lnTo>
                  <a:pt x="378768" y="1100871"/>
                </a:lnTo>
                <a:lnTo>
                  <a:pt x="346355" y="1126098"/>
                </a:lnTo>
                <a:lnTo>
                  <a:pt x="313137" y="1149146"/>
                </a:lnTo>
                <a:lnTo>
                  <a:pt x="279148" y="1169954"/>
                </a:lnTo>
                <a:lnTo>
                  <a:pt x="244418" y="1188462"/>
                </a:lnTo>
                <a:lnTo>
                  <a:pt x="208978" y="1204607"/>
                </a:lnTo>
                <a:lnTo>
                  <a:pt x="485944" y="1204607"/>
                </a:lnTo>
                <a:lnTo>
                  <a:pt x="517575" y="1166359"/>
                </a:lnTo>
                <a:lnTo>
                  <a:pt x="543772" y="1131504"/>
                </a:lnTo>
                <a:lnTo>
                  <a:pt x="569020" y="1095035"/>
                </a:lnTo>
                <a:lnTo>
                  <a:pt x="593294" y="1057010"/>
                </a:lnTo>
                <a:lnTo>
                  <a:pt x="616570" y="1017484"/>
                </a:lnTo>
                <a:lnTo>
                  <a:pt x="638820" y="976517"/>
                </a:lnTo>
                <a:lnTo>
                  <a:pt x="660022" y="934164"/>
                </a:lnTo>
                <a:lnTo>
                  <a:pt x="680148" y="890482"/>
                </a:lnTo>
                <a:lnTo>
                  <a:pt x="699174" y="845530"/>
                </a:lnTo>
                <a:lnTo>
                  <a:pt x="717076" y="799363"/>
                </a:lnTo>
                <a:lnTo>
                  <a:pt x="733826" y="752039"/>
                </a:lnTo>
                <a:lnTo>
                  <a:pt x="749401" y="703615"/>
                </a:lnTo>
                <a:lnTo>
                  <a:pt x="763775" y="654149"/>
                </a:lnTo>
                <a:lnTo>
                  <a:pt x="776923" y="603697"/>
                </a:lnTo>
                <a:lnTo>
                  <a:pt x="788820" y="552316"/>
                </a:lnTo>
                <a:lnTo>
                  <a:pt x="799440" y="500064"/>
                </a:lnTo>
                <a:lnTo>
                  <a:pt x="808758" y="446997"/>
                </a:lnTo>
                <a:lnTo>
                  <a:pt x="816749" y="393174"/>
                </a:lnTo>
                <a:lnTo>
                  <a:pt x="823388" y="338650"/>
                </a:lnTo>
                <a:lnTo>
                  <a:pt x="828649" y="283482"/>
                </a:lnTo>
                <a:lnTo>
                  <a:pt x="832508" y="227729"/>
                </a:lnTo>
                <a:lnTo>
                  <a:pt x="834939" y="171447"/>
                </a:lnTo>
                <a:lnTo>
                  <a:pt x="835917" y="114694"/>
                </a:lnTo>
                <a:lnTo>
                  <a:pt x="835416" y="57525"/>
                </a:lnTo>
                <a:lnTo>
                  <a:pt x="833412" y="0"/>
                </a:lnTo>
                <a:close/>
              </a:path>
            </a:pathLst>
          </a:custGeom>
          <a:solidFill>
            <a:srgbClr val="1E85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92943" y="2886072"/>
            <a:ext cx="836294" cy="1561465"/>
          </a:xfrm>
          <a:custGeom>
            <a:avLst/>
            <a:gdLst/>
            <a:ahLst/>
            <a:cxnLst/>
            <a:rect l="l" t="t" r="r" b="b"/>
            <a:pathLst>
              <a:path w="836295" h="1561464">
                <a:moveTo>
                  <a:pt x="0" y="0"/>
                </a:moveTo>
                <a:lnTo>
                  <a:pt x="0" y="208978"/>
                </a:lnTo>
                <a:lnTo>
                  <a:pt x="36259" y="210227"/>
                </a:lnTo>
                <a:lnTo>
                  <a:pt x="72125" y="213941"/>
                </a:lnTo>
                <a:lnTo>
                  <a:pt x="142546" y="228558"/>
                </a:lnTo>
                <a:lnTo>
                  <a:pt x="211013" y="252425"/>
                </a:lnTo>
                <a:lnTo>
                  <a:pt x="277275" y="285135"/>
                </a:lnTo>
                <a:lnTo>
                  <a:pt x="341080" y="326282"/>
                </a:lnTo>
                <a:lnTo>
                  <a:pt x="371983" y="349893"/>
                </a:lnTo>
                <a:lnTo>
                  <a:pt x="402178" y="375461"/>
                </a:lnTo>
                <a:lnTo>
                  <a:pt x="431633" y="402936"/>
                </a:lnTo>
                <a:lnTo>
                  <a:pt x="460318" y="432266"/>
                </a:lnTo>
                <a:lnTo>
                  <a:pt x="488200" y="463401"/>
                </a:lnTo>
                <a:lnTo>
                  <a:pt x="515248" y="496290"/>
                </a:lnTo>
                <a:lnTo>
                  <a:pt x="541432" y="530883"/>
                </a:lnTo>
                <a:lnTo>
                  <a:pt x="566719" y="567129"/>
                </a:lnTo>
                <a:lnTo>
                  <a:pt x="591078" y="604977"/>
                </a:lnTo>
                <a:lnTo>
                  <a:pt x="614478" y="644376"/>
                </a:lnTo>
                <a:lnTo>
                  <a:pt x="636888" y="685276"/>
                </a:lnTo>
                <a:lnTo>
                  <a:pt x="658276" y="727625"/>
                </a:lnTo>
                <a:lnTo>
                  <a:pt x="678610" y="771374"/>
                </a:lnTo>
                <a:lnTo>
                  <a:pt x="697860" y="816471"/>
                </a:lnTo>
                <a:lnTo>
                  <a:pt x="715994" y="862866"/>
                </a:lnTo>
                <a:lnTo>
                  <a:pt x="732981" y="910508"/>
                </a:lnTo>
                <a:lnTo>
                  <a:pt x="748789" y="959346"/>
                </a:lnTo>
                <a:lnTo>
                  <a:pt x="763387" y="1009329"/>
                </a:lnTo>
                <a:lnTo>
                  <a:pt x="776744" y="1060408"/>
                </a:lnTo>
                <a:lnTo>
                  <a:pt x="788827" y="1112530"/>
                </a:lnTo>
                <a:lnTo>
                  <a:pt x="799607" y="1165646"/>
                </a:lnTo>
                <a:lnTo>
                  <a:pt x="809051" y="1219704"/>
                </a:lnTo>
                <a:lnTo>
                  <a:pt x="817128" y="1274654"/>
                </a:lnTo>
                <a:lnTo>
                  <a:pt x="823807" y="1330445"/>
                </a:lnTo>
                <a:lnTo>
                  <a:pt x="829057" y="1387027"/>
                </a:lnTo>
                <a:lnTo>
                  <a:pt x="832845" y="1444348"/>
                </a:lnTo>
                <a:lnTo>
                  <a:pt x="835141" y="1502359"/>
                </a:lnTo>
                <a:lnTo>
                  <a:pt x="835914" y="1561007"/>
                </a:lnTo>
                <a:lnTo>
                  <a:pt x="835914" y="1352029"/>
                </a:lnTo>
                <a:lnTo>
                  <a:pt x="835141" y="1293380"/>
                </a:lnTo>
                <a:lnTo>
                  <a:pt x="832845" y="1235370"/>
                </a:lnTo>
                <a:lnTo>
                  <a:pt x="829057" y="1178049"/>
                </a:lnTo>
                <a:lnTo>
                  <a:pt x="823807" y="1121467"/>
                </a:lnTo>
                <a:lnTo>
                  <a:pt x="817128" y="1065676"/>
                </a:lnTo>
                <a:lnTo>
                  <a:pt x="809051" y="1010725"/>
                </a:lnTo>
                <a:lnTo>
                  <a:pt x="799607" y="956667"/>
                </a:lnTo>
                <a:lnTo>
                  <a:pt x="788827" y="903551"/>
                </a:lnTo>
                <a:lnTo>
                  <a:pt x="776744" y="851429"/>
                </a:lnTo>
                <a:lnTo>
                  <a:pt x="763387" y="800351"/>
                </a:lnTo>
                <a:lnTo>
                  <a:pt x="748789" y="750367"/>
                </a:lnTo>
                <a:lnTo>
                  <a:pt x="732981" y="701529"/>
                </a:lnTo>
                <a:lnTo>
                  <a:pt x="715994" y="653887"/>
                </a:lnTo>
                <a:lnTo>
                  <a:pt x="697860" y="607493"/>
                </a:lnTo>
                <a:lnTo>
                  <a:pt x="678610" y="562395"/>
                </a:lnTo>
                <a:lnTo>
                  <a:pt x="658276" y="518647"/>
                </a:lnTo>
                <a:lnTo>
                  <a:pt x="636888" y="476297"/>
                </a:lnTo>
                <a:lnTo>
                  <a:pt x="614478" y="435397"/>
                </a:lnTo>
                <a:lnTo>
                  <a:pt x="591078" y="395998"/>
                </a:lnTo>
                <a:lnTo>
                  <a:pt x="566719" y="358150"/>
                </a:lnTo>
                <a:lnTo>
                  <a:pt x="541432" y="321905"/>
                </a:lnTo>
                <a:lnTo>
                  <a:pt x="515248" y="287312"/>
                </a:lnTo>
                <a:lnTo>
                  <a:pt x="488200" y="254422"/>
                </a:lnTo>
                <a:lnTo>
                  <a:pt x="460318" y="223287"/>
                </a:lnTo>
                <a:lnTo>
                  <a:pt x="431633" y="193957"/>
                </a:lnTo>
                <a:lnTo>
                  <a:pt x="402178" y="166483"/>
                </a:lnTo>
                <a:lnTo>
                  <a:pt x="371983" y="140915"/>
                </a:lnTo>
                <a:lnTo>
                  <a:pt x="341080" y="117304"/>
                </a:lnTo>
                <a:lnTo>
                  <a:pt x="309500" y="95701"/>
                </a:lnTo>
                <a:lnTo>
                  <a:pt x="244436" y="58721"/>
                </a:lnTo>
                <a:lnTo>
                  <a:pt x="177040" y="30382"/>
                </a:lnTo>
                <a:lnTo>
                  <a:pt x="107564" y="11090"/>
                </a:lnTo>
                <a:lnTo>
                  <a:pt x="36259" y="1249"/>
                </a:lnTo>
                <a:lnTo>
                  <a:pt x="0" y="0"/>
                </a:lnTo>
                <a:close/>
              </a:path>
            </a:pathLst>
          </a:custGeom>
          <a:solidFill>
            <a:srgbClr val="176B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92944" y="2886072"/>
            <a:ext cx="836294" cy="2974975"/>
          </a:xfrm>
          <a:custGeom>
            <a:avLst/>
            <a:gdLst/>
            <a:ahLst/>
            <a:cxnLst/>
            <a:rect l="l" t="t" r="r" b="b"/>
            <a:pathLst>
              <a:path w="836295" h="2974975">
                <a:moveTo>
                  <a:pt x="835913" y="1561007"/>
                </a:moveTo>
                <a:lnTo>
                  <a:pt x="835141" y="1502359"/>
                </a:lnTo>
                <a:lnTo>
                  <a:pt x="832845" y="1444348"/>
                </a:lnTo>
                <a:lnTo>
                  <a:pt x="829057" y="1387027"/>
                </a:lnTo>
                <a:lnTo>
                  <a:pt x="823807" y="1330445"/>
                </a:lnTo>
                <a:lnTo>
                  <a:pt x="817128" y="1274654"/>
                </a:lnTo>
                <a:lnTo>
                  <a:pt x="809051" y="1219704"/>
                </a:lnTo>
                <a:lnTo>
                  <a:pt x="799607" y="1165646"/>
                </a:lnTo>
                <a:lnTo>
                  <a:pt x="788827" y="1112530"/>
                </a:lnTo>
                <a:lnTo>
                  <a:pt x="776744" y="1060408"/>
                </a:lnTo>
                <a:lnTo>
                  <a:pt x="763387" y="1009329"/>
                </a:lnTo>
                <a:lnTo>
                  <a:pt x="748789" y="959346"/>
                </a:lnTo>
                <a:lnTo>
                  <a:pt x="732981" y="910508"/>
                </a:lnTo>
                <a:lnTo>
                  <a:pt x="715994" y="862866"/>
                </a:lnTo>
                <a:lnTo>
                  <a:pt x="697860" y="816471"/>
                </a:lnTo>
                <a:lnTo>
                  <a:pt x="678610" y="771374"/>
                </a:lnTo>
                <a:lnTo>
                  <a:pt x="658276" y="727625"/>
                </a:lnTo>
                <a:lnTo>
                  <a:pt x="636888" y="685276"/>
                </a:lnTo>
                <a:lnTo>
                  <a:pt x="614478" y="644376"/>
                </a:lnTo>
                <a:lnTo>
                  <a:pt x="591078" y="604977"/>
                </a:lnTo>
                <a:lnTo>
                  <a:pt x="566719" y="567129"/>
                </a:lnTo>
                <a:lnTo>
                  <a:pt x="541432" y="530883"/>
                </a:lnTo>
                <a:lnTo>
                  <a:pt x="515248" y="496290"/>
                </a:lnTo>
                <a:lnTo>
                  <a:pt x="488200" y="463401"/>
                </a:lnTo>
                <a:lnTo>
                  <a:pt x="460318" y="432266"/>
                </a:lnTo>
                <a:lnTo>
                  <a:pt x="431633" y="402936"/>
                </a:lnTo>
                <a:lnTo>
                  <a:pt x="402178" y="375461"/>
                </a:lnTo>
                <a:lnTo>
                  <a:pt x="371983" y="349893"/>
                </a:lnTo>
                <a:lnTo>
                  <a:pt x="341080" y="326282"/>
                </a:lnTo>
                <a:lnTo>
                  <a:pt x="309500" y="304679"/>
                </a:lnTo>
                <a:lnTo>
                  <a:pt x="244436" y="267700"/>
                </a:lnTo>
                <a:lnTo>
                  <a:pt x="177040" y="239361"/>
                </a:lnTo>
                <a:lnTo>
                  <a:pt x="107564" y="220068"/>
                </a:lnTo>
                <a:lnTo>
                  <a:pt x="36259" y="210227"/>
                </a:lnTo>
                <a:lnTo>
                  <a:pt x="0" y="208978"/>
                </a:lnTo>
                <a:lnTo>
                  <a:pt x="0" y="0"/>
                </a:lnTo>
                <a:lnTo>
                  <a:pt x="72125" y="4962"/>
                </a:lnTo>
                <a:lnTo>
                  <a:pt x="142546" y="19580"/>
                </a:lnTo>
                <a:lnTo>
                  <a:pt x="211013" y="43447"/>
                </a:lnTo>
                <a:lnTo>
                  <a:pt x="277275" y="76156"/>
                </a:lnTo>
                <a:lnTo>
                  <a:pt x="341080" y="117304"/>
                </a:lnTo>
                <a:lnTo>
                  <a:pt x="371983" y="140915"/>
                </a:lnTo>
                <a:lnTo>
                  <a:pt x="402178" y="166483"/>
                </a:lnTo>
                <a:lnTo>
                  <a:pt x="431633" y="193957"/>
                </a:lnTo>
                <a:lnTo>
                  <a:pt x="460318" y="223287"/>
                </a:lnTo>
                <a:lnTo>
                  <a:pt x="488200" y="254422"/>
                </a:lnTo>
                <a:lnTo>
                  <a:pt x="515248" y="287312"/>
                </a:lnTo>
                <a:lnTo>
                  <a:pt x="541432" y="321905"/>
                </a:lnTo>
                <a:lnTo>
                  <a:pt x="566719" y="358150"/>
                </a:lnTo>
                <a:lnTo>
                  <a:pt x="591078" y="395998"/>
                </a:lnTo>
                <a:lnTo>
                  <a:pt x="614478" y="435397"/>
                </a:lnTo>
                <a:lnTo>
                  <a:pt x="636888" y="476297"/>
                </a:lnTo>
                <a:lnTo>
                  <a:pt x="658276" y="518647"/>
                </a:lnTo>
                <a:lnTo>
                  <a:pt x="678610" y="562395"/>
                </a:lnTo>
                <a:lnTo>
                  <a:pt x="697860" y="607493"/>
                </a:lnTo>
                <a:lnTo>
                  <a:pt x="715994" y="653887"/>
                </a:lnTo>
                <a:lnTo>
                  <a:pt x="732981" y="701529"/>
                </a:lnTo>
                <a:lnTo>
                  <a:pt x="748789" y="750367"/>
                </a:lnTo>
                <a:lnTo>
                  <a:pt x="763387" y="800351"/>
                </a:lnTo>
                <a:lnTo>
                  <a:pt x="776744" y="851429"/>
                </a:lnTo>
                <a:lnTo>
                  <a:pt x="788827" y="903551"/>
                </a:lnTo>
                <a:lnTo>
                  <a:pt x="799607" y="956667"/>
                </a:lnTo>
                <a:lnTo>
                  <a:pt x="809051" y="1010725"/>
                </a:lnTo>
                <a:lnTo>
                  <a:pt x="817128" y="1065676"/>
                </a:lnTo>
                <a:lnTo>
                  <a:pt x="823807" y="1121467"/>
                </a:lnTo>
                <a:lnTo>
                  <a:pt x="829057" y="1178049"/>
                </a:lnTo>
                <a:lnTo>
                  <a:pt x="832845" y="1235370"/>
                </a:lnTo>
                <a:lnTo>
                  <a:pt x="835141" y="1293380"/>
                </a:lnTo>
                <a:lnTo>
                  <a:pt x="835913" y="1352029"/>
                </a:lnTo>
                <a:lnTo>
                  <a:pt x="835913" y="1561007"/>
                </a:lnTo>
                <a:lnTo>
                  <a:pt x="835163" y="1618568"/>
                </a:lnTo>
                <a:lnTo>
                  <a:pt x="832927" y="1675615"/>
                </a:lnTo>
                <a:lnTo>
                  <a:pt x="829235" y="1732093"/>
                </a:lnTo>
                <a:lnTo>
                  <a:pt x="824113" y="1787945"/>
                </a:lnTo>
                <a:lnTo>
                  <a:pt x="817587" y="1843115"/>
                </a:lnTo>
                <a:lnTo>
                  <a:pt x="809684" y="1897547"/>
                </a:lnTo>
                <a:lnTo>
                  <a:pt x="800431" y="1951185"/>
                </a:lnTo>
                <a:lnTo>
                  <a:pt x="789856" y="2003974"/>
                </a:lnTo>
                <a:lnTo>
                  <a:pt x="777984" y="2055856"/>
                </a:lnTo>
                <a:lnTo>
                  <a:pt x="764844" y="2106776"/>
                </a:lnTo>
                <a:lnTo>
                  <a:pt x="750460" y="2156678"/>
                </a:lnTo>
                <a:lnTo>
                  <a:pt x="734862" y="2205505"/>
                </a:lnTo>
                <a:lnTo>
                  <a:pt x="718074" y="2253202"/>
                </a:lnTo>
                <a:lnTo>
                  <a:pt x="700125" y="2299713"/>
                </a:lnTo>
                <a:lnTo>
                  <a:pt x="681041" y="2344981"/>
                </a:lnTo>
                <a:lnTo>
                  <a:pt x="660849" y="2388950"/>
                </a:lnTo>
                <a:lnTo>
                  <a:pt x="639575" y="2431565"/>
                </a:lnTo>
                <a:lnTo>
                  <a:pt x="617247" y="2472769"/>
                </a:lnTo>
                <a:lnTo>
                  <a:pt x="593892" y="2512507"/>
                </a:lnTo>
                <a:lnTo>
                  <a:pt x="569535" y="2550721"/>
                </a:lnTo>
                <a:lnTo>
                  <a:pt x="544205" y="2587357"/>
                </a:lnTo>
                <a:lnTo>
                  <a:pt x="517928" y="2622357"/>
                </a:lnTo>
                <a:lnTo>
                  <a:pt x="490731" y="2655666"/>
                </a:lnTo>
                <a:lnTo>
                  <a:pt x="462640" y="2687228"/>
                </a:lnTo>
                <a:lnTo>
                  <a:pt x="433683" y="2716987"/>
                </a:lnTo>
                <a:lnTo>
                  <a:pt x="403886" y="2744887"/>
                </a:lnTo>
                <a:lnTo>
                  <a:pt x="373277" y="2770871"/>
                </a:lnTo>
                <a:lnTo>
                  <a:pt x="341881" y="2794884"/>
                </a:lnTo>
                <a:lnTo>
                  <a:pt x="309727" y="2816869"/>
                </a:lnTo>
                <a:lnTo>
                  <a:pt x="276840" y="2836770"/>
                </a:lnTo>
                <a:lnTo>
                  <a:pt x="208978" y="2870098"/>
                </a:lnTo>
                <a:lnTo>
                  <a:pt x="208978" y="2974594"/>
                </a:lnTo>
                <a:lnTo>
                  <a:pt x="0" y="2808541"/>
                </a:lnTo>
                <a:lnTo>
                  <a:pt x="208978" y="2556637"/>
                </a:lnTo>
                <a:lnTo>
                  <a:pt x="208978" y="2661119"/>
                </a:lnTo>
                <a:lnTo>
                  <a:pt x="244418" y="2644975"/>
                </a:lnTo>
                <a:lnTo>
                  <a:pt x="279148" y="2626469"/>
                </a:lnTo>
                <a:lnTo>
                  <a:pt x="313137" y="2605662"/>
                </a:lnTo>
                <a:lnTo>
                  <a:pt x="346355" y="2582614"/>
                </a:lnTo>
                <a:lnTo>
                  <a:pt x="378768" y="2557387"/>
                </a:lnTo>
                <a:lnTo>
                  <a:pt x="410345" y="2530043"/>
                </a:lnTo>
                <a:lnTo>
                  <a:pt x="441055" y="2500640"/>
                </a:lnTo>
                <a:lnTo>
                  <a:pt x="470867" y="2469241"/>
                </a:lnTo>
                <a:lnTo>
                  <a:pt x="499749" y="2435907"/>
                </a:lnTo>
                <a:lnTo>
                  <a:pt x="527668" y="2400697"/>
                </a:lnTo>
                <a:lnTo>
                  <a:pt x="554594" y="2363674"/>
                </a:lnTo>
                <a:lnTo>
                  <a:pt x="580496" y="2324898"/>
                </a:lnTo>
                <a:lnTo>
                  <a:pt x="605340" y="2284430"/>
                </a:lnTo>
                <a:lnTo>
                  <a:pt x="629097" y="2242330"/>
                </a:lnTo>
                <a:lnTo>
                  <a:pt x="651734" y="2198661"/>
                </a:lnTo>
                <a:lnTo>
                  <a:pt x="673220" y="2153482"/>
                </a:lnTo>
                <a:lnTo>
                  <a:pt x="693523" y="2106855"/>
                </a:lnTo>
                <a:lnTo>
                  <a:pt x="712611" y="2058840"/>
                </a:lnTo>
                <a:lnTo>
                  <a:pt x="730454" y="2009498"/>
                </a:lnTo>
                <a:lnTo>
                  <a:pt x="747019" y="1958890"/>
                </a:lnTo>
                <a:lnTo>
                  <a:pt x="762275" y="1907078"/>
                </a:lnTo>
                <a:lnTo>
                  <a:pt x="776191" y="1854122"/>
                </a:lnTo>
                <a:lnTo>
                  <a:pt x="788734" y="1800082"/>
                </a:lnTo>
                <a:lnTo>
                  <a:pt x="799874" y="1745021"/>
                </a:lnTo>
                <a:lnTo>
                  <a:pt x="809578" y="1688998"/>
                </a:lnTo>
                <a:lnTo>
                  <a:pt x="817816" y="1632075"/>
                </a:lnTo>
                <a:lnTo>
                  <a:pt x="824555" y="1574312"/>
                </a:lnTo>
                <a:lnTo>
                  <a:pt x="829764" y="1515771"/>
                </a:lnTo>
                <a:lnTo>
                  <a:pt x="833412" y="1456512"/>
                </a:lnTo>
              </a:path>
            </a:pathLst>
          </a:custGeom>
          <a:ln w="12953">
            <a:solidFill>
              <a:srgbClr val="135F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93020" y="5494401"/>
            <a:ext cx="871219" cy="409575"/>
          </a:xfrm>
          <a:custGeom>
            <a:avLst/>
            <a:gdLst/>
            <a:ahLst/>
            <a:cxnLst/>
            <a:rect l="l" t="t" r="r" b="b"/>
            <a:pathLst>
              <a:path w="871220" h="409575">
                <a:moveTo>
                  <a:pt x="0" y="0"/>
                </a:moveTo>
                <a:lnTo>
                  <a:pt x="870966" y="0"/>
                </a:lnTo>
                <a:lnTo>
                  <a:pt x="870966" y="409194"/>
                </a:lnTo>
                <a:lnTo>
                  <a:pt x="0" y="409194"/>
                </a:lnTo>
                <a:lnTo>
                  <a:pt x="0" y="0"/>
                </a:lnTo>
                <a:close/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73112" y="5202257"/>
            <a:ext cx="7620000" cy="464820"/>
          </a:xfrm>
          <a:custGeom>
            <a:avLst/>
            <a:gdLst/>
            <a:ahLst/>
            <a:cxnLst/>
            <a:rect l="l" t="t" r="r" b="b"/>
            <a:pathLst>
              <a:path w="7620000" h="464820">
                <a:moveTo>
                  <a:pt x="7619847" y="464223"/>
                </a:moveTo>
                <a:lnTo>
                  <a:pt x="0" y="0"/>
                </a:lnTo>
              </a:path>
            </a:pathLst>
          </a:custGeom>
          <a:ln w="632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5281" y="5109505"/>
            <a:ext cx="195580" cy="189865"/>
          </a:xfrm>
          <a:custGeom>
            <a:avLst/>
            <a:gdLst/>
            <a:ahLst/>
            <a:cxnLst/>
            <a:rect l="l" t="t" r="r" b="b"/>
            <a:pathLst>
              <a:path w="195580" h="189864">
                <a:moveTo>
                  <a:pt x="195160" y="0"/>
                </a:moveTo>
                <a:lnTo>
                  <a:pt x="0" y="83146"/>
                </a:lnTo>
                <a:lnTo>
                  <a:pt x="183616" y="189382"/>
                </a:lnTo>
                <a:lnTo>
                  <a:pt x="1951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4878" y="3451097"/>
            <a:ext cx="1661160" cy="3086741"/>
          </a:xfrm>
          <a:prstGeom prst="rect">
            <a:avLst/>
          </a:prstGeom>
          <a:ln w="63246">
            <a:solidFill>
              <a:srgbClr val="FF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87960" marR="181610" algn="ctr">
              <a:lnSpc>
                <a:spcPct val="100000"/>
              </a:lnSpc>
              <a:spcBef>
                <a:spcPts val="309"/>
              </a:spcBef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lang="fr-BE"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IDENTICAL </a:t>
            </a:r>
            <a:r>
              <a:rPr sz="1800" b="1" spc="-5" dirty="0" smtClean="0">
                <a:solidFill>
                  <a:srgbClr val="4D4D4D"/>
                </a:solidFill>
                <a:latin typeface="Arial"/>
                <a:cs typeface="Arial"/>
              </a:rPr>
              <a:t>total 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amount</a:t>
            </a:r>
            <a:r>
              <a:rPr sz="18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has 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be  reported</a:t>
            </a:r>
            <a:r>
              <a:rPr sz="18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« </a:t>
            </a:r>
            <a:r>
              <a:rPr sz="1800" b="1" spc="-35" dirty="0">
                <a:solidFill>
                  <a:srgbClr val="4D4D4D"/>
                </a:solidFill>
                <a:latin typeface="Arial"/>
                <a:cs typeface="Arial"/>
              </a:rPr>
              <a:t>PART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A »</a:t>
            </a:r>
            <a:r>
              <a:rPr sz="1800" b="1" spc="-1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endParaRPr sz="1800" dirty="0">
              <a:latin typeface="Arial"/>
              <a:cs typeface="Arial"/>
            </a:endParaRPr>
          </a:p>
          <a:p>
            <a:pPr marL="163195" marR="156210" indent="-635" algn="ctr">
              <a:lnSpc>
                <a:spcPct val="100000"/>
              </a:lnSpc>
            </a:pP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the    application  (Edit forms</a:t>
            </a:r>
            <a:r>
              <a:rPr sz="18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/</a:t>
            </a:r>
            <a:endParaRPr sz="1800" dirty="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</a:pP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3.</a:t>
            </a:r>
            <a:r>
              <a:rPr sz="18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Budget)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01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General information – Lot </a:t>
            </a:r>
            <a:r>
              <a:rPr lang="fr-BE" dirty="0" smtClean="0"/>
              <a:t>2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139868" y="4409162"/>
            <a:ext cx="526094" cy="13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/>
          <p:cNvSpPr txBox="1"/>
          <p:nvPr/>
        </p:nvSpPr>
        <p:spPr>
          <a:xfrm>
            <a:off x="9721516" y="2743200"/>
            <a:ext cx="21897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/>
              <a:t>LOT 2</a:t>
            </a:r>
          </a:p>
          <a:p>
            <a:pPr algn="ctr"/>
            <a:r>
              <a:rPr lang="fr-BE" sz="3200" b="1" dirty="0" smtClean="0"/>
              <a:t>-</a:t>
            </a:r>
          </a:p>
          <a:p>
            <a:pPr algn="ctr"/>
            <a:r>
              <a:rPr lang="fr-BE" sz="3200" b="1" dirty="0" smtClean="0">
                <a:hlinkClick r:id="rId3"/>
              </a:rPr>
              <a:t>CLICK HERE</a:t>
            </a:r>
            <a:endParaRPr lang="fr-BE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48" y="1594182"/>
            <a:ext cx="9950115" cy="49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1421" y="1600201"/>
            <a:ext cx="11188829" cy="4131860"/>
          </a:xfrm>
        </p:spPr>
        <p:txBody>
          <a:bodyPr/>
          <a:lstStyle/>
          <a:p>
            <a:r>
              <a:rPr lang="fr-BE" b="1" dirty="0" err="1" smtClean="0">
                <a:solidFill>
                  <a:srgbClr val="FFC000"/>
                </a:solidFill>
              </a:rPr>
              <a:t>Don’t</a:t>
            </a:r>
            <a:r>
              <a:rPr lang="fr-BE" b="1" dirty="0" smtClean="0">
                <a:solidFill>
                  <a:srgbClr val="FFC000"/>
                </a:solidFill>
              </a:rPr>
              <a:t> </a:t>
            </a:r>
            <a:r>
              <a:rPr lang="fr-BE" b="1" dirty="0" err="1" smtClean="0">
                <a:solidFill>
                  <a:srgbClr val="FFC000"/>
                </a:solidFill>
              </a:rPr>
              <a:t>be</a:t>
            </a:r>
            <a:r>
              <a:rPr lang="fr-BE" b="1" dirty="0" smtClean="0">
                <a:solidFill>
                  <a:srgbClr val="FFC000"/>
                </a:solidFill>
              </a:rPr>
              <a:t> </a:t>
            </a:r>
            <a:r>
              <a:rPr lang="fr-BE" b="1" dirty="0" err="1" smtClean="0">
                <a:solidFill>
                  <a:srgbClr val="FFC000"/>
                </a:solidFill>
              </a:rPr>
              <a:t>mislead</a:t>
            </a:r>
            <a:r>
              <a:rPr lang="fr-BE" b="1" dirty="0" smtClean="0">
                <a:solidFill>
                  <a:srgbClr val="FFC000"/>
                </a:solidFill>
              </a:rPr>
              <a:t>: the total budget for </a:t>
            </a:r>
            <a:r>
              <a:rPr lang="fr-BE" b="1" dirty="0" err="1" smtClean="0">
                <a:solidFill>
                  <a:srgbClr val="FFC000"/>
                </a:solidFill>
              </a:rPr>
              <a:t>both</a:t>
            </a:r>
            <a:r>
              <a:rPr lang="fr-BE" b="1" dirty="0" smtClean="0">
                <a:solidFill>
                  <a:srgbClr val="FFC000"/>
                </a:solidFill>
              </a:rPr>
              <a:t> lots </a:t>
            </a:r>
            <a:r>
              <a:rPr lang="fr-BE" b="1" dirty="0" err="1" smtClean="0">
                <a:solidFill>
                  <a:srgbClr val="FFC000"/>
                </a:solidFill>
              </a:rPr>
              <a:t>is</a:t>
            </a:r>
            <a:r>
              <a:rPr lang="fr-BE" b="1" dirty="0" smtClean="0">
                <a:solidFill>
                  <a:srgbClr val="FFC000"/>
                </a:solidFill>
              </a:rPr>
              <a:t> </a:t>
            </a:r>
            <a:r>
              <a:rPr lang="fr-BE" b="1" dirty="0">
                <a:solidFill>
                  <a:srgbClr val="FFC000"/>
                </a:solidFill>
              </a:rPr>
              <a:t>62 000 </a:t>
            </a:r>
            <a:r>
              <a:rPr lang="fr-BE" b="1" dirty="0" smtClean="0">
                <a:solidFill>
                  <a:srgbClr val="FFC000"/>
                </a:solidFill>
              </a:rPr>
              <a:t>000 millions EUR.</a:t>
            </a:r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sz="4400" b="1" dirty="0" smtClean="0">
                <a:solidFill>
                  <a:srgbClr val="00B050"/>
                </a:solidFill>
              </a:rPr>
              <a:t>Lot 1 + Lot 2 = </a:t>
            </a:r>
            <a:r>
              <a:rPr lang="fr-BE" sz="4400" b="1" dirty="0">
                <a:solidFill>
                  <a:srgbClr val="00B050"/>
                </a:solidFill>
              </a:rPr>
              <a:t>62 000 000 </a:t>
            </a:r>
            <a:r>
              <a:rPr lang="fr-BE" sz="4400" b="1" dirty="0" smtClean="0">
                <a:solidFill>
                  <a:srgbClr val="00B050"/>
                </a:solidFill>
              </a:rPr>
              <a:t>millions EUR total </a:t>
            </a:r>
            <a:r>
              <a:rPr lang="fr-BE" sz="4400" b="1" dirty="0" err="1" smtClean="0">
                <a:solidFill>
                  <a:srgbClr val="00B050"/>
                </a:solidFill>
              </a:rPr>
              <a:t>funding</a:t>
            </a:r>
            <a:endParaRPr lang="fr-BE" sz="4400" b="1" dirty="0">
              <a:solidFill>
                <a:srgbClr val="00B05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Available</a:t>
            </a:r>
            <a:r>
              <a:rPr lang="fr-BE" dirty="0" smtClean="0"/>
              <a:t> </a:t>
            </a:r>
            <a:r>
              <a:rPr lang="fr-BE" dirty="0" err="1" smtClean="0"/>
              <a:t>fund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47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Where</a:t>
            </a:r>
            <a:r>
              <a:rPr lang="fr-BE" dirty="0" smtClean="0"/>
              <a:t> to </a:t>
            </a:r>
            <a:r>
              <a:rPr lang="fr-BE" dirty="0" err="1" smtClean="0"/>
              <a:t>find</a:t>
            </a:r>
            <a:r>
              <a:rPr lang="fr-BE" dirty="0" smtClean="0"/>
              <a:t> </a:t>
            </a:r>
            <a:r>
              <a:rPr lang="fr-BE" dirty="0" err="1" smtClean="0"/>
              <a:t>your</a:t>
            </a:r>
            <a:r>
              <a:rPr lang="fr-BE" dirty="0" smtClean="0"/>
              <a:t> Budget table (Excel)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139868" y="4409162"/>
            <a:ext cx="526094" cy="13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9" y="1672388"/>
            <a:ext cx="11990673" cy="43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Where</a:t>
            </a:r>
            <a:r>
              <a:rPr lang="fr-BE" dirty="0" smtClean="0"/>
              <a:t> to </a:t>
            </a:r>
            <a:r>
              <a:rPr lang="fr-BE" dirty="0" err="1" smtClean="0"/>
              <a:t>find</a:t>
            </a:r>
            <a:r>
              <a:rPr lang="fr-BE" dirty="0" smtClean="0"/>
              <a:t> </a:t>
            </a:r>
            <a:r>
              <a:rPr lang="fr-BE" dirty="0" err="1" smtClean="0"/>
              <a:t>your</a:t>
            </a:r>
            <a:r>
              <a:rPr lang="fr-BE" dirty="0" smtClean="0"/>
              <a:t> Budget table (Excel)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139868" y="4409162"/>
            <a:ext cx="526094" cy="13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57" y="1607469"/>
            <a:ext cx="10813729" cy="43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70722" y="1363069"/>
            <a:ext cx="11032418" cy="4131860"/>
          </a:xfrm>
        </p:spPr>
        <p:txBody>
          <a:bodyPr/>
          <a:lstStyle/>
          <a:p>
            <a:r>
              <a:rPr lang="fr-BE" b="1" dirty="0" smtClean="0">
                <a:solidFill>
                  <a:srgbClr val="FFC000"/>
                </a:solidFill>
              </a:rPr>
              <a:t>First </a:t>
            </a:r>
            <a:r>
              <a:rPr lang="fr-BE" b="1" dirty="0" err="1" smtClean="0">
                <a:solidFill>
                  <a:srgbClr val="FFC000"/>
                </a:solidFill>
              </a:rPr>
              <a:t>thing</a:t>
            </a:r>
            <a:r>
              <a:rPr lang="fr-BE" b="1" dirty="0" smtClean="0">
                <a:solidFill>
                  <a:srgbClr val="FFC000"/>
                </a:solidFill>
              </a:rPr>
              <a:t> to do: READ THE </a:t>
            </a:r>
            <a:r>
              <a:rPr lang="fr-BE" b="1" u="sng" dirty="0" smtClean="0">
                <a:solidFill>
                  <a:srgbClr val="FFC000"/>
                </a:solidFill>
              </a:rPr>
              <a:t>INSTRUCTIONS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Saving</a:t>
            </a:r>
            <a:r>
              <a:rPr lang="fr-BE" dirty="0"/>
              <a:t> </a:t>
            </a:r>
            <a:r>
              <a:rPr lang="fr-BE" dirty="0" err="1"/>
              <a:t>your</a:t>
            </a:r>
            <a:r>
              <a:rPr lang="fr-BE" dirty="0"/>
              <a:t> Excel document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2" y="1864896"/>
            <a:ext cx="9857699" cy="40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70722" y="1363069"/>
            <a:ext cx="11032418" cy="4131860"/>
          </a:xfrm>
        </p:spPr>
        <p:txBody>
          <a:bodyPr/>
          <a:lstStyle/>
          <a:p>
            <a:r>
              <a:rPr lang="fr-BE" b="1" dirty="0" smtClean="0">
                <a:solidFill>
                  <a:srgbClr val="FFC000"/>
                </a:solidFill>
              </a:rPr>
              <a:t>THE INSTRUCTIONS:</a:t>
            </a:r>
            <a:endParaRPr lang="fr-BE" b="1" u="sng" dirty="0" smtClean="0">
              <a:solidFill>
                <a:srgbClr val="FFC000"/>
              </a:solidFill>
            </a:endParaRPr>
          </a:p>
          <a:p>
            <a:pPr lvl="1"/>
            <a:r>
              <a:rPr lang="fr-BE" dirty="0" err="1" smtClean="0"/>
              <a:t>Row</a:t>
            </a:r>
            <a:r>
              <a:rPr lang="fr-BE" dirty="0" smtClean="0"/>
              <a:t> 19 </a:t>
            </a:r>
            <a:r>
              <a:rPr lang="fr-BE" dirty="0" err="1" smtClean="0"/>
              <a:t>reads</a:t>
            </a:r>
            <a:r>
              <a:rPr lang="fr-BE" dirty="0" smtClean="0"/>
              <a:t>: The format of </a:t>
            </a:r>
            <a:r>
              <a:rPr lang="fr-BE" dirty="0" err="1" smtClean="0"/>
              <a:t>this</a:t>
            </a:r>
            <a:r>
              <a:rPr lang="fr-BE" dirty="0" smtClean="0"/>
              <a:t> Excel </a:t>
            </a:r>
            <a:r>
              <a:rPr lang="fr-BE" dirty="0" err="1" smtClean="0"/>
              <a:t>workbook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sz="3600" dirty="0" smtClean="0"/>
              <a:t>.</a:t>
            </a:r>
            <a:r>
              <a:rPr lang="fr-BE" sz="3600" dirty="0" err="1" smtClean="0"/>
              <a:t>xlsm</a:t>
            </a:r>
            <a:endParaRPr lang="fr-BE" sz="3600" dirty="0" smtClean="0"/>
          </a:p>
          <a:p>
            <a:pPr lvl="1"/>
            <a:r>
              <a:rPr lang="fr-BE" sz="3600" dirty="0" err="1" smtClean="0"/>
              <a:t>Why</a:t>
            </a:r>
            <a:r>
              <a:rPr lang="fr-BE" sz="3600" dirty="0" smtClean="0"/>
              <a:t>? </a:t>
            </a:r>
            <a:r>
              <a:rPr lang="fr-BE" dirty="0" err="1" smtClean="0"/>
              <a:t>Because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uses </a:t>
            </a:r>
            <a:r>
              <a:rPr lang="fr-BE" sz="3600" dirty="0" smtClean="0"/>
              <a:t>MACROS </a:t>
            </a:r>
            <a:r>
              <a:rPr lang="fr-BE" dirty="0" smtClean="0"/>
              <a:t>to </a:t>
            </a:r>
            <a:r>
              <a:rPr lang="fr-BE" dirty="0" err="1" smtClean="0"/>
              <a:t>generate</a:t>
            </a:r>
            <a:r>
              <a:rPr lang="fr-BE" dirty="0" smtClean="0"/>
              <a:t> </a:t>
            </a:r>
            <a:r>
              <a:rPr lang="fr-BE" dirty="0" err="1" smtClean="0"/>
              <a:t>automatically</a:t>
            </a:r>
            <a:r>
              <a:rPr lang="fr-BE" dirty="0" smtClean="0"/>
              <a:t> </a:t>
            </a:r>
            <a:r>
              <a:rPr lang="fr-BE" dirty="0" err="1" smtClean="0"/>
              <a:t>some</a:t>
            </a:r>
            <a:r>
              <a:rPr lang="fr-BE" dirty="0" smtClean="0"/>
              <a:t> data</a:t>
            </a:r>
          </a:p>
          <a:p>
            <a:pPr lvl="1"/>
            <a:r>
              <a:rPr lang="fr-BE" b="1" dirty="0" smtClean="0">
                <a:solidFill>
                  <a:srgbClr val="C00000"/>
                </a:solidFill>
              </a:rPr>
              <a:t>Start by </a:t>
            </a:r>
            <a:r>
              <a:rPr lang="fr-BE" b="1" dirty="0" err="1" smtClean="0">
                <a:solidFill>
                  <a:srgbClr val="C00000"/>
                </a:solidFill>
              </a:rPr>
              <a:t>saving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it</a:t>
            </a:r>
            <a:r>
              <a:rPr lang="fr-BE" b="1" dirty="0" smtClean="0">
                <a:solidFill>
                  <a:srgbClr val="C00000"/>
                </a:solidFill>
              </a:rPr>
              <a:t> as .</a:t>
            </a:r>
            <a:r>
              <a:rPr lang="fr-BE" b="1" dirty="0" err="1" smtClean="0">
                <a:solidFill>
                  <a:srgbClr val="C00000"/>
                </a:solidFill>
              </a:rPr>
              <a:t>xlsm</a:t>
            </a:r>
            <a:endParaRPr lang="fr-BE" b="1" dirty="0" smtClean="0">
              <a:solidFill>
                <a:srgbClr val="C00000"/>
              </a:solidFill>
            </a:endParaRPr>
          </a:p>
          <a:p>
            <a:pPr lvl="1"/>
            <a:r>
              <a:rPr lang="fr-BE" dirty="0" err="1" smtClean="0"/>
              <a:t>Fill</a:t>
            </a:r>
            <a:r>
              <a:rPr lang="fr-BE" dirty="0" smtClean="0"/>
              <a:t> in the budget</a:t>
            </a:r>
          </a:p>
          <a:p>
            <a:pPr lvl="1"/>
            <a:r>
              <a:rPr lang="fr-BE" dirty="0" err="1" smtClean="0"/>
              <a:t>Finished</a:t>
            </a:r>
            <a:r>
              <a:rPr lang="fr-BE" dirty="0" smtClean="0"/>
              <a:t> </a:t>
            </a:r>
            <a:r>
              <a:rPr lang="fr-BE" dirty="0" err="1" smtClean="0"/>
              <a:t>preparing</a:t>
            </a:r>
            <a:r>
              <a:rPr lang="fr-BE" dirty="0" smtClean="0"/>
              <a:t> </a:t>
            </a:r>
            <a:r>
              <a:rPr lang="fr-BE" dirty="0" err="1" smtClean="0"/>
              <a:t>your</a:t>
            </a:r>
            <a:r>
              <a:rPr lang="fr-BE" dirty="0" smtClean="0"/>
              <a:t> application and </a:t>
            </a:r>
            <a:r>
              <a:rPr lang="fr-BE" dirty="0" err="1" smtClean="0"/>
              <a:t>ready</a:t>
            </a:r>
            <a:r>
              <a:rPr lang="fr-BE" dirty="0" smtClean="0"/>
              <a:t> for </a:t>
            </a:r>
            <a:r>
              <a:rPr lang="fr-BE" dirty="0" err="1" smtClean="0"/>
              <a:t>submission</a:t>
            </a:r>
            <a:r>
              <a:rPr lang="fr-BE" dirty="0" smtClean="0"/>
              <a:t>?</a:t>
            </a:r>
          </a:p>
          <a:p>
            <a:pPr lvl="1"/>
            <a:r>
              <a:rPr lang="fr-BE" dirty="0" err="1" smtClean="0"/>
              <a:t>Then</a:t>
            </a:r>
            <a:r>
              <a:rPr lang="fr-BE" dirty="0" smtClean="0"/>
              <a:t>, </a:t>
            </a:r>
            <a:r>
              <a:rPr lang="fr-BE" dirty="0" err="1" smtClean="0"/>
              <a:t>please</a:t>
            </a:r>
            <a:r>
              <a:rPr lang="fr-BE" dirty="0" smtClean="0"/>
              <a:t>, </a:t>
            </a:r>
            <a:r>
              <a:rPr lang="fr-BE" b="1" dirty="0" err="1" smtClean="0">
                <a:solidFill>
                  <a:srgbClr val="C00000"/>
                </a:solidFill>
              </a:rPr>
              <a:t>save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another</a:t>
            </a:r>
            <a:r>
              <a:rPr lang="fr-BE" b="1" dirty="0" smtClean="0">
                <a:solidFill>
                  <a:srgbClr val="C00000"/>
                </a:solidFill>
              </a:rPr>
              <a:t> copy of </a:t>
            </a:r>
            <a:r>
              <a:rPr lang="fr-BE" b="1" dirty="0" err="1" smtClean="0">
                <a:solidFill>
                  <a:srgbClr val="C00000"/>
                </a:solidFill>
              </a:rPr>
              <a:t>your</a:t>
            </a:r>
            <a:r>
              <a:rPr lang="fr-BE" b="1" dirty="0" smtClean="0">
                <a:solidFill>
                  <a:srgbClr val="C00000"/>
                </a:solidFill>
              </a:rPr>
              <a:t> Excel as </a:t>
            </a:r>
            <a:r>
              <a:rPr lang="fr-BE" b="1" u="sng" dirty="0" smtClean="0">
                <a:solidFill>
                  <a:srgbClr val="C00000"/>
                </a:solidFill>
              </a:rPr>
              <a:t>« .</a:t>
            </a:r>
            <a:r>
              <a:rPr lang="fr-BE" b="1" u="sng" dirty="0" err="1" smtClean="0">
                <a:solidFill>
                  <a:srgbClr val="C00000"/>
                </a:solidFill>
              </a:rPr>
              <a:t>xlsx</a:t>
            </a:r>
            <a:r>
              <a:rPr lang="fr-BE" b="1" u="sng" dirty="0" smtClean="0">
                <a:solidFill>
                  <a:srgbClr val="C00000"/>
                </a:solidFill>
              </a:rPr>
              <a:t> »</a:t>
            </a:r>
            <a:r>
              <a:rPr lang="fr-BE" b="1" dirty="0" smtClean="0">
                <a:solidFill>
                  <a:srgbClr val="C00000"/>
                </a:solidFill>
              </a:rPr>
              <a:t> and </a:t>
            </a:r>
            <a:r>
              <a:rPr lang="fr-BE" b="1" dirty="0" err="1" smtClean="0">
                <a:solidFill>
                  <a:srgbClr val="C00000"/>
                </a:solidFill>
              </a:rPr>
              <a:t>upload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this</a:t>
            </a:r>
            <a:r>
              <a:rPr lang="fr-BE" b="1" dirty="0" smtClean="0">
                <a:solidFill>
                  <a:srgbClr val="C00000"/>
                </a:solidFill>
              </a:rPr>
              <a:t> .</a:t>
            </a:r>
            <a:r>
              <a:rPr lang="fr-BE" b="1" dirty="0" err="1" smtClean="0">
                <a:solidFill>
                  <a:srgbClr val="C00000"/>
                </a:solidFill>
              </a:rPr>
              <a:t>xlsx</a:t>
            </a:r>
            <a:r>
              <a:rPr lang="fr-BE" b="1" dirty="0" smtClean="0">
                <a:solidFill>
                  <a:srgbClr val="C00000"/>
                </a:solidFill>
              </a:rPr>
              <a:t> in the </a:t>
            </a:r>
            <a:r>
              <a:rPr lang="fr-BE" b="1" dirty="0" err="1" smtClean="0">
                <a:solidFill>
                  <a:srgbClr val="C00000"/>
                </a:solidFill>
              </a:rPr>
              <a:t>Submission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tool</a:t>
            </a:r>
            <a:endParaRPr lang="fr-BE" b="1" dirty="0">
              <a:solidFill>
                <a:srgbClr val="C00000"/>
              </a:solidFill>
            </a:endParaRPr>
          </a:p>
          <a:p>
            <a:endParaRPr lang="fr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Saving</a:t>
            </a:r>
            <a:r>
              <a:rPr lang="fr-BE" dirty="0" smtClean="0"/>
              <a:t> </a:t>
            </a:r>
            <a:r>
              <a:rPr lang="fr-BE" dirty="0" err="1" smtClean="0"/>
              <a:t>your</a:t>
            </a:r>
            <a:r>
              <a:rPr lang="fr-BE" dirty="0" smtClean="0"/>
              <a:t> Excel document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204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462" y="20144"/>
            <a:ext cx="938191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1875" algn="l"/>
              </a:tabLst>
            </a:pPr>
            <a:r>
              <a:rPr lang="fr-BE" dirty="0" err="1"/>
              <a:t>Let’s</a:t>
            </a:r>
            <a:r>
              <a:rPr lang="fr-BE" dirty="0"/>
              <a:t> </a:t>
            </a:r>
            <a:r>
              <a:rPr lang="fr-BE" dirty="0" err="1"/>
              <a:t>start</a:t>
            </a:r>
            <a:r>
              <a:rPr lang="fr-BE" dirty="0"/>
              <a:t> </a:t>
            </a:r>
            <a:r>
              <a:rPr lang="fr-BE" dirty="0" err="1"/>
              <a:t>filling</a:t>
            </a:r>
            <a:r>
              <a:rPr lang="fr-BE" dirty="0"/>
              <a:t> in the Excel budget </a:t>
            </a:r>
            <a:r>
              <a:rPr lang="fr-BE" dirty="0" smtClean="0"/>
              <a:t>table – First essential </a:t>
            </a:r>
            <a:r>
              <a:rPr lang="fr-BE" dirty="0" err="1" smtClean="0"/>
              <a:t>step</a:t>
            </a:r>
            <a:r>
              <a:rPr lang="fr-BE" dirty="0" smtClean="0"/>
              <a:t>!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76" y="2372798"/>
            <a:ext cx="11922966" cy="33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F1EA005558D4A84C86AD0D2CF8860" ma:contentTypeVersion="1" ma:contentTypeDescription="Create a new document." ma:contentTypeScope="" ma:versionID="e585c717080f1243343ff507719315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87431-2774-4E17-BE38-8A579357848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70AC01-05BE-4EF4-B162-BD88D99A3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4604</TotalTime>
  <Words>955</Words>
  <Application>Microsoft Office PowerPoint</Application>
  <PresentationFormat>Widescreen</PresentationFormat>
  <Paragraphs>108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Erasmus + KA2 Alliances for innovation 2022 </vt:lpstr>
      <vt:lpstr>General information – Lot 1</vt:lpstr>
      <vt:lpstr>General information – Lot 2</vt:lpstr>
      <vt:lpstr>Available fund</vt:lpstr>
      <vt:lpstr>Where to find your Budget table (Excel)</vt:lpstr>
      <vt:lpstr>Where to find your Budget table (Excel)</vt:lpstr>
      <vt:lpstr>Saving your Excel document</vt:lpstr>
      <vt:lpstr>Saving your Excel document</vt:lpstr>
      <vt:lpstr>Let’s start filling in the Excel budget table – First essential step!</vt:lpstr>
      <vt:lpstr>Presentation of the Excel table – Staff types</vt:lpstr>
      <vt:lpstr>Presentation of the Excel table: Beneficiaries List, WP List and Proposal Budget</vt:lpstr>
      <vt:lpstr>Beneficiaries list</vt:lpstr>
      <vt:lpstr>Apply changes</vt:lpstr>
      <vt:lpstr>Work Packages list</vt:lpstr>
      <vt:lpstr>Work Packages list</vt:lpstr>
      <vt:lpstr>Work Packages list</vt:lpstr>
      <vt:lpstr>Estimated actual costs</vt:lpstr>
      <vt:lpstr>Estimated actual costs</vt:lpstr>
      <vt:lpstr>Estimated actual costs</vt:lpstr>
      <vt:lpstr>Estimated actual costs</vt:lpstr>
      <vt:lpstr>Estimated actual costs</vt:lpstr>
      <vt:lpstr>Proposal Budget</vt:lpstr>
      <vt:lpstr>Proposal Budget</vt:lpstr>
      <vt:lpstr>Complementary information</vt:lpstr>
      <vt:lpstr>7. Complementary information</vt:lpstr>
      <vt:lpstr>Upload the file in the submission system</vt:lpstr>
      <vt:lpstr>LAST STEP: Report the amount in PART A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DE BENEDETTI Silvia (EACEA)</cp:lastModifiedBy>
  <cp:revision>197</cp:revision>
  <dcterms:created xsi:type="dcterms:W3CDTF">2019-08-09T12:06:42Z</dcterms:created>
  <dcterms:modified xsi:type="dcterms:W3CDTF">2022-03-25T11:26:53Z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0x010100184F1EA005558D4A84C86AD0D2CF8860</vt:lpwstr>
  </property>
</Properties>
</file>