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8" r:id="rId5"/>
    <p:sldId id="291" r:id="rId6"/>
    <p:sldId id="277" r:id="rId7"/>
    <p:sldId id="285" r:id="rId8"/>
    <p:sldId id="286" r:id="rId9"/>
    <p:sldId id="288" r:id="rId10"/>
    <p:sldId id="289" r:id="rId11"/>
    <p:sldId id="293" r:id="rId12"/>
    <p:sldId id="292" r:id="rId13"/>
    <p:sldId id="294" r:id="rId14"/>
    <p:sldId id="295" r:id="rId15"/>
    <p:sldId id="296" r:id="rId16"/>
    <p:sldId id="297" r:id="rId17"/>
    <p:sldId id="298" r:id="rId18"/>
    <p:sldId id="299" r:id="rId19"/>
    <p:sldId id="300" r:id="rId20"/>
    <p:sldId id="301" r:id="rId21"/>
    <p:sldId id="302" r:id="rId22"/>
    <p:sldId id="303" r:id="rId23"/>
    <p:sldId id="305" r:id="rId24"/>
    <p:sldId id="308" r:id="rId25"/>
    <p:sldId id="304" r:id="rId26"/>
    <p:sldId id="306" r:id="rId27"/>
    <p:sldId id="307" r:id="rId28"/>
    <p:sldId id="309" r:id="rId29"/>
    <p:sldId id="310"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4660"/>
  </p:normalViewPr>
  <p:slideViewPr>
    <p:cSldViewPr snapToGrid="0">
      <p:cViewPr varScale="1">
        <p:scale>
          <a:sx n="109" d="100"/>
          <a:sy n="109" d="100"/>
        </p:scale>
        <p:origin x="672" y="120"/>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09/11/2021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8" name="Picture 7"/>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ebgate.ec.europa.eu/funding-tenders-opportunities/display/OM/LEAR+appointment+and+validation"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how-to-participate/1" TargetMode="External"/><Relationship Id="rId2" Type="http://schemas.openxmlformats.org/officeDocument/2006/relationships/hyperlink" Target="https://webgate.ec.europa.eu/funding-tenders-opportunities/display/OM/Online+Manual" TargetMode="External"/><Relationship Id="rId1" Type="http://schemas.openxmlformats.org/officeDocument/2006/relationships/slideLayout" Target="../slideLayouts/slideLayout10.xml"/><Relationship Id="rId5" Type="http://schemas.openxmlformats.org/officeDocument/2006/relationships/hyperlink" Target="https://www.eacea.ec.europa.eu/grants/how-get-grant_en" TargetMode="External"/><Relationship Id="rId4" Type="http://schemas.openxmlformats.org/officeDocument/2006/relationships/hyperlink" Target="https://ec.europa.eu/info/funding-tenders/opportunities/portal/screen/support/suppor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1992572"/>
            <a:ext cx="10065224" cy="2416534"/>
          </a:xfrm>
        </p:spPr>
        <p:txBody>
          <a:bodyPr>
            <a:noAutofit/>
          </a:bodyPr>
          <a:lstStyle/>
          <a:p>
            <a:r>
              <a:rPr lang="en-GB" dirty="0" smtClean="0"/>
              <a:t>Comment </a:t>
            </a:r>
            <a:r>
              <a:rPr lang="fr-BE" dirty="0" smtClean="0"/>
              <a:t>trouver</a:t>
            </a:r>
            <a:r>
              <a:rPr lang="en-GB" dirty="0" smtClean="0"/>
              <a:t> et </a:t>
            </a:r>
            <a:r>
              <a:rPr lang="fr-BE" dirty="0" smtClean="0"/>
              <a:t>postuler</a:t>
            </a:r>
            <a:br>
              <a:rPr lang="fr-BE" dirty="0" smtClean="0"/>
            </a:br>
            <a:r>
              <a:rPr lang="fr-BE" dirty="0" smtClean="0"/>
              <a:t> à</a:t>
            </a:r>
            <a:r>
              <a:rPr lang="en-GB" dirty="0" smtClean="0"/>
              <a:t> des </a:t>
            </a:r>
            <a:r>
              <a:rPr lang="fr-BE" dirty="0" smtClean="0"/>
              <a:t>possibilités</a:t>
            </a:r>
            <a:r>
              <a:rPr lang="en-GB" dirty="0" smtClean="0"/>
              <a:t> </a:t>
            </a:r>
            <a:r>
              <a:rPr lang="fr-BE" dirty="0" smtClean="0"/>
              <a:t>de</a:t>
            </a:r>
            <a:r>
              <a:rPr lang="fr-BE" dirty="0"/>
              <a:t> </a:t>
            </a:r>
            <a:r>
              <a:rPr lang="fr-BE" dirty="0" smtClean="0"/>
              <a:t/>
            </a:r>
            <a:br>
              <a:rPr lang="fr-BE" dirty="0" smtClean="0"/>
            </a:br>
            <a:r>
              <a:rPr lang="fr-BE" dirty="0" smtClean="0"/>
              <a:t>financement</a:t>
            </a:r>
            <a:endParaRPr lang="fr-BE" dirty="0"/>
          </a:p>
        </p:txBody>
      </p:sp>
      <p:sp>
        <p:nvSpPr>
          <p:cNvPr id="7" name="Subtitle 6"/>
          <p:cNvSpPr>
            <a:spLocks noGrp="1"/>
          </p:cNvSpPr>
          <p:nvPr>
            <p:ph type="subTitle" idx="1"/>
          </p:nvPr>
        </p:nvSpPr>
        <p:spPr/>
        <p:txBody>
          <a:bodyPr/>
          <a:lstStyle/>
          <a:p>
            <a:r>
              <a:rPr lang="fr-BE" dirty="0" smtClean="0"/>
              <a:t>Programmation</a:t>
            </a:r>
            <a:r>
              <a:rPr lang="en-GB" dirty="0" smtClean="0"/>
              <a:t> 2021-2027</a:t>
            </a:r>
            <a:endParaRPr lang="en-GB" dirty="0"/>
          </a:p>
        </p:txBody>
      </p:sp>
      <p:sp>
        <p:nvSpPr>
          <p:cNvPr id="8" name="Text Placeholder 7"/>
          <p:cNvSpPr>
            <a:spLocks noGrp="1"/>
          </p:cNvSpPr>
          <p:nvPr>
            <p:ph type="body" sz="quarter" idx="13"/>
          </p:nvPr>
        </p:nvSpPr>
        <p:spPr/>
        <p:txBody>
          <a:bodyPr/>
          <a:lstStyle/>
          <a:p>
            <a:r>
              <a:rPr lang="en-GB" dirty="0" smtClean="0"/>
              <a:t>Avril 2021</a:t>
            </a:r>
            <a:endParaRPr lang="en-GB" dirty="0"/>
          </a:p>
        </p:txBody>
      </p:sp>
      <p:sp>
        <p:nvSpPr>
          <p:cNvPr id="5" name="Text Placeholder 7"/>
          <p:cNvSpPr txBox="1">
            <a:spLocks/>
          </p:cNvSpPr>
          <p:nvPr/>
        </p:nvSpPr>
        <p:spPr>
          <a:xfrm>
            <a:off x="1071350" y="5548960"/>
            <a:ext cx="5040313" cy="657876"/>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BE" sz="2000" dirty="0" smtClean="0"/>
              <a:t>Agence exécutive européenne pour l’éducation et la culture</a:t>
            </a:r>
            <a:endParaRPr lang="fr-BE" sz="2000" dirty="0"/>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5"/>
            <a:ext cx="10577054" cy="1074891"/>
          </a:xfrm>
        </p:spPr>
        <p:txBody>
          <a:bodyPr/>
          <a:lstStyle/>
          <a:p>
            <a:r>
              <a:rPr lang="fr-BE" dirty="0" smtClean="0"/>
              <a:t>Afin de créer votre compte EU Login et inscrire votre organisation, cliquez sur les étapes 3 et 4 des programmes EU sur la page d’accueil de F&amp;TP</a:t>
            </a:r>
            <a:r>
              <a:rPr lang="en-GB" dirty="0" smtClean="0"/>
              <a:t>.</a:t>
            </a:r>
            <a:endParaRPr lang="en-GB" dirty="0"/>
          </a:p>
        </p:txBody>
      </p:sp>
      <p:sp>
        <p:nvSpPr>
          <p:cNvPr id="4" name="Title 3"/>
          <p:cNvSpPr>
            <a:spLocks noGrp="1"/>
          </p:cNvSpPr>
          <p:nvPr>
            <p:ph type="title"/>
          </p:nvPr>
        </p:nvSpPr>
        <p:spPr/>
        <p:txBody>
          <a:bodyPr/>
          <a:lstStyle/>
          <a:p>
            <a:r>
              <a:rPr lang="fr-BE" dirty="0"/>
              <a:t>Comment postuler</a:t>
            </a:r>
            <a:endParaRPr lang="en-GB" dirty="0"/>
          </a:p>
        </p:txBody>
      </p:sp>
      <p:pic>
        <p:nvPicPr>
          <p:cNvPr id="5" name="Picture 4"/>
          <p:cNvPicPr>
            <a:picLocks noChangeAspect="1"/>
          </p:cNvPicPr>
          <p:nvPr/>
        </p:nvPicPr>
        <p:blipFill>
          <a:blip r:embed="rId2"/>
          <a:stretch>
            <a:fillRect/>
          </a:stretch>
        </p:blipFill>
        <p:spPr>
          <a:xfrm>
            <a:off x="1268362" y="2952308"/>
            <a:ext cx="8298426" cy="3912017"/>
          </a:xfrm>
          <a:prstGeom prst="rect">
            <a:avLst/>
          </a:prstGeom>
        </p:spPr>
      </p:pic>
      <p:sp>
        <p:nvSpPr>
          <p:cNvPr id="6" name="Rectangle 5"/>
          <p:cNvSpPr/>
          <p:nvPr/>
        </p:nvSpPr>
        <p:spPr bwMode="auto">
          <a:xfrm>
            <a:off x="4837471" y="5506065"/>
            <a:ext cx="1140542" cy="501443"/>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Verdana" pitchFamily="34" charset="0"/>
            </a:endParaRPr>
          </a:p>
        </p:txBody>
      </p:sp>
      <p:sp>
        <p:nvSpPr>
          <p:cNvPr id="7" name="Rectangle 6"/>
          <p:cNvSpPr/>
          <p:nvPr/>
        </p:nvSpPr>
        <p:spPr bwMode="auto">
          <a:xfrm>
            <a:off x="6277898" y="5486400"/>
            <a:ext cx="1450257" cy="501443"/>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Verdana" pitchFamily="34" charset="0"/>
            </a:endParaRPr>
          </a:p>
        </p:txBody>
      </p:sp>
    </p:spTree>
    <p:extLst>
      <p:ext uri="{BB962C8B-B14F-4D97-AF65-F5344CB8AC3E}">
        <p14:creationId xmlns:p14="http://schemas.microsoft.com/office/powerpoint/2010/main" val="387793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78995" y="1766631"/>
            <a:ext cx="3401960" cy="3906435"/>
          </a:xfrm>
        </p:spPr>
        <p:txBody>
          <a:bodyPr/>
          <a:lstStyle/>
          <a:p>
            <a:r>
              <a:rPr lang="fr-BE" dirty="0" smtClean="0"/>
              <a:t>Vous pouvez dès à présent commencer votre candidature</a:t>
            </a:r>
            <a:r>
              <a:rPr lang="en-GB" dirty="0" smtClean="0"/>
              <a:t>.</a:t>
            </a:r>
          </a:p>
          <a:p>
            <a:r>
              <a:rPr lang="fr-BE" dirty="0" smtClean="0"/>
              <a:t>Il vous faudra insérer votre code PIC dans la boite surlignée en rouge.</a:t>
            </a:r>
            <a:endParaRPr lang="fr-BE" dirty="0"/>
          </a:p>
        </p:txBody>
      </p:sp>
      <p:sp>
        <p:nvSpPr>
          <p:cNvPr id="4" name="Title 3"/>
          <p:cNvSpPr>
            <a:spLocks noGrp="1"/>
          </p:cNvSpPr>
          <p:nvPr>
            <p:ph type="title"/>
          </p:nvPr>
        </p:nvSpPr>
        <p:spPr/>
        <p:txBody>
          <a:bodyPr/>
          <a:lstStyle/>
          <a:p>
            <a:r>
              <a:rPr lang="fr-BE" dirty="0"/>
              <a:t>Comment postuler</a:t>
            </a:r>
            <a:endParaRPr lang="en-GB" dirty="0"/>
          </a:p>
        </p:txBody>
      </p:sp>
      <p:pic>
        <p:nvPicPr>
          <p:cNvPr id="5" name="Picture 4"/>
          <p:cNvPicPr>
            <a:picLocks noChangeAspect="1"/>
          </p:cNvPicPr>
          <p:nvPr/>
        </p:nvPicPr>
        <p:blipFill>
          <a:blip r:embed="rId2"/>
          <a:stretch>
            <a:fillRect/>
          </a:stretch>
        </p:blipFill>
        <p:spPr>
          <a:xfrm>
            <a:off x="1033234" y="1415845"/>
            <a:ext cx="6512418" cy="5205242"/>
          </a:xfrm>
          <a:prstGeom prst="rect">
            <a:avLst/>
          </a:prstGeom>
        </p:spPr>
      </p:pic>
      <p:sp>
        <p:nvSpPr>
          <p:cNvPr id="6" name="Rectangle 5"/>
          <p:cNvSpPr/>
          <p:nvPr/>
        </p:nvSpPr>
        <p:spPr>
          <a:xfrm>
            <a:off x="3269748" y="3052956"/>
            <a:ext cx="3457484" cy="3722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269748" y="3972232"/>
            <a:ext cx="3996291" cy="19566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266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649496" y="1825625"/>
            <a:ext cx="4080753" cy="3906435"/>
          </a:xfrm>
        </p:spPr>
        <p:txBody>
          <a:bodyPr/>
          <a:lstStyle/>
          <a:p>
            <a:r>
              <a:rPr lang="fr-BE" dirty="0" smtClean="0"/>
              <a:t>Utilisez le code PIC pour trouver votre organisation dans la base de données F&amp;TP.</a:t>
            </a:r>
          </a:p>
          <a:p>
            <a:r>
              <a:rPr lang="fr-BE" dirty="0" smtClean="0"/>
              <a:t>Vous pouvez sélectionner votre organisation parmi les résultats de la recherche.</a:t>
            </a:r>
            <a:endParaRPr lang="fr-BE" dirty="0"/>
          </a:p>
        </p:txBody>
      </p:sp>
      <p:sp>
        <p:nvSpPr>
          <p:cNvPr id="4" name="Title 3"/>
          <p:cNvSpPr>
            <a:spLocks noGrp="1"/>
          </p:cNvSpPr>
          <p:nvPr>
            <p:ph type="title"/>
          </p:nvPr>
        </p:nvSpPr>
        <p:spPr/>
        <p:txBody>
          <a:bodyPr/>
          <a:lstStyle/>
          <a:p>
            <a:r>
              <a:rPr lang="fr-BE" dirty="0"/>
              <a:t>Comment postuler</a:t>
            </a:r>
            <a:endParaRPr lang="en-GB" dirty="0"/>
          </a:p>
        </p:txBody>
      </p:sp>
      <p:pic>
        <p:nvPicPr>
          <p:cNvPr id="5" name="Picture 4"/>
          <p:cNvPicPr>
            <a:picLocks noChangeAspect="1"/>
          </p:cNvPicPr>
          <p:nvPr/>
        </p:nvPicPr>
        <p:blipFill>
          <a:blip r:embed="rId2"/>
          <a:stretch>
            <a:fillRect/>
          </a:stretch>
        </p:blipFill>
        <p:spPr>
          <a:xfrm>
            <a:off x="1033234" y="1415845"/>
            <a:ext cx="6512418" cy="5205242"/>
          </a:xfrm>
          <a:prstGeom prst="rect">
            <a:avLst/>
          </a:prstGeom>
        </p:spPr>
      </p:pic>
      <p:sp>
        <p:nvSpPr>
          <p:cNvPr id="6" name="Rectangle 5"/>
          <p:cNvSpPr/>
          <p:nvPr/>
        </p:nvSpPr>
        <p:spPr>
          <a:xfrm>
            <a:off x="3200922" y="3441290"/>
            <a:ext cx="1567723" cy="3375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269748" y="3972232"/>
            <a:ext cx="3996291" cy="19566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274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605496" y="1825625"/>
            <a:ext cx="4124754" cy="3906435"/>
          </a:xfrm>
        </p:spPr>
        <p:txBody>
          <a:bodyPr/>
          <a:lstStyle/>
          <a:p>
            <a:r>
              <a:rPr lang="fr-BE" dirty="0" smtClean="0"/>
              <a:t>Commencez par indiquer votre rôle dans le processus de candidature</a:t>
            </a:r>
            <a:r>
              <a:rPr lang="en-GB" dirty="0" smtClean="0"/>
              <a:t>.</a:t>
            </a:r>
          </a:p>
          <a:p>
            <a:r>
              <a:rPr lang="fr-BE" dirty="0" smtClean="0"/>
              <a:t>Complétez ensuite avec un résumé de votre projet et passez à l’étape suivante</a:t>
            </a:r>
            <a:r>
              <a:rPr lang="en-GB" dirty="0" smtClean="0"/>
              <a:t>.</a:t>
            </a:r>
            <a:endParaRPr lang="en-GB" dirty="0"/>
          </a:p>
        </p:txBody>
      </p:sp>
      <p:sp>
        <p:nvSpPr>
          <p:cNvPr id="4" name="Title 3"/>
          <p:cNvSpPr>
            <a:spLocks noGrp="1"/>
          </p:cNvSpPr>
          <p:nvPr>
            <p:ph type="title"/>
          </p:nvPr>
        </p:nvSpPr>
        <p:spPr/>
        <p:txBody>
          <a:bodyPr/>
          <a:lstStyle/>
          <a:p>
            <a:r>
              <a:rPr lang="fr-BE" dirty="0"/>
              <a:t>Comment postuler</a:t>
            </a:r>
            <a:endParaRPr lang="en-GB" dirty="0"/>
          </a:p>
        </p:txBody>
      </p:sp>
      <p:pic>
        <p:nvPicPr>
          <p:cNvPr id="5" name="Picture 4"/>
          <p:cNvPicPr>
            <a:picLocks noChangeAspect="1"/>
          </p:cNvPicPr>
          <p:nvPr/>
        </p:nvPicPr>
        <p:blipFill>
          <a:blip r:embed="rId2"/>
          <a:stretch>
            <a:fillRect/>
          </a:stretch>
        </p:blipFill>
        <p:spPr>
          <a:xfrm>
            <a:off x="387145" y="1561117"/>
            <a:ext cx="7218351" cy="4752731"/>
          </a:xfrm>
          <a:prstGeom prst="rect">
            <a:avLst/>
          </a:prstGeom>
        </p:spPr>
      </p:pic>
      <p:sp>
        <p:nvSpPr>
          <p:cNvPr id="6" name="Rectangle 5"/>
          <p:cNvSpPr/>
          <p:nvPr/>
        </p:nvSpPr>
        <p:spPr>
          <a:xfrm>
            <a:off x="3519054" y="4043085"/>
            <a:ext cx="3827318" cy="17611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2865470" y="2254827"/>
            <a:ext cx="3125790" cy="5074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2179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015106" y="1825625"/>
            <a:ext cx="4715144" cy="3906435"/>
          </a:xfrm>
        </p:spPr>
        <p:txBody>
          <a:bodyPr/>
          <a:lstStyle/>
          <a:p>
            <a:r>
              <a:rPr lang="fr-BE" dirty="0" smtClean="0"/>
              <a:t>Si nécessaire, vous pouvez rajouter des partenaires à votre projet. Utilisez leur code PIC pour les trouver et répétez les étapes depuis le début.</a:t>
            </a:r>
          </a:p>
          <a:p>
            <a:r>
              <a:rPr lang="fr-BE" dirty="0" smtClean="0"/>
              <a:t>Si vous n’avez pas besoin de rajouter d’autres partenaires, vous pouvez passer directement à l’étape suivante.</a:t>
            </a:r>
            <a:endParaRPr lang="fr-BE" dirty="0"/>
          </a:p>
        </p:txBody>
      </p:sp>
      <p:sp>
        <p:nvSpPr>
          <p:cNvPr id="4" name="Title 3"/>
          <p:cNvSpPr>
            <a:spLocks noGrp="1"/>
          </p:cNvSpPr>
          <p:nvPr>
            <p:ph type="title"/>
          </p:nvPr>
        </p:nvSpPr>
        <p:spPr/>
        <p:txBody>
          <a:bodyPr/>
          <a:lstStyle/>
          <a:p>
            <a:r>
              <a:rPr lang="fr-BE" dirty="0"/>
              <a:t>Comment postuler</a:t>
            </a:r>
            <a:endParaRPr lang="en-GB" dirty="0"/>
          </a:p>
        </p:txBody>
      </p:sp>
      <p:pic>
        <p:nvPicPr>
          <p:cNvPr id="5" name="Picture 4"/>
          <p:cNvPicPr>
            <a:picLocks noChangeAspect="1"/>
          </p:cNvPicPr>
          <p:nvPr/>
        </p:nvPicPr>
        <p:blipFill>
          <a:blip r:embed="rId2"/>
          <a:stretch>
            <a:fillRect/>
          </a:stretch>
        </p:blipFill>
        <p:spPr>
          <a:xfrm>
            <a:off x="416224" y="1581591"/>
            <a:ext cx="6598882" cy="4758036"/>
          </a:xfrm>
          <a:prstGeom prst="rect">
            <a:avLst/>
          </a:prstGeom>
        </p:spPr>
      </p:pic>
      <p:sp>
        <p:nvSpPr>
          <p:cNvPr id="6" name="Rectangle 5"/>
          <p:cNvSpPr/>
          <p:nvPr/>
        </p:nvSpPr>
        <p:spPr>
          <a:xfrm>
            <a:off x="5574890" y="5482055"/>
            <a:ext cx="1275630" cy="3583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2679812" y="3606664"/>
            <a:ext cx="4006123" cy="16929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376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415692" y="1825625"/>
            <a:ext cx="3314557" cy="3906435"/>
          </a:xfrm>
        </p:spPr>
        <p:txBody>
          <a:bodyPr/>
          <a:lstStyle/>
          <a:p>
            <a:r>
              <a:rPr lang="fr-BE" dirty="0" smtClean="0"/>
              <a:t>Selon l’appel à projets pour lequel vous postulez, vous devrez compléter un ou plusieurs des formulaires suivants:</a:t>
            </a:r>
          </a:p>
          <a:p>
            <a:pPr marL="701675" indent="-342900">
              <a:buFontTx/>
              <a:buChar char="-"/>
            </a:pPr>
            <a:r>
              <a:rPr lang="fr-BE" kern="0" dirty="0" smtClean="0"/>
              <a:t>The </a:t>
            </a:r>
            <a:r>
              <a:rPr lang="fr-BE" kern="0" dirty="0" err="1" smtClean="0"/>
              <a:t>eForm</a:t>
            </a:r>
            <a:endParaRPr lang="fr-BE" kern="0" dirty="0"/>
          </a:p>
          <a:p>
            <a:pPr marL="701675" indent="-342900">
              <a:buFontTx/>
              <a:buChar char="-"/>
            </a:pPr>
            <a:r>
              <a:rPr lang="fr-BE" kern="0" dirty="0" smtClean="0"/>
              <a:t>Part </a:t>
            </a:r>
            <a:r>
              <a:rPr lang="fr-BE" kern="0" dirty="0"/>
              <a:t>C</a:t>
            </a:r>
          </a:p>
          <a:p>
            <a:pPr marL="701675" indent="-342900">
              <a:buFontTx/>
              <a:buChar char="-"/>
            </a:pPr>
            <a:r>
              <a:rPr lang="fr-BE" kern="0" dirty="0"/>
              <a:t>the </a:t>
            </a:r>
            <a:r>
              <a:rPr lang="fr-BE" kern="0" dirty="0" err="1"/>
              <a:t>attachments</a:t>
            </a:r>
            <a:endParaRPr lang="en-US" kern="0" dirty="0"/>
          </a:p>
          <a:p>
            <a:endParaRPr lang="en-GB" dirty="0"/>
          </a:p>
        </p:txBody>
      </p:sp>
      <p:sp>
        <p:nvSpPr>
          <p:cNvPr id="4" name="Title 3"/>
          <p:cNvSpPr>
            <a:spLocks noGrp="1"/>
          </p:cNvSpPr>
          <p:nvPr>
            <p:ph type="title"/>
          </p:nvPr>
        </p:nvSpPr>
        <p:spPr/>
        <p:txBody>
          <a:bodyPr/>
          <a:lstStyle/>
          <a:p>
            <a:r>
              <a:rPr lang="fr-BE" dirty="0"/>
              <a:t>Comment postuler</a:t>
            </a:r>
            <a:endParaRPr lang="en-GB" dirty="0"/>
          </a:p>
        </p:txBody>
      </p:sp>
      <p:pic>
        <p:nvPicPr>
          <p:cNvPr id="5" name="Picture 4"/>
          <p:cNvPicPr>
            <a:picLocks noChangeAspect="1"/>
          </p:cNvPicPr>
          <p:nvPr/>
        </p:nvPicPr>
        <p:blipFill>
          <a:blip r:embed="rId2"/>
          <a:stretch>
            <a:fillRect/>
          </a:stretch>
        </p:blipFill>
        <p:spPr>
          <a:xfrm>
            <a:off x="391808" y="1486338"/>
            <a:ext cx="8023885" cy="4546669"/>
          </a:xfrm>
          <a:prstGeom prst="rect">
            <a:avLst/>
          </a:prstGeom>
        </p:spPr>
      </p:pic>
      <p:sp>
        <p:nvSpPr>
          <p:cNvPr id="6" name="Rectangle 5"/>
          <p:cNvSpPr/>
          <p:nvPr/>
        </p:nvSpPr>
        <p:spPr>
          <a:xfrm>
            <a:off x="3158836" y="2919845"/>
            <a:ext cx="727365" cy="2996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955473" y="2916380"/>
            <a:ext cx="727365" cy="2996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474517" y="4923685"/>
            <a:ext cx="2684319" cy="6666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0294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338343" y="1825625"/>
            <a:ext cx="3391907" cy="3906435"/>
          </a:xfrm>
        </p:spPr>
        <p:txBody>
          <a:bodyPr/>
          <a:lstStyle/>
          <a:p>
            <a:r>
              <a:rPr lang="fr-BE" dirty="0" smtClean="0"/>
              <a:t>Remplissez l’</a:t>
            </a:r>
            <a:r>
              <a:rPr lang="fr-BE" dirty="0" err="1" smtClean="0"/>
              <a:t>eForm</a:t>
            </a:r>
            <a:r>
              <a:rPr lang="fr-BE" dirty="0" smtClean="0"/>
              <a:t>.</a:t>
            </a:r>
          </a:p>
          <a:p>
            <a:r>
              <a:rPr lang="fr-BE" dirty="0" smtClean="0"/>
              <a:t>Cliquez sur ‘Table of Contents’ pour afficher les cadres à compléter.</a:t>
            </a:r>
            <a:endParaRPr lang="fr-BE" dirty="0"/>
          </a:p>
        </p:txBody>
      </p:sp>
      <p:sp>
        <p:nvSpPr>
          <p:cNvPr id="4" name="Title 3"/>
          <p:cNvSpPr>
            <a:spLocks noGrp="1"/>
          </p:cNvSpPr>
          <p:nvPr>
            <p:ph type="title"/>
          </p:nvPr>
        </p:nvSpPr>
        <p:spPr/>
        <p:txBody>
          <a:bodyPr/>
          <a:lstStyle/>
          <a:p>
            <a:r>
              <a:rPr lang="fr-BE" dirty="0"/>
              <a:t>Comment postuler</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6405" y="1897550"/>
            <a:ext cx="7421938" cy="4167563"/>
          </a:xfrm>
        </p:spPr>
      </p:pic>
      <p:sp>
        <p:nvSpPr>
          <p:cNvPr id="6" name="Rectangle 5"/>
          <p:cNvSpPr/>
          <p:nvPr/>
        </p:nvSpPr>
        <p:spPr>
          <a:xfrm>
            <a:off x="5272773" y="3126658"/>
            <a:ext cx="1305008" cy="3583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1456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6"/>
            <a:ext cx="10518060" cy="711098"/>
          </a:xfrm>
        </p:spPr>
        <p:txBody>
          <a:bodyPr/>
          <a:lstStyle/>
          <a:p>
            <a:r>
              <a:rPr lang="fr-BE" dirty="0" smtClean="0"/>
              <a:t>Éditez l’</a:t>
            </a:r>
            <a:r>
              <a:rPr lang="fr-BE" dirty="0" err="1" smtClean="0"/>
              <a:t>eForm</a:t>
            </a:r>
            <a:r>
              <a:rPr lang="fr-BE" dirty="0" smtClean="0"/>
              <a:t>, sauvegardez-le, et validez</a:t>
            </a:r>
            <a:r>
              <a:rPr lang="en-GB" dirty="0" smtClean="0"/>
              <a:t>.</a:t>
            </a:r>
            <a:endParaRPr lang="en-GB" dirty="0"/>
          </a:p>
        </p:txBody>
      </p:sp>
      <p:sp>
        <p:nvSpPr>
          <p:cNvPr id="4" name="Title 3"/>
          <p:cNvSpPr>
            <a:spLocks noGrp="1"/>
          </p:cNvSpPr>
          <p:nvPr>
            <p:ph type="title"/>
          </p:nvPr>
        </p:nvSpPr>
        <p:spPr/>
        <p:txBody>
          <a:bodyPr/>
          <a:lstStyle/>
          <a:p>
            <a:r>
              <a:rPr lang="fr-BE" dirty="0"/>
              <a:t>Comment postuler</a:t>
            </a:r>
            <a:endParaRPr lang="en-GB" dirty="0"/>
          </a:p>
        </p:txBody>
      </p:sp>
      <p:pic>
        <p:nvPicPr>
          <p:cNvPr id="5" name="Picture 4"/>
          <p:cNvPicPr>
            <a:picLocks noChangeAspect="1"/>
          </p:cNvPicPr>
          <p:nvPr/>
        </p:nvPicPr>
        <p:blipFill>
          <a:blip r:embed="rId2"/>
          <a:stretch>
            <a:fillRect/>
          </a:stretch>
        </p:blipFill>
        <p:spPr>
          <a:xfrm>
            <a:off x="700549" y="2617711"/>
            <a:ext cx="8719394" cy="3627725"/>
          </a:xfrm>
          <a:prstGeom prst="rect">
            <a:avLst/>
          </a:prstGeom>
        </p:spPr>
      </p:pic>
      <p:sp>
        <p:nvSpPr>
          <p:cNvPr id="6" name="Rectangle 5"/>
          <p:cNvSpPr/>
          <p:nvPr/>
        </p:nvSpPr>
        <p:spPr bwMode="auto">
          <a:xfrm>
            <a:off x="7709118" y="4419715"/>
            <a:ext cx="765085" cy="1215135"/>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US" sz="1200">
              <a:solidFill>
                <a:srgbClr val="0F5494"/>
              </a:solidFill>
              <a:latin typeface="Verdana" pitchFamily="34" charset="0"/>
            </a:endParaRPr>
          </a:p>
        </p:txBody>
      </p:sp>
      <p:sp>
        <p:nvSpPr>
          <p:cNvPr id="7" name="Rectangle 6"/>
          <p:cNvSpPr/>
          <p:nvPr/>
        </p:nvSpPr>
        <p:spPr bwMode="auto">
          <a:xfrm>
            <a:off x="4036770" y="3303755"/>
            <a:ext cx="2000236" cy="501330"/>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US" sz="1200">
              <a:solidFill>
                <a:srgbClr val="0F5494"/>
              </a:solidFill>
              <a:latin typeface="Verdana" pitchFamily="34" charset="0"/>
            </a:endParaRPr>
          </a:p>
        </p:txBody>
      </p:sp>
    </p:spTree>
    <p:extLst>
      <p:ext uri="{BB962C8B-B14F-4D97-AF65-F5344CB8AC3E}">
        <p14:creationId xmlns:p14="http://schemas.microsoft.com/office/powerpoint/2010/main" val="217646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415692" y="1825625"/>
            <a:ext cx="3314557" cy="3906435"/>
          </a:xfrm>
        </p:spPr>
        <p:txBody>
          <a:bodyPr/>
          <a:lstStyle/>
          <a:p>
            <a:r>
              <a:rPr lang="fr-BE" dirty="0" smtClean="0"/>
              <a:t>Afin de compléter la partie B, il se peut que vous deviez télécharger et compléter les formulaires annexés.</a:t>
            </a:r>
            <a:endParaRPr lang="fr-BE" dirty="0"/>
          </a:p>
        </p:txBody>
      </p:sp>
      <p:sp>
        <p:nvSpPr>
          <p:cNvPr id="4" name="Title 3"/>
          <p:cNvSpPr>
            <a:spLocks noGrp="1"/>
          </p:cNvSpPr>
          <p:nvPr>
            <p:ph type="title"/>
          </p:nvPr>
        </p:nvSpPr>
        <p:spPr/>
        <p:txBody>
          <a:bodyPr/>
          <a:lstStyle/>
          <a:p>
            <a:r>
              <a:rPr lang="fr-BE" dirty="0"/>
              <a:t>Comment postuler</a:t>
            </a:r>
            <a:endParaRPr lang="en-GB" dirty="0"/>
          </a:p>
        </p:txBody>
      </p:sp>
      <p:pic>
        <p:nvPicPr>
          <p:cNvPr id="5" name="Picture 4"/>
          <p:cNvPicPr>
            <a:picLocks noChangeAspect="1"/>
          </p:cNvPicPr>
          <p:nvPr/>
        </p:nvPicPr>
        <p:blipFill>
          <a:blip r:embed="rId2"/>
          <a:stretch>
            <a:fillRect/>
          </a:stretch>
        </p:blipFill>
        <p:spPr>
          <a:xfrm>
            <a:off x="391808" y="1486338"/>
            <a:ext cx="8023885" cy="4546669"/>
          </a:xfrm>
          <a:prstGeom prst="rect">
            <a:avLst/>
          </a:prstGeom>
        </p:spPr>
      </p:pic>
      <p:sp>
        <p:nvSpPr>
          <p:cNvPr id="6" name="Rectangle 5"/>
          <p:cNvSpPr/>
          <p:nvPr/>
        </p:nvSpPr>
        <p:spPr bwMode="auto">
          <a:xfrm>
            <a:off x="391808" y="4806747"/>
            <a:ext cx="2870937" cy="1080120"/>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US" sz="1200">
              <a:solidFill>
                <a:srgbClr val="0F5494"/>
              </a:solidFill>
              <a:latin typeface="Verdana" pitchFamily="34" charset="0"/>
            </a:endParaRPr>
          </a:p>
        </p:txBody>
      </p:sp>
      <p:cxnSp>
        <p:nvCxnSpPr>
          <p:cNvPr id="7" name="Elbow Connector 6"/>
          <p:cNvCxnSpPr>
            <a:stCxn id="8" idx="3"/>
            <a:endCxn id="6" idx="3"/>
          </p:cNvCxnSpPr>
          <p:nvPr/>
        </p:nvCxnSpPr>
        <p:spPr bwMode="auto">
          <a:xfrm flipH="1">
            <a:off x="3262745" y="3927765"/>
            <a:ext cx="4956464" cy="1419042"/>
          </a:xfrm>
          <a:prstGeom prst="bentConnector3">
            <a:avLst>
              <a:gd name="adj1" fmla="val -4612"/>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bwMode="auto">
          <a:xfrm>
            <a:off x="3838126" y="3634672"/>
            <a:ext cx="4381083" cy="586185"/>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US" sz="1200">
              <a:solidFill>
                <a:srgbClr val="0F5494"/>
              </a:solidFill>
              <a:latin typeface="Verdana" pitchFamily="34" charset="0"/>
            </a:endParaRPr>
          </a:p>
        </p:txBody>
      </p:sp>
    </p:spTree>
    <p:extLst>
      <p:ext uri="{BB962C8B-B14F-4D97-AF65-F5344CB8AC3E}">
        <p14:creationId xmlns:p14="http://schemas.microsoft.com/office/powerpoint/2010/main" val="224982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722966" y="1825625"/>
            <a:ext cx="3007284" cy="3906435"/>
          </a:xfrm>
        </p:spPr>
        <p:txBody>
          <a:bodyPr/>
          <a:lstStyle/>
          <a:p>
            <a:r>
              <a:rPr lang="fr-BE" dirty="0" smtClean="0"/>
              <a:t>Lorsque vous êtes prêt, validez puis envoyez votre candidature.</a:t>
            </a:r>
          </a:p>
          <a:p>
            <a:r>
              <a:rPr lang="fr-BE" dirty="0" smtClean="0"/>
              <a:t>En cas de doute, vous pouvez accéder aux boutons d’aide à tout moment.</a:t>
            </a:r>
            <a:endParaRPr lang="fr-BE" dirty="0"/>
          </a:p>
        </p:txBody>
      </p:sp>
      <p:sp>
        <p:nvSpPr>
          <p:cNvPr id="4" name="Title 3"/>
          <p:cNvSpPr>
            <a:spLocks noGrp="1"/>
          </p:cNvSpPr>
          <p:nvPr>
            <p:ph type="title"/>
          </p:nvPr>
        </p:nvSpPr>
        <p:spPr/>
        <p:txBody>
          <a:bodyPr/>
          <a:lstStyle/>
          <a:p>
            <a:r>
              <a:rPr lang="fr-BE" dirty="0"/>
              <a:t>Comment postuler</a:t>
            </a:r>
            <a:endParaRPr lang="en-GB" dirty="0"/>
          </a:p>
        </p:txBody>
      </p:sp>
      <p:pic>
        <p:nvPicPr>
          <p:cNvPr id="5" name="Picture 4"/>
          <p:cNvPicPr>
            <a:picLocks noChangeAspect="1"/>
          </p:cNvPicPr>
          <p:nvPr/>
        </p:nvPicPr>
        <p:blipFill>
          <a:blip r:embed="rId2"/>
          <a:stretch>
            <a:fillRect/>
          </a:stretch>
        </p:blipFill>
        <p:spPr>
          <a:xfrm>
            <a:off x="128568" y="1603546"/>
            <a:ext cx="8594398" cy="5021589"/>
          </a:xfrm>
          <a:prstGeom prst="rect">
            <a:avLst/>
          </a:prstGeom>
        </p:spPr>
      </p:pic>
      <p:sp>
        <p:nvSpPr>
          <p:cNvPr id="6" name="Rectangle 5"/>
          <p:cNvSpPr/>
          <p:nvPr/>
        </p:nvSpPr>
        <p:spPr bwMode="auto">
          <a:xfrm>
            <a:off x="7159336" y="3138056"/>
            <a:ext cx="1284444" cy="426574"/>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US" sz="1200">
              <a:solidFill>
                <a:srgbClr val="0F5494"/>
              </a:solidFill>
              <a:latin typeface="Verdana" pitchFamily="34" charset="0"/>
            </a:endParaRPr>
          </a:p>
        </p:txBody>
      </p:sp>
      <p:sp>
        <p:nvSpPr>
          <p:cNvPr id="7" name="Rectangle 6"/>
          <p:cNvSpPr/>
          <p:nvPr/>
        </p:nvSpPr>
        <p:spPr bwMode="auto">
          <a:xfrm>
            <a:off x="170132" y="4971621"/>
            <a:ext cx="2780887" cy="1653514"/>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US" sz="1200">
              <a:solidFill>
                <a:srgbClr val="0F5494"/>
              </a:solidFill>
              <a:latin typeface="Verdana" pitchFamily="34" charset="0"/>
            </a:endParaRPr>
          </a:p>
        </p:txBody>
      </p:sp>
    </p:spTree>
    <p:extLst>
      <p:ext uri="{BB962C8B-B14F-4D97-AF65-F5344CB8AC3E}">
        <p14:creationId xmlns:p14="http://schemas.microsoft.com/office/powerpoint/2010/main" val="88105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1. </a:t>
            </a:r>
            <a:r>
              <a:rPr lang="fr-BE" dirty="0" smtClean="0"/>
              <a:t>Comment trouver des possibilités de financement</a:t>
            </a:r>
            <a:endParaRPr lang="fr-BE" dirty="0"/>
          </a:p>
        </p:txBody>
      </p:sp>
      <p:sp>
        <p:nvSpPr>
          <p:cNvPr id="3" name="Subtitle 2"/>
          <p:cNvSpPr>
            <a:spLocks noGrp="1"/>
          </p:cNvSpPr>
          <p:nvPr>
            <p:ph type="subTitle" idx="1"/>
          </p:nvPr>
        </p:nvSpPr>
        <p:spPr/>
        <p:txBody>
          <a:bodyPr/>
          <a:lstStyle/>
          <a:p>
            <a:r>
              <a:rPr lang="fr-BE" dirty="0" smtClean="0"/>
              <a:t>Programme 2021-2027</a:t>
            </a:r>
            <a:endParaRPr lang="fr-BE" dirty="0"/>
          </a:p>
        </p:txBody>
      </p:sp>
    </p:spTree>
    <p:extLst>
      <p:ext uri="{BB962C8B-B14F-4D97-AF65-F5344CB8AC3E}">
        <p14:creationId xmlns:p14="http://schemas.microsoft.com/office/powerpoint/2010/main" val="2461916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3. LEAR (legal entity appointed representative/ </a:t>
            </a:r>
            <a:r>
              <a:rPr lang="fr-BE" dirty="0" smtClean="0"/>
              <a:t>représentant de l’entité légale)</a:t>
            </a:r>
            <a:endParaRPr lang="fr-BE" dirty="0"/>
          </a:p>
        </p:txBody>
      </p:sp>
      <p:sp>
        <p:nvSpPr>
          <p:cNvPr id="3" name="Subtitle 2"/>
          <p:cNvSpPr>
            <a:spLocks noGrp="1"/>
          </p:cNvSpPr>
          <p:nvPr>
            <p:ph type="subTitle" idx="1"/>
          </p:nvPr>
        </p:nvSpPr>
        <p:spPr/>
        <p:txBody>
          <a:bodyPr/>
          <a:lstStyle/>
          <a:p>
            <a:r>
              <a:rPr lang="fr-BE" dirty="0" smtClean="0"/>
              <a:t>Programme</a:t>
            </a:r>
            <a:r>
              <a:rPr lang="en-GB" dirty="0" smtClean="0"/>
              <a:t> 2021-2027</a:t>
            </a:r>
            <a:endParaRPr lang="en-GB" dirty="0"/>
          </a:p>
        </p:txBody>
      </p:sp>
    </p:spTree>
    <p:extLst>
      <p:ext uri="{BB962C8B-B14F-4D97-AF65-F5344CB8AC3E}">
        <p14:creationId xmlns:p14="http://schemas.microsoft.com/office/powerpoint/2010/main" val="3016478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5"/>
            <a:ext cx="10648124" cy="3906435"/>
          </a:xfrm>
        </p:spPr>
        <p:txBody>
          <a:bodyPr/>
          <a:lstStyle/>
          <a:p>
            <a:r>
              <a:rPr lang="fr-BE" dirty="0" smtClean="0"/>
              <a:t>Pour participer, il est nécessaire que votre organisation ait un LEAR (</a:t>
            </a:r>
            <a:r>
              <a:rPr lang="fr-BE" dirty="0" err="1" smtClean="0"/>
              <a:t>legal</a:t>
            </a:r>
            <a:r>
              <a:rPr lang="fr-BE" dirty="0" smtClean="0"/>
              <a:t> </a:t>
            </a:r>
            <a:r>
              <a:rPr lang="fr-BE" dirty="0" err="1" smtClean="0"/>
              <a:t>entity</a:t>
            </a:r>
            <a:r>
              <a:rPr lang="fr-BE" dirty="0" smtClean="0"/>
              <a:t> </a:t>
            </a:r>
            <a:r>
              <a:rPr lang="fr-BE" dirty="0" err="1" smtClean="0"/>
              <a:t>appointed</a:t>
            </a:r>
            <a:r>
              <a:rPr lang="fr-BE" dirty="0" smtClean="0"/>
              <a:t> </a:t>
            </a:r>
            <a:r>
              <a:rPr lang="fr-BE" dirty="0" err="1" smtClean="0"/>
              <a:t>representative</a:t>
            </a:r>
            <a:r>
              <a:rPr lang="en-GB" dirty="0" smtClean="0"/>
              <a:t>/ </a:t>
            </a:r>
            <a:r>
              <a:rPr lang="fr-BE" dirty="0"/>
              <a:t>représentant de l’entité </a:t>
            </a:r>
            <a:r>
              <a:rPr lang="fr-BE" dirty="0" smtClean="0"/>
              <a:t>légale).</a:t>
            </a:r>
          </a:p>
          <a:p>
            <a:r>
              <a:rPr lang="fr-BE" dirty="0" smtClean="0"/>
              <a:t>Pour les organisations (et pas pour les individus), le LEAR est la personne formellement désignée par le représentant légal de l’organisation afin d’effectuer certaines tâches au nom de cette organisation.</a:t>
            </a:r>
          </a:p>
          <a:p>
            <a:pPr marL="0" indent="0">
              <a:buNone/>
            </a:pPr>
            <a:endParaRPr lang="en-GB" dirty="0"/>
          </a:p>
        </p:txBody>
      </p:sp>
      <p:sp>
        <p:nvSpPr>
          <p:cNvPr id="4" name="Title 3"/>
          <p:cNvSpPr>
            <a:spLocks noGrp="1"/>
          </p:cNvSpPr>
          <p:nvPr>
            <p:ph type="title"/>
          </p:nvPr>
        </p:nvSpPr>
        <p:spPr/>
        <p:txBody>
          <a:bodyPr/>
          <a:lstStyle/>
          <a:p>
            <a:r>
              <a:rPr lang="en-GB" dirty="0"/>
              <a:t>LEAR (legal entity appointed representative/ </a:t>
            </a:r>
            <a:r>
              <a:rPr lang="fr-BE" dirty="0" smtClean="0"/>
              <a:t>représentant de l’entité légale</a:t>
            </a:r>
            <a:r>
              <a:rPr lang="en-GB" dirty="0" smtClean="0"/>
              <a:t>)</a:t>
            </a:r>
            <a:endParaRPr lang="en-GB" dirty="0"/>
          </a:p>
        </p:txBody>
      </p:sp>
    </p:spTree>
    <p:extLst>
      <p:ext uri="{BB962C8B-B14F-4D97-AF65-F5344CB8AC3E}">
        <p14:creationId xmlns:p14="http://schemas.microsoft.com/office/powerpoint/2010/main" val="3562799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7" y="1825625"/>
            <a:ext cx="10567221" cy="4476852"/>
          </a:xfrm>
        </p:spPr>
        <p:txBody>
          <a:bodyPr/>
          <a:lstStyle/>
          <a:p>
            <a:r>
              <a:rPr lang="fr-BE" dirty="0" smtClean="0"/>
              <a:t>Le LEAR devra régulièrement:</a:t>
            </a:r>
          </a:p>
          <a:p>
            <a:pPr lvl="1"/>
            <a:r>
              <a:rPr lang="fr-BE" dirty="0"/>
              <a:t>s</a:t>
            </a:r>
            <a:r>
              <a:rPr lang="fr-BE" dirty="0" smtClean="0"/>
              <a:t>aisir et mettre à jour les noms de ses collègues qui ont l’autorisation d’agir en tant que représentants légaux de l’organisation et signataires en son nom. Ce sont des personnes capables d’engager juridiquement l’organisation en signant des conventions de subvention ou des contrats et en autorisant leurs modifications. </a:t>
            </a:r>
          </a:p>
          <a:p>
            <a:pPr lvl="1"/>
            <a:r>
              <a:rPr lang="fr-BE" dirty="0"/>
              <a:t>s</a:t>
            </a:r>
            <a:r>
              <a:rPr lang="fr-BE" dirty="0" smtClean="0"/>
              <a:t>aisir et mettre à jour les noms de tous ses collègues ayant l’autorisation de signer des états financiers ou factures au nom de l’organisation. </a:t>
            </a:r>
            <a:endParaRPr lang="fr-BE" dirty="0"/>
          </a:p>
        </p:txBody>
      </p:sp>
      <p:sp>
        <p:nvSpPr>
          <p:cNvPr id="4" name="Title 3"/>
          <p:cNvSpPr>
            <a:spLocks noGrp="1"/>
          </p:cNvSpPr>
          <p:nvPr>
            <p:ph type="title"/>
          </p:nvPr>
        </p:nvSpPr>
        <p:spPr/>
        <p:txBody>
          <a:bodyPr/>
          <a:lstStyle/>
          <a:p>
            <a:r>
              <a:rPr lang="en-GB" dirty="0" smtClean="0"/>
              <a:t>LEAR (legal entity appointed </a:t>
            </a:r>
            <a:r>
              <a:rPr lang="en-GB" dirty="0"/>
              <a:t>representative/ </a:t>
            </a:r>
            <a:r>
              <a:rPr lang="fr-BE" dirty="0" smtClean="0"/>
              <a:t>représentant de l’entité légale</a:t>
            </a:r>
            <a:r>
              <a:rPr lang="en-GB" dirty="0" smtClean="0"/>
              <a:t>)</a:t>
            </a:r>
            <a:endParaRPr lang="en-GB" dirty="0"/>
          </a:p>
        </p:txBody>
      </p:sp>
    </p:spTree>
    <p:extLst>
      <p:ext uri="{BB962C8B-B14F-4D97-AF65-F5344CB8AC3E}">
        <p14:creationId xmlns:p14="http://schemas.microsoft.com/office/powerpoint/2010/main" val="3570188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6"/>
            <a:ext cx="10892052" cy="888078"/>
          </a:xfrm>
        </p:spPr>
        <p:txBody>
          <a:bodyPr/>
          <a:lstStyle/>
          <a:p>
            <a:r>
              <a:rPr lang="fr-BE" dirty="0" smtClean="0"/>
              <a:t>Le LEAR décide qui signe l’accord.</a:t>
            </a:r>
            <a:endParaRPr lang="fr-BE" dirty="0"/>
          </a:p>
        </p:txBody>
      </p:sp>
      <p:sp>
        <p:nvSpPr>
          <p:cNvPr id="3" name="Content Placeholder 2"/>
          <p:cNvSpPr>
            <a:spLocks noGrp="1"/>
          </p:cNvSpPr>
          <p:nvPr>
            <p:ph sz="half" idx="2"/>
          </p:nvPr>
        </p:nvSpPr>
        <p:spPr>
          <a:xfrm>
            <a:off x="3775663" y="2821858"/>
            <a:ext cx="7954587" cy="3893574"/>
          </a:xfrm>
        </p:spPr>
        <p:txBody>
          <a:bodyPr/>
          <a:lstStyle/>
          <a:p>
            <a:r>
              <a:rPr lang="en-GB" sz="2000" b="1" dirty="0"/>
              <a:t>1) </a:t>
            </a:r>
            <a:r>
              <a:rPr lang="en-GB" sz="2000" dirty="0" smtClean="0"/>
              <a:t>Je, </a:t>
            </a:r>
            <a:r>
              <a:rPr lang="fr-BE" sz="2000" dirty="0" smtClean="0"/>
              <a:t>soussigné </a:t>
            </a:r>
            <a:r>
              <a:rPr lang="fr-BE" sz="2000" i="1" dirty="0" smtClean="0"/>
              <a:t>Président du conseil d’administration </a:t>
            </a:r>
            <a:r>
              <a:rPr lang="fr-BE" sz="2000" dirty="0" smtClean="0"/>
              <a:t>et autorisé juridiquement à représenter mon organisation</a:t>
            </a:r>
            <a:r>
              <a:rPr lang="fr-BE" sz="2000" b="1" dirty="0" smtClean="0"/>
              <a:t>, ai désigné </a:t>
            </a:r>
            <a:r>
              <a:rPr lang="fr-BE" sz="2000" dirty="0" smtClean="0"/>
              <a:t>Mme XXXX comme représentante de l’entité légale (LEAR</a:t>
            </a:r>
            <a:r>
              <a:rPr lang="en-GB" sz="2000" dirty="0" smtClean="0"/>
              <a:t>).</a:t>
            </a:r>
            <a:endParaRPr lang="en-GB" sz="1800" dirty="0" smtClean="0"/>
          </a:p>
          <a:p>
            <a:r>
              <a:rPr lang="en-GB" sz="2000" b="1" dirty="0"/>
              <a:t>2) </a:t>
            </a:r>
            <a:r>
              <a:rPr lang="en-GB" sz="2000" dirty="0" smtClean="0"/>
              <a:t>Ms </a:t>
            </a:r>
            <a:r>
              <a:rPr lang="en-GB" sz="2000" dirty="0"/>
              <a:t>XXXX </a:t>
            </a:r>
            <a:r>
              <a:rPr lang="fr-BE" sz="2000" dirty="0" smtClean="0"/>
              <a:t>saisit et met à jour les noms de ses collègues </a:t>
            </a:r>
            <a:r>
              <a:rPr lang="en-GB" sz="2000" dirty="0" smtClean="0"/>
              <a:t>qui </a:t>
            </a:r>
            <a:r>
              <a:rPr lang="fr-BE" sz="2000" u="sng" dirty="0" smtClean="0"/>
              <a:t>ont </a:t>
            </a:r>
            <a:r>
              <a:rPr lang="fr-FR" sz="2000" u="sng" dirty="0" smtClean="0"/>
              <a:t>l’autorisation </a:t>
            </a:r>
            <a:r>
              <a:rPr lang="fr-FR" sz="2000" u="sng" dirty="0"/>
              <a:t>d’agir en tant que représentants légaux </a:t>
            </a:r>
            <a:r>
              <a:rPr lang="fr-FR" sz="2000" dirty="0"/>
              <a:t>et signataires au nom de </a:t>
            </a:r>
            <a:r>
              <a:rPr lang="fr-FR" sz="2000" dirty="0" smtClean="0"/>
              <a:t>l’organisation</a:t>
            </a:r>
            <a:r>
              <a:rPr lang="en-GB" sz="2000" dirty="0" smtClean="0"/>
              <a:t>.</a:t>
            </a:r>
          </a:p>
          <a:p>
            <a:r>
              <a:rPr lang="en-GB" sz="2000" b="1" dirty="0"/>
              <a:t>3) </a:t>
            </a:r>
            <a:r>
              <a:rPr lang="fr-BE" sz="2000" b="1" dirty="0" smtClean="0"/>
              <a:t>En fin de compte, il s’agit de la personne qui signe l’Accord.</a:t>
            </a:r>
            <a:endParaRPr lang="fr-BE" sz="2000" dirty="0"/>
          </a:p>
          <a:p>
            <a:endParaRPr lang="fr-BE" dirty="0"/>
          </a:p>
          <a:p>
            <a:endParaRPr lang="en-GB" dirty="0"/>
          </a:p>
        </p:txBody>
      </p:sp>
      <p:sp>
        <p:nvSpPr>
          <p:cNvPr id="4" name="Title 3"/>
          <p:cNvSpPr>
            <a:spLocks noGrp="1"/>
          </p:cNvSpPr>
          <p:nvPr>
            <p:ph type="title"/>
          </p:nvPr>
        </p:nvSpPr>
        <p:spPr/>
        <p:txBody>
          <a:bodyPr/>
          <a:lstStyle/>
          <a:p>
            <a:r>
              <a:rPr lang="en-GB" dirty="0"/>
              <a:t>LEAR (legal entity appointed representative/ </a:t>
            </a:r>
            <a:r>
              <a:rPr lang="fr-BE" dirty="0" smtClean="0"/>
              <a:t>représentant de l’entité légale</a:t>
            </a:r>
            <a:r>
              <a:rPr lang="en-GB" dirty="0" smtClean="0"/>
              <a:t>)</a:t>
            </a:r>
            <a:endParaRPr lang="en-GB" dirty="0"/>
          </a:p>
        </p:txBody>
      </p:sp>
      <p:sp>
        <p:nvSpPr>
          <p:cNvPr id="5" name="Rectangle 4"/>
          <p:cNvSpPr/>
          <p:nvPr/>
        </p:nvSpPr>
        <p:spPr bwMode="auto">
          <a:xfrm>
            <a:off x="1030358" y="2572728"/>
            <a:ext cx="2745305" cy="357514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175" algn="ctr" fontAlgn="base">
              <a:spcBef>
                <a:spcPct val="0"/>
              </a:spcBef>
              <a:spcAft>
                <a:spcPct val="0"/>
              </a:spcAft>
            </a:pPr>
            <a:r>
              <a:rPr lang="fr-BE" sz="1600" dirty="0">
                <a:solidFill>
                  <a:srgbClr val="0F5494"/>
                </a:solidFill>
                <a:latin typeface="Verdana" pitchFamily="34" charset="0"/>
              </a:rPr>
              <a:t>ACME Ltd.</a:t>
            </a:r>
          </a:p>
        </p:txBody>
      </p:sp>
      <p:sp>
        <p:nvSpPr>
          <p:cNvPr id="6" name="Rectangle 5"/>
          <p:cNvSpPr/>
          <p:nvPr/>
        </p:nvSpPr>
        <p:spPr bwMode="auto">
          <a:xfrm>
            <a:off x="1435402" y="2972195"/>
            <a:ext cx="1620180" cy="770021"/>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fr-BE" sz="1600" dirty="0" smtClean="0"/>
              <a:t>Président du conseil d’administration</a:t>
            </a:r>
            <a:endParaRPr lang="fr-BE" sz="1600" dirty="0">
              <a:solidFill>
                <a:srgbClr val="0F5494"/>
              </a:solidFill>
              <a:latin typeface="Verdana" pitchFamily="34" charset="0"/>
            </a:endParaRPr>
          </a:p>
        </p:txBody>
      </p:sp>
      <p:sp>
        <p:nvSpPr>
          <p:cNvPr id="7" name="Rectangle 6"/>
          <p:cNvSpPr/>
          <p:nvPr/>
        </p:nvSpPr>
        <p:spPr bwMode="auto">
          <a:xfrm>
            <a:off x="1435402" y="4155528"/>
            <a:ext cx="1620180" cy="26358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fr-BE" sz="1400" b="1" dirty="0"/>
              <a:t>LEAR</a:t>
            </a:r>
            <a:endParaRPr lang="fr-BE" sz="1050" b="1" dirty="0">
              <a:solidFill>
                <a:srgbClr val="0F5494"/>
              </a:solidFill>
              <a:latin typeface="Verdana" pitchFamily="34" charset="0"/>
            </a:endParaRPr>
          </a:p>
        </p:txBody>
      </p:sp>
      <p:cxnSp>
        <p:nvCxnSpPr>
          <p:cNvPr id="8" name="Elbow Connector 7"/>
          <p:cNvCxnSpPr>
            <a:stCxn id="6" idx="3"/>
            <a:endCxn id="7" idx="3"/>
          </p:cNvCxnSpPr>
          <p:nvPr/>
        </p:nvCxnSpPr>
        <p:spPr bwMode="auto">
          <a:xfrm>
            <a:off x="3055582" y="3380773"/>
            <a:ext cx="12700" cy="906546"/>
          </a:xfrm>
          <a:prstGeom prst="bentConnector3">
            <a:avLst>
              <a:gd name="adj1" fmla="val 1800000"/>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bwMode="auto">
          <a:xfrm>
            <a:off x="1435402" y="4884821"/>
            <a:ext cx="1620180" cy="81213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fr-BE" sz="1600" dirty="0" smtClean="0"/>
              <a:t>Responsable de la signature de l’accord</a:t>
            </a:r>
            <a:endParaRPr lang="fr-BE" sz="1600" dirty="0">
              <a:solidFill>
                <a:srgbClr val="0F5494"/>
              </a:solidFill>
              <a:latin typeface="Verdana" pitchFamily="34" charset="0"/>
            </a:endParaRPr>
          </a:p>
        </p:txBody>
      </p:sp>
      <p:cxnSp>
        <p:nvCxnSpPr>
          <p:cNvPr id="10" name="Elbow Connector 9"/>
          <p:cNvCxnSpPr>
            <a:stCxn id="7" idx="2"/>
            <a:endCxn id="9" idx="3"/>
          </p:cNvCxnSpPr>
          <p:nvPr/>
        </p:nvCxnSpPr>
        <p:spPr bwMode="auto">
          <a:xfrm rot="16200000" flipH="1">
            <a:off x="2198875" y="4465727"/>
            <a:ext cx="903324" cy="810090"/>
          </a:xfrm>
          <a:prstGeom prst="bentConnector4">
            <a:avLst>
              <a:gd name="adj1" fmla="val 35232"/>
              <a:gd name="adj2" fmla="val 128219"/>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3417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211097" y="1825625"/>
            <a:ext cx="6519153" cy="2913523"/>
          </a:xfrm>
        </p:spPr>
        <p:txBody>
          <a:bodyPr/>
          <a:lstStyle/>
          <a:p>
            <a:r>
              <a:rPr lang="fr-BE" b="1" u="sng" dirty="0" smtClean="0"/>
              <a:t>Celle-ci </a:t>
            </a:r>
            <a:r>
              <a:rPr lang="fr-BE" b="1" u="sng" dirty="0"/>
              <a:t>est la personne la plus difficile </a:t>
            </a:r>
            <a:r>
              <a:rPr lang="fr-BE" dirty="0"/>
              <a:t>à identifier. </a:t>
            </a:r>
            <a:r>
              <a:rPr lang="fr-BE" dirty="0" smtClean="0"/>
              <a:t>Sa candidature sera examinée </a:t>
            </a:r>
            <a:r>
              <a:rPr lang="fr-BE" dirty="0"/>
              <a:t>en détail </a:t>
            </a:r>
            <a:r>
              <a:rPr lang="fr-FR" dirty="0"/>
              <a:t>pour vérifier qu'il ou elle peut effectivement représenter l'organisation. </a:t>
            </a:r>
          </a:p>
          <a:p>
            <a:r>
              <a:rPr lang="fr-FR" dirty="0"/>
              <a:t>Des documents officiels devront être fournis à l'autorité de validation de la Commission e</a:t>
            </a:r>
            <a:r>
              <a:rPr lang="fr-FR" dirty="0" smtClean="0"/>
              <a:t>uropéenne </a:t>
            </a:r>
            <a:r>
              <a:rPr lang="fr-FR" dirty="0"/>
              <a:t>pour </a:t>
            </a:r>
            <a:r>
              <a:rPr lang="fr-FR" dirty="0" smtClean="0"/>
              <a:t>contrôle.</a:t>
            </a:r>
            <a:endParaRPr lang="fr-BE" dirty="0"/>
          </a:p>
          <a:p>
            <a:endParaRPr lang="en-GB" dirty="0"/>
          </a:p>
        </p:txBody>
      </p:sp>
      <p:sp>
        <p:nvSpPr>
          <p:cNvPr id="4" name="Title 3"/>
          <p:cNvSpPr>
            <a:spLocks noGrp="1"/>
          </p:cNvSpPr>
          <p:nvPr>
            <p:ph type="title"/>
          </p:nvPr>
        </p:nvSpPr>
        <p:spPr/>
        <p:txBody>
          <a:bodyPr/>
          <a:lstStyle/>
          <a:p>
            <a:r>
              <a:rPr lang="en-GB" dirty="0"/>
              <a:t>LEAR (legal entity appointed representative/ </a:t>
            </a:r>
            <a:r>
              <a:rPr lang="fr-BE" dirty="0" smtClean="0"/>
              <a:t>représentant de l’entité légale</a:t>
            </a:r>
            <a:r>
              <a:rPr lang="en-GB" dirty="0" smtClean="0"/>
              <a:t>)</a:t>
            </a:r>
            <a:endParaRPr lang="en-GB" dirty="0"/>
          </a:p>
        </p:txBody>
      </p:sp>
      <p:sp>
        <p:nvSpPr>
          <p:cNvPr id="5" name="Right Arrow 4"/>
          <p:cNvSpPr/>
          <p:nvPr/>
        </p:nvSpPr>
        <p:spPr bwMode="auto">
          <a:xfrm rot="10800000">
            <a:off x="3888641" y="2133688"/>
            <a:ext cx="1108219" cy="1035116"/>
          </a:xfrm>
          <a:prstGeom prst="rightArrow">
            <a:avLst>
              <a:gd name="adj1" fmla="val 50000"/>
              <a:gd name="adj2" fmla="val 22560"/>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Verdana" pitchFamily="34" charset="0"/>
            </a:endParaRPr>
          </a:p>
        </p:txBody>
      </p:sp>
      <p:sp>
        <p:nvSpPr>
          <p:cNvPr id="6" name="Rectangle 5"/>
          <p:cNvSpPr/>
          <p:nvPr/>
        </p:nvSpPr>
        <p:spPr bwMode="auto">
          <a:xfrm>
            <a:off x="1030358" y="1825475"/>
            <a:ext cx="2745305" cy="3575147"/>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175" algn="ctr" fontAlgn="base">
              <a:spcBef>
                <a:spcPct val="0"/>
              </a:spcBef>
              <a:spcAft>
                <a:spcPct val="0"/>
              </a:spcAft>
            </a:pPr>
            <a:r>
              <a:rPr lang="fr-BE" sz="1600" dirty="0">
                <a:solidFill>
                  <a:srgbClr val="0F5494"/>
                </a:solidFill>
                <a:latin typeface="Verdana" pitchFamily="34" charset="0"/>
              </a:rPr>
              <a:t>ACME Ltd.</a:t>
            </a:r>
          </a:p>
        </p:txBody>
      </p:sp>
      <p:sp>
        <p:nvSpPr>
          <p:cNvPr id="7" name="Rectangle 6"/>
          <p:cNvSpPr/>
          <p:nvPr/>
        </p:nvSpPr>
        <p:spPr bwMode="auto">
          <a:xfrm>
            <a:off x="1435402" y="2224942"/>
            <a:ext cx="1620180" cy="770021"/>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fr-BE" sz="1600" dirty="0"/>
              <a:t>Président du conseil d’administration</a:t>
            </a:r>
            <a:endParaRPr lang="fr-BE" sz="1600" dirty="0">
              <a:solidFill>
                <a:srgbClr val="0F5494"/>
              </a:solidFill>
              <a:latin typeface="Verdana" pitchFamily="34" charset="0"/>
            </a:endParaRPr>
          </a:p>
        </p:txBody>
      </p:sp>
      <p:sp>
        <p:nvSpPr>
          <p:cNvPr id="8" name="Rectangle 7"/>
          <p:cNvSpPr/>
          <p:nvPr/>
        </p:nvSpPr>
        <p:spPr bwMode="auto">
          <a:xfrm>
            <a:off x="1435402" y="3408275"/>
            <a:ext cx="1620180" cy="26358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fr-BE" sz="1400" b="1" dirty="0"/>
              <a:t>LEAR</a:t>
            </a:r>
            <a:endParaRPr lang="fr-BE" sz="1050" b="1" dirty="0">
              <a:solidFill>
                <a:srgbClr val="0F5494"/>
              </a:solidFill>
              <a:latin typeface="Verdana" pitchFamily="34" charset="0"/>
            </a:endParaRPr>
          </a:p>
        </p:txBody>
      </p:sp>
      <p:cxnSp>
        <p:nvCxnSpPr>
          <p:cNvPr id="9" name="Elbow Connector 8"/>
          <p:cNvCxnSpPr>
            <a:stCxn id="7" idx="3"/>
            <a:endCxn id="8" idx="3"/>
          </p:cNvCxnSpPr>
          <p:nvPr/>
        </p:nvCxnSpPr>
        <p:spPr bwMode="auto">
          <a:xfrm>
            <a:off x="3055582" y="2633520"/>
            <a:ext cx="12700" cy="906546"/>
          </a:xfrm>
          <a:prstGeom prst="bentConnector3">
            <a:avLst>
              <a:gd name="adj1" fmla="val 1800000"/>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1435402" y="4137568"/>
            <a:ext cx="1620180" cy="812132"/>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fontAlgn="base">
              <a:spcBef>
                <a:spcPct val="0"/>
              </a:spcBef>
              <a:spcAft>
                <a:spcPct val="0"/>
              </a:spcAft>
            </a:pPr>
            <a:r>
              <a:rPr lang="fr-BE" sz="1600" dirty="0"/>
              <a:t>Responsable de la signature de l’accord</a:t>
            </a:r>
            <a:endParaRPr lang="fr-BE" sz="1600" dirty="0">
              <a:solidFill>
                <a:srgbClr val="0F5494"/>
              </a:solidFill>
              <a:latin typeface="Verdana" pitchFamily="34" charset="0"/>
            </a:endParaRPr>
          </a:p>
        </p:txBody>
      </p:sp>
      <p:cxnSp>
        <p:nvCxnSpPr>
          <p:cNvPr id="11" name="Elbow Connector 10"/>
          <p:cNvCxnSpPr>
            <a:stCxn id="8" idx="2"/>
            <a:endCxn id="10" idx="3"/>
          </p:cNvCxnSpPr>
          <p:nvPr/>
        </p:nvCxnSpPr>
        <p:spPr bwMode="auto">
          <a:xfrm rot="16200000" flipH="1">
            <a:off x="2198875" y="3718474"/>
            <a:ext cx="903324" cy="810090"/>
          </a:xfrm>
          <a:prstGeom prst="bentConnector4">
            <a:avLst>
              <a:gd name="adj1" fmla="val 35232"/>
              <a:gd name="adj2" fmla="val 128219"/>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5184843" y="4817308"/>
            <a:ext cx="6692629" cy="1200329"/>
          </a:xfrm>
          <a:prstGeom prst="rect">
            <a:avLst/>
          </a:prstGeom>
          <a:solidFill>
            <a:schemeClr val="bg1">
              <a:lumMod val="85000"/>
            </a:schemeClr>
          </a:solidFill>
        </p:spPr>
        <p:txBody>
          <a:bodyPr wrap="square" rtlCol="0">
            <a:spAutoFit/>
          </a:bodyPr>
          <a:lstStyle/>
          <a:p>
            <a:pPr algn="ctr"/>
            <a:endParaRPr lang="en-GB" b="1" dirty="0" smtClean="0"/>
          </a:p>
          <a:p>
            <a:pPr algn="ctr"/>
            <a:r>
              <a:rPr lang="fr-FR" b="1" dirty="0"/>
              <a:t>Souvent, cependant, la même personne assume les 3 </a:t>
            </a:r>
            <a:r>
              <a:rPr lang="fr-FR" b="1" dirty="0" smtClean="0"/>
              <a:t>fonctions.</a:t>
            </a:r>
            <a:endParaRPr lang="fr-BE" b="1" dirty="0"/>
          </a:p>
          <a:p>
            <a:pPr algn="ctr"/>
            <a:endParaRPr lang="fr-BE" b="1" dirty="0"/>
          </a:p>
        </p:txBody>
      </p:sp>
    </p:spTree>
    <p:extLst>
      <p:ext uri="{BB962C8B-B14F-4D97-AF65-F5344CB8AC3E}">
        <p14:creationId xmlns:p14="http://schemas.microsoft.com/office/powerpoint/2010/main" val="39518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6"/>
            <a:ext cx="10648124" cy="1330530"/>
          </a:xfrm>
        </p:spPr>
        <p:txBody>
          <a:bodyPr/>
          <a:lstStyle/>
          <a:p>
            <a:r>
              <a:rPr lang="fr-FR" dirty="0" smtClean="0"/>
              <a:t>Trouvez </a:t>
            </a:r>
            <a:r>
              <a:rPr lang="fr-FR" dirty="0"/>
              <a:t>tous les détails </a:t>
            </a:r>
            <a:r>
              <a:rPr lang="fr-FR" dirty="0" smtClean="0"/>
              <a:t>de </a:t>
            </a:r>
            <a:r>
              <a:rPr lang="fr-FR" dirty="0"/>
              <a:t>nomination </a:t>
            </a:r>
            <a:r>
              <a:rPr lang="fr-FR" dirty="0" smtClean="0"/>
              <a:t>et d’accréditation du </a:t>
            </a:r>
            <a:r>
              <a:rPr lang="fr-FR" dirty="0"/>
              <a:t>LEAR dans le manuel en ligne de </a:t>
            </a:r>
            <a:r>
              <a:rPr lang="fr-FR" dirty="0" smtClean="0"/>
              <a:t>F&amp;TP, disponible ici: </a:t>
            </a:r>
            <a:r>
              <a:rPr lang="fr-FR" dirty="0" smtClean="0">
                <a:hlinkClick r:id="rId2"/>
              </a:rPr>
              <a:t>https</a:t>
            </a:r>
            <a:r>
              <a:rPr lang="fr-FR" dirty="0">
                <a:hlinkClick r:id="rId2"/>
              </a:rPr>
              <a:t>://</a:t>
            </a:r>
            <a:r>
              <a:rPr lang="fr-FR" dirty="0" smtClean="0">
                <a:hlinkClick r:id="rId2"/>
              </a:rPr>
              <a:t>webgate.ec.europa.eu/ </a:t>
            </a:r>
            <a:r>
              <a:rPr lang="fr-FR" dirty="0" err="1" smtClean="0">
                <a:hlinkClick r:id="rId2"/>
              </a:rPr>
              <a:t>funding</a:t>
            </a:r>
            <a:r>
              <a:rPr lang="fr-FR" dirty="0" smtClean="0">
                <a:hlinkClick r:id="rId2"/>
              </a:rPr>
              <a:t>-tenders-</a:t>
            </a:r>
            <a:r>
              <a:rPr lang="fr-FR" dirty="0" err="1" smtClean="0">
                <a:hlinkClick r:id="rId2"/>
              </a:rPr>
              <a:t>opportunities</a:t>
            </a:r>
            <a:r>
              <a:rPr lang="fr-FR" dirty="0" smtClean="0">
                <a:hlinkClick r:id="rId2"/>
              </a:rPr>
              <a:t>/display/OM/ </a:t>
            </a:r>
            <a:r>
              <a:rPr lang="fr-FR" dirty="0" err="1" smtClean="0">
                <a:hlinkClick r:id="rId2"/>
              </a:rPr>
              <a:t>LEAR+appointment</a:t>
            </a:r>
            <a:r>
              <a:rPr lang="fr-FR" dirty="0" smtClean="0">
                <a:hlinkClick r:id="rId2"/>
              </a:rPr>
              <a:t> +and+ validation</a:t>
            </a:r>
            <a:endParaRPr lang="en-GB" dirty="0"/>
          </a:p>
        </p:txBody>
      </p:sp>
      <p:sp>
        <p:nvSpPr>
          <p:cNvPr id="4" name="Title 3"/>
          <p:cNvSpPr>
            <a:spLocks noGrp="1"/>
          </p:cNvSpPr>
          <p:nvPr>
            <p:ph type="title"/>
          </p:nvPr>
        </p:nvSpPr>
        <p:spPr/>
        <p:txBody>
          <a:bodyPr/>
          <a:lstStyle/>
          <a:p>
            <a:r>
              <a:rPr lang="en-GB" dirty="0"/>
              <a:t>LEAR (legal entity appointed representative / </a:t>
            </a:r>
            <a:r>
              <a:rPr lang="fr-BE" dirty="0"/>
              <a:t>représentant de l’entité légale</a:t>
            </a:r>
            <a:r>
              <a:rPr lang="en-GB" dirty="0" smtClean="0"/>
              <a:t>)</a:t>
            </a:r>
            <a:endParaRPr lang="en-GB" dirty="0"/>
          </a:p>
        </p:txBody>
      </p:sp>
      <p:pic>
        <p:nvPicPr>
          <p:cNvPr id="5" name="Picture 4"/>
          <p:cNvPicPr>
            <a:picLocks noChangeAspect="1"/>
          </p:cNvPicPr>
          <p:nvPr/>
        </p:nvPicPr>
        <p:blipFill>
          <a:blip r:embed="rId3"/>
          <a:stretch>
            <a:fillRect/>
          </a:stretch>
        </p:blipFill>
        <p:spPr>
          <a:xfrm>
            <a:off x="2547369" y="3017611"/>
            <a:ext cx="7229782" cy="3655056"/>
          </a:xfrm>
          <a:prstGeom prst="rect">
            <a:avLst/>
          </a:prstGeom>
        </p:spPr>
      </p:pic>
    </p:spTree>
    <p:extLst>
      <p:ext uri="{BB962C8B-B14F-4D97-AF65-F5344CB8AC3E}">
        <p14:creationId xmlns:p14="http://schemas.microsoft.com/office/powerpoint/2010/main" val="996392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5"/>
            <a:ext cx="10648124" cy="3906435"/>
          </a:xfrm>
        </p:spPr>
        <p:txBody>
          <a:bodyPr/>
          <a:lstStyle/>
          <a:p>
            <a:r>
              <a:rPr lang="en-GB" dirty="0" smtClean="0"/>
              <a:t>F&amp;TP </a:t>
            </a:r>
            <a:r>
              <a:rPr lang="fr-BE" dirty="0" smtClean="0"/>
              <a:t>manuel en ligne</a:t>
            </a:r>
            <a:r>
              <a:rPr lang="en-GB" dirty="0" smtClean="0"/>
              <a:t>: </a:t>
            </a:r>
            <a:r>
              <a:rPr lang="en-GB" dirty="0">
                <a:hlinkClick r:id="rId2"/>
              </a:rPr>
              <a:t>https://</a:t>
            </a:r>
            <a:r>
              <a:rPr lang="en-GB" dirty="0" smtClean="0">
                <a:hlinkClick r:id="rId2"/>
              </a:rPr>
              <a:t>webgate.ec.europa.eu/funding-tenders-opportunities/display/OM/Online+Manual</a:t>
            </a:r>
            <a:endParaRPr lang="en-GB" dirty="0" smtClean="0"/>
          </a:p>
          <a:p>
            <a:r>
              <a:rPr lang="fr-BE" dirty="0" smtClean="0"/>
              <a:t>Comment participer: </a:t>
            </a:r>
            <a:r>
              <a:rPr lang="en-GB" dirty="0" smtClean="0">
                <a:hlinkClick r:id="rId3"/>
              </a:rPr>
              <a:t>https</a:t>
            </a:r>
            <a:r>
              <a:rPr lang="en-GB" dirty="0">
                <a:hlinkClick r:id="rId3"/>
              </a:rPr>
              <a:t>://</a:t>
            </a:r>
            <a:r>
              <a:rPr lang="en-GB" dirty="0" smtClean="0">
                <a:hlinkClick r:id="rId3"/>
              </a:rPr>
              <a:t>ec.europa.eu/info/funding-tenders/opportunities/portal/screen/how-to-participate/how-to-participate/1</a:t>
            </a:r>
            <a:endParaRPr lang="en-GB" dirty="0" smtClean="0"/>
          </a:p>
          <a:p>
            <a:r>
              <a:rPr lang="en-GB" dirty="0" smtClean="0"/>
              <a:t>F&amp;TP </a:t>
            </a:r>
            <a:r>
              <a:rPr lang="fr-BE" dirty="0" smtClean="0"/>
              <a:t>section d’aide</a:t>
            </a:r>
            <a:r>
              <a:rPr lang="en-GB" dirty="0" smtClean="0"/>
              <a:t>: </a:t>
            </a:r>
            <a:r>
              <a:rPr lang="en-GB" dirty="0">
                <a:hlinkClick r:id="rId4"/>
              </a:rPr>
              <a:t>https://</a:t>
            </a:r>
            <a:r>
              <a:rPr lang="en-GB" dirty="0" smtClean="0">
                <a:hlinkClick r:id="rId4"/>
              </a:rPr>
              <a:t>ec.europa.eu/info/funding-tenders/opportunities/portal/screen/support/support</a:t>
            </a:r>
            <a:endParaRPr lang="en-GB" dirty="0" smtClean="0"/>
          </a:p>
          <a:p>
            <a:r>
              <a:rPr lang="en-GB" dirty="0" smtClean="0"/>
              <a:t>Sur le site web d’EACEA “</a:t>
            </a:r>
            <a:r>
              <a:rPr lang="fr-BE" dirty="0" smtClean="0"/>
              <a:t>Comment obtenir une subvention</a:t>
            </a:r>
            <a:r>
              <a:rPr lang="en-GB" dirty="0" smtClean="0"/>
              <a:t>”: </a:t>
            </a:r>
            <a:r>
              <a:rPr lang="en-GB" dirty="0">
                <a:hlinkClick r:id="rId5"/>
              </a:rPr>
              <a:t>https://</a:t>
            </a:r>
            <a:r>
              <a:rPr lang="en-GB" dirty="0" smtClean="0">
                <a:hlinkClick r:id="rId5"/>
              </a:rPr>
              <a:t>www.eacea.ec.europa.eu/grants/how-get-grant_en</a:t>
            </a:r>
            <a:endParaRPr lang="en-GB" dirty="0" smtClean="0"/>
          </a:p>
          <a:p>
            <a:endParaRPr lang="en-GB" dirty="0" smtClean="0"/>
          </a:p>
          <a:p>
            <a:endParaRPr lang="en-GB" dirty="0"/>
          </a:p>
        </p:txBody>
      </p:sp>
      <p:sp>
        <p:nvSpPr>
          <p:cNvPr id="4" name="Title 3"/>
          <p:cNvSpPr>
            <a:spLocks noGrp="1"/>
          </p:cNvSpPr>
          <p:nvPr>
            <p:ph type="title"/>
          </p:nvPr>
        </p:nvSpPr>
        <p:spPr/>
        <p:txBody>
          <a:bodyPr/>
          <a:lstStyle/>
          <a:p>
            <a:r>
              <a:rPr lang="fr-BE" dirty="0" smtClean="0"/>
              <a:t>Liens utiles</a:t>
            </a:r>
            <a:endParaRPr lang="fr-BE" dirty="0"/>
          </a:p>
        </p:txBody>
      </p:sp>
    </p:spTree>
    <p:extLst>
      <p:ext uri="{BB962C8B-B14F-4D97-AF65-F5344CB8AC3E}">
        <p14:creationId xmlns:p14="http://schemas.microsoft.com/office/powerpoint/2010/main" val="3189709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smtClean="0"/>
              <a:t>Merci et bonne chance pour votre candidature.</a:t>
            </a:r>
            <a:endParaRPr lang="fr-BE" dirty="0"/>
          </a:p>
        </p:txBody>
      </p:sp>
      <p:sp>
        <p:nvSpPr>
          <p:cNvPr id="3" name="Subtitle 2"/>
          <p:cNvSpPr>
            <a:spLocks noGrp="1"/>
          </p:cNvSpPr>
          <p:nvPr>
            <p:ph type="subTitle" idx="1"/>
          </p:nvPr>
        </p:nvSpPr>
        <p:spPr>
          <a:xfrm>
            <a:off x="759575" y="4671146"/>
            <a:ext cx="8941016" cy="1853519"/>
          </a:xfrm>
        </p:spPr>
        <p:txBody>
          <a:bodyPr wrap="square" anchor="b" anchorCtr="0"/>
          <a:lstStyle/>
          <a:p>
            <a:r>
              <a:rPr lang="en-US" sz="1050" b="1" dirty="0"/>
              <a:t>© European Union </a:t>
            </a:r>
            <a:r>
              <a:rPr lang="en-US" sz="1050" b="1" dirty="0" smtClean="0"/>
              <a:t>2021</a:t>
            </a:r>
            <a:endParaRPr lang="en-US" sz="1050" b="1" dirty="0"/>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endParaRPr lang="en-US" sz="105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82957"/>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5"/>
            <a:ext cx="10460066" cy="3906435"/>
          </a:xfrm>
        </p:spPr>
        <p:txBody>
          <a:bodyPr/>
          <a:lstStyle/>
          <a:p>
            <a:r>
              <a:rPr lang="fr-BE" dirty="0" smtClean="0"/>
              <a:t>Les possibilités de financement de l’EACEA sont publiées sur le </a:t>
            </a:r>
            <a:r>
              <a:rPr lang="fr-BE" dirty="0" err="1" smtClean="0"/>
              <a:t>Funding</a:t>
            </a:r>
            <a:r>
              <a:rPr lang="fr-BE" dirty="0" smtClean="0"/>
              <a:t> &amp; Tender </a:t>
            </a:r>
            <a:r>
              <a:rPr lang="fr-BE" dirty="0" err="1" smtClean="0"/>
              <a:t>Opportunities</a:t>
            </a:r>
            <a:r>
              <a:rPr lang="fr-BE" dirty="0" smtClean="0"/>
              <a:t> Portal (F&amp;TP) de la Commission européenne </a:t>
            </a:r>
            <a:r>
              <a:rPr lang="en-GB" dirty="0" smtClean="0">
                <a:hlinkClick r:id="rId2"/>
              </a:rPr>
              <a:t>https</a:t>
            </a:r>
            <a:r>
              <a:rPr lang="en-GB" dirty="0">
                <a:hlinkClick r:id="rId2"/>
              </a:rPr>
              <a:t>://</a:t>
            </a:r>
            <a:r>
              <a:rPr lang="en-GB" dirty="0" smtClean="0">
                <a:hlinkClick r:id="rId2"/>
              </a:rPr>
              <a:t>ec.europa.eu/info/funding-tenders/opportunities/portal/screen/home</a:t>
            </a:r>
            <a:endParaRPr lang="en-GB" dirty="0" smtClean="0"/>
          </a:p>
          <a:p>
            <a:r>
              <a:rPr lang="fr-BE" dirty="0" smtClean="0"/>
              <a:t>Les offres de financement sont annoncées via des ‘appels à projets</a:t>
            </a:r>
            <a:r>
              <a:rPr lang="en-GB" dirty="0" smtClean="0"/>
              <a:t>’/ ‘</a:t>
            </a:r>
            <a:r>
              <a:rPr lang="en-GB" dirty="0"/>
              <a:t>calls for proposals</a:t>
            </a:r>
            <a:r>
              <a:rPr lang="en-GB" dirty="0" smtClean="0"/>
              <a:t>’. </a:t>
            </a:r>
            <a:endParaRPr lang="en-GB" dirty="0"/>
          </a:p>
        </p:txBody>
      </p:sp>
      <p:sp>
        <p:nvSpPr>
          <p:cNvPr id="4" name="Title 3"/>
          <p:cNvSpPr>
            <a:spLocks noGrp="1"/>
          </p:cNvSpPr>
          <p:nvPr>
            <p:ph type="title"/>
          </p:nvPr>
        </p:nvSpPr>
        <p:spPr/>
        <p:txBody>
          <a:bodyPr/>
          <a:lstStyle/>
          <a:p>
            <a:r>
              <a:rPr lang="fr-BE" dirty="0" smtClean="0"/>
              <a:t>Comment trouver des possibilités de financement</a:t>
            </a:r>
            <a:endParaRPr lang="fr-BE" dirty="0"/>
          </a:p>
        </p:txBody>
      </p:sp>
      <p:pic>
        <p:nvPicPr>
          <p:cNvPr id="5" name="Picture 4"/>
          <p:cNvPicPr>
            <a:picLocks noChangeAspect="1"/>
          </p:cNvPicPr>
          <p:nvPr/>
        </p:nvPicPr>
        <p:blipFill>
          <a:blip r:embed="rId3"/>
          <a:stretch>
            <a:fillRect/>
          </a:stretch>
        </p:blipFill>
        <p:spPr>
          <a:xfrm>
            <a:off x="2979546" y="3778842"/>
            <a:ext cx="6870097" cy="2832073"/>
          </a:xfrm>
          <a:prstGeom prst="rect">
            <a:avLst/>
          </a:prstGeom>
          <a:ln>
            <a:solidFill>
              <a:schemeClr val="bg1">
                <a:lumMod val="85000"/>
              </a:schemeClr>
            </a:solidFill>
          </a:ln>
        </p:spPr>
      </p:pic>
    </p:spTree>
    <p:extLst>
      <p:ext uri="{BB962C8B-B14F-4D97-AF65-F5344CB8AC3E}">
        <p14:creationId xmlns:p14="http://schemas.microsoft.com/office/powerpoint/2010/main" val="141725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70722" y="1608865"/>
            <a:ext cx="4710195" cy="3906435"/>
          </a:xfrm>
        </p:spPr>
        <p:txBody>
          <a:bodyPr/>
          <a:lstStyle/>
          <a:p>
            <a:r>
              <a:rPr lang="fr-BE" dirty="0" smtClean="0"/>
              <a:t>Les appels à projets sont classés par programme de financement. </a:t>
            </a:r>
          </a:p>
          <a:p>
            <a:pPr>
              <a:spcAft>
                <a:spcPts val="600"/>
              </a:spcAft>
            </a:pPr>
            <a:r>
              <a:rPr lang="fr-BE" dirty="0" smtClean="0"/>
              <a:t>Les quatre programmes de financement de l’EACEA sont:</a:t>
            </a:r>
          </a:p>
          <a:p>
            <a:pPr lvl="1">
              <a:spcAft>
                <a:spcPts val="600"/>
              </a:spcAft>
            </a:pPr>
            <a:r>
              <a:rPr lang="fr-BE" dirty="0" smtClean="0"/>
              <a:t>Erasmus+</a:t>
            </a:r>
          </a:p>
          <a:p>
            <a:pPr lvl="1">
              <a:spcAft>
                <a:spcPts val="600"/>
              </a:spcAft>
            </a:pPr>
            <a:r>
              <a:rPr lang="fr-BE" dirty="0" smtClean="0"/>
              <a:t>Europe Créative</a:t>
            </a:r>
          </a:p>
          <a:p>
            <a:pPr lvl="1">
              <a:spcAft>
                <a:spcPts val="600"/>
              </a:spcAft>
            </a:pPr>
            <a:r>
              <a:rPr lang="fr-BE" dirty="0" smtClean="0"/>
              <a:t>Corps Européen de Solidarité</a:t>
            </a:r>
          </a:p>
          <a:p>
            <a:pPr lvl="1">
              <a:spcAft>
                <a:spcPts val="600"/>
              </a:spcAft>
            </a:pPr>
            <a:r>
              <a:rPr lang="fr-FR" dirty="0"/>
              <a:t>Citoyens, égalité, droits </a:t>
            </a:r>
            <a:r>
              <a:rPr lang="fr-FR" dirty="0" smtClean="0"/>
              <a:t>et valeurs</a:t>
            </a:r>
            <a:r>
              <a:rPr lang="en-GB" dirty="0" smtClean="0"/>
              <a:t>(CERV)</a:t>
            </a:r>
          </a:p>
          <a:p>
            <a:r>
              <a:rPr lang="fr-BE" dirty="0" smtClean="0"/>
              <a:t>Ils sont accessibles sur la page d’accueil de </a:t>
            </a:r>
            <a:r>
              <a:rPr lang="en-GB" dirty="0" smtClean="0"/>
              <a:t>F&amp;TP.</a:t>
            </a:r>
          </a:p>
        </p:txBody>
      </p:sp>
      <p:sp>
        <p:nvSpPr>
          <p:cNvPr id="4" name="Title 3"/>
          <p:cNvSpPr>
            <a:spLocks noGrp="1"/>
          </p:cNvSpPr>
          <p:nvPr>
            <p:ph type="title"/>
          </p:nvPr>
        </p:nvSpPr>
        <p:spPr/>
        <p:txBody>
          <a:bodyPr/>
          <a:lstStyle/>
          <a:p>
            <a:r>
              <a:rPr lang="fr-BE" dirty="0"/>
              <a:t>Comment trouver des </a:t>
            </a:r>
            <a:r>
              <a:rPr lang="fr-BE" dirty="0" smtClean="0"/>
              <a:t>possibilités </a:t>
            </a:r>
            <a:r>
              <a:rPr lang="fr-BE" dirty="0"/>
              <a:t>de financement</a:t>
            </a:r>
            <a:endParaRPr lang="en-GB" dirty="0"/>
          </a:p>
        </p:txBody>
      </p:sp>
      <p:pic>
        <p:nvPicPr>
          <p:cNvPr id="5" name="Picture 4"/>
          <p:cNvPicPr>
            <a:picLocks noChangeAspect="1"/>
          </p:cNvPicPr>
          <p:nvPr/>
        </p:nvPicPr>
        <p:blipFill>
          <a:blip r:embed="rId2"/>
          <a:stretch>
            <a:fillRect/>
          </a:stretch>
        </p:blipFill>
        <p:spPr>
          <a:xfrm>
            <a:off x="6228522" y="1265217"/>
            <a:ext cx="5434739" cy="4593733"/>
          </a:xfrm>
          <a:prstGeom prst="rect">
            <a:avLst/>
          </a:prstGeom>
          <a:ln>
            <a:solidFill>
              <a:schemeClr val="bg1">
                <a:lumMod val="85000"/>
              </a:schemeClr>
            </a:solidFill>
          </a:ln>
        </p:spPr>
      </p:pic>
    </p:spTree>
    <p:extLst>
      <p:ext uri="{BB962C8B-B14F-4D97-AF65-F5344CB8AC3E}">
        <p14:creationId xmlns:p14="http://schemas.microsoft.com/office/powerpoint/2010/main" val="125904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5"/>
            <a:ext cx="5314630" cy="3906435"/>
          </a:xfrm>
        </p:spPr>
        <p:txBody>
          <a:bodyPr/>
          <a:lstStyle/>
          <a:p>
            <a:r>
              <a:rPr lang="fr-BE" dirty="0" smtClean="0"/>
              <a:t>Cliquez sur le programme qui vous intéresse, p. ex</a:t>
            </a:r>
            <a:r>
              <a:rPr lang="en-GB" dirty="0" smtClean="0"/>
              <a:t>. Erasmus+.</a:t>
            </a:r>
          </a:p>
          <a:p>
            <a:r>
              <a:rPr lang="fr-BE" dirty="0" smtClean="0"/>
              <a:t>Cela vous guide vers la « page du programme ».</a:t>
            </a:r>
          </a:p>
          <a:p>
            <a:r>
              <a:rPr lang="fr-BE" dirty="0" smtClean="0"/>
              <a:t>Faites défiler jusqu’à ‘</a:t>
            </a:r>
            <a:r>
              <a:rPr lang="fr-BE" dirty="0" err="1" smtClean="0"/>
              <a:t>Find</a:t>
            </a:r>
            <a:r>
              <a:rPr lang="fr-BE" dirty="0" smtClean="0"/>
              <a:t> calls for </a:t>
            </a:r>
            <a:r>
              <a:rPr lang="fr-BE" dirty="0" err="1" smtClean="0"/>
              <a:t>proposals</a:t>
            </a:r>
            <a:r>
              <a:rPr lang="fr-BE" dirty="0" smtClean="0"/>
              <a:t>’ et cliquez sur ‘</a:t>
            </a:r>
            <a:r>
              <a:rPr lang="fr-BE" dirty="0" err="1" smtClean="0"/>
              <a:t>view</a:t>
            </a:r>
            <a:r>
              <a:rPr lang="fr-BE" dirty="0" smtClean="0"/>
              <a:t>’ pour recevoir un aperçu des offres de financement disponibles</a:t>
            </a:r>
            <a:r>
              <a:rPr lang="en-GB" dirty="0" smtClean="0"/>
              <a:t>.</a:t>
            </a:r>
            <a:endParaRPr lang="en-GB" dirty="0"/>
          </a:p>
        </p:txBody>
      </p:sp>
      <p:sp>
        <p:nvSpPr>
          <p:cNvPr id="4" name="Title 3"/>
          <p:cNvSpPr>
            <a:spLocks noGrp="1"/>
          </p:cNvSpPr>
          <p:nvPr>
            <p:ph type="title"/>
          </p:nvPr>
        </p:nvSpPr>
        <p:spPr/>
        <p:txBody>
          <a:bodyPr/>
          <a:lstStyle/>
          <a:p>
            <a:r>
              <a:rPr lang="fr-BE" dirty="0"/>
              <a:t>Comment trouver des </a:t>
            </a:r>
            <a:r>
              <a:rPr lang="fr-BE" dirty="0" smtClean="0"/>
              <a:t>possibilités </a:t>
            </a:r>
            <a:r>
              <a:rPr lang="fr-BE" dirty="0"/>
              <a:t>de financement</a:t>
            </a:r>
            <a:endParaRPr lang="en-GB" dirty="0"/>
          </a:p>
        </p:txBody>
      </p:sp>
      <p:pic>
        <p:nvPicPr>
          <p:cNvPr id="6" name="Picture 5"/>
          <p:cNvPicPr>
            <a:picLocks noChangeAspect="1"/>
          </p:cNvPicPr>
          <p:nvPr/>
        </p:nvPicPr>
        <p:blipFill>
          <a:blip r:embed="rId2"/>
          <a:stretch>
            <a:fillRect/>
          </a:stretch>
        </p:blipFill>
        <p:spPr>
          <a:xfrm>
            <a:off x="6360276" y="4131860"/>
            <a:ext cx="5429250" cy="1600200"/>
          </a:xfrm>
          <a:prstGeom prst="rect">
            <a:avLst/>
          </a:prstGeom>
          <a:ln>
            <a:solidFill>
              <a:schemeClr val="bg1">
                <a:lumMod val="85000"/>
              </a:schemeClr>
            </a:solidFill>
          </a:ln>
        </p:spPr>
      </p:pic>
      <p:pic>
        <p:nvPicPr>
          <p:cNvPr id="7" name="Picture 6"/>
          <p:cNvPicPr>
            <a:picLocks noChangeAspect="1"/>
          </p:cNvPicPr>
          <p:nvPr/>
        </p:nvPicPr>
        <p:blipFill>
          <a:blip r:embed="rId3"/>
          <a:stretch>
            <a:fillRect/>
          </a:stretch>
        </p:blipFill>
        <p:spPr>
          <a:xfrm>
            <a:off x="7993813" y="1825625"/>
            <a:ext cx="2162175" cy="1543050"/>
          </a:xfrm>
          <a:prstGeom prst="rect">
            <a:avLst/>
          </a:prstGeom>
        </p:spPr>
      </p:pic>
      <p:cxnSp>
        <p:nvCxnSpPr>
          <p:cNvPr id="9" name="Straight Arrow Connector 8"/>
          <p:cNvCxnSpPr>
            <a:stCxn id="7" idx="2"/>
            <a:endCxn id="6" idx="0"/>
          </p:cNvCxnSpPr>
          <p:nvPr/>
        </p:nvCxnSpPr>
        <p:spPr>
          <a:xfrm>
            <a:off x="9074901" y="3368675"/>
            <a:ext cx="0" cy="7631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285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503442"/>
            <a:ext cx="10648124" cy="4090073"/>
          </a:xfrm>
        </p:spPr>
        <p:txBody>
          <a:bodyPr/>
          <a:lstStyle/>
          <a:p>
            <a:r>
              <a:rPr lang="fr-BE" dirty="0"/>
              <a:t>U</a:t>
            </a:r>
            <a:r>
              <a:rPr lang="fr-BE" dirty="0" smtClean="0"/>
              <a:t>ne liste de tous les appels à projets des programmes répertoriés s’affiche à présent en dessous de ‘</a:t>
            </a:r>
            <a:r>
              <a:rPr lang="fr-BE" dirty="0" err="1" smtClean="0"/>
              <a:t>Funding</a:t>
            </a:r>
            <a:r>
              <a:rPr lang="fr-BE" dirty="0" smtClean="0"/>
              <a:t> and tenders’. Chaque appel à projet comporte une date de début et une date d’échéance.</a:t>
            </a:r>
          </a:p>
        </p:txBody>
      </p:sp>
      <p:sp>
        <p:nvSpPr>
          <p:cNvPr id="3" name="Content Placeholder 2"/>
          <p:cNvSpPr>
            <a:spLocks noGrp="1"/>
          </p:cNvSpPr>
          <p:nvPr>
            <p:ph sz="half" idx="2"/>
          </p:nvPr>
        </p:nvSpPr>
        <p:spPr>
          <a:xfrm>
            <a:off x="8298426" y="2605548"/>
            <a:ext cx="3431824" cy="3126512"/>
          </a:xfrm>
        </p:spPr>
        <p:txBody>
          <a:bodyPr/>
          <a:lstStyle/>
          <a:p>
            <a:r>
              <a:rPr lang="fr-BE" dirty="0" smtClean="0"/>
              <a:t>Affinez votre recherche en tapant des mots clés dans la barre de recherche.</a:t>
            </a:r>
          </a:p>
          <a:p>
            <a:r>
              <a:rPr lang="fr-BE" dirty="0" smtClean="0"/>
              <a:t>Cliquez sur un appel à projets pour en savoir plus.</a:t>
            </a:r>
            <a:endParaRPr lang="fr-BE" dirty="0"/>
          </a:p>
        </p:txBody>
      </p:sp>
      <p:sp>
        <p:nvSpPr>
          <p:cNvPr id="4" name="Title 3"/>
          <p:cNvSpPr>
            <a:spLocks noGrp="1"/>
          </p:cNvSpPr>
          <p:nvPr>
            <p:ph type="title"/>
          </p:nvPr>
        </p:nvSpPr>
        <p:spPr/>
        <p:txBody>
          <a:bodyPr/>
          <a:lstStyle/>
          <a:p>
            <a:r>
              <a:rPr lang="fr-BE" dirty="0"/>
              <a:t>Comment trouver des </a:t>
            </a:r>
            <a:r>
              <a:rPr lang="fr-BE" dirty="0" smtClean="0"/>
              <a:t>possibilités </a:t>
            </a:r>
            <a:r>
              <a:rPr lang="fr-BE" dirty="0"/>
              <a:t>de financement</a:t>
            </a:r>
            <a:endParaRPr lang="en-GB" dirty="0"/>
          </a:p>
        </p:txBody>
      </p:sp>
      <p:pic>
        <p:nvPicPr>
          <p:cNvPr id="5" name="Picture 4"/>
          <p:cNvPicPr>
            <a:picLocks noChangeAspect="1"/>
          </p:cNvPicPr>
          <p:nvPr/>
        </p:nvPicPr>
        <p:blipFill>
          <a:blip r:embed="rId2"/>
          <a:stretch>
            <a:fillRect/>
          </a:stretch>
        </p:blipFill>
        <p:spPr>
          <a:xfrm>
            <a:off x="1010789" y="2670654"/>
            <a:ext cx="7233279" cy="4119305"/>
          </a:xfrm>
          <a:prstGeom prst="rect">
            <a:avLst/>
          </a:prstGeom>
          <a:ln>
            <a:solidFill>
              <a:schemeClr val="bg1">
                <a:lumMod val="85000"/>
              </a:schemeClr>
            </a:solidFill>
          </a:ln>
        </p:spPr>
      </p:pic>
      <p:sp>
        <p:nvSpPr>
          <p:cNvPr id="7" name="Rectangle 6"/>
          <p:cNvSpPr/>
          <p:nvPr/>
        </p:nvSpPr>
        <p:spPr bwMode="auto">
          <a:xfrm>
            <a:off x="3570057" y="3791696"/>
            <a:ext cx="1218254" cy="239744"/>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Verdana" pitchFamily="34" charset="0"/>
            </a:endParaRPr>
          </a:p>
        </p:txBody>
      </p:sp>
      <p:sp>
        <p:nvSpPr>
          <p:cNvPr id="8" name="Rectangle 7"/>
          <p:cNvSpPr/>
          <p:nvPr/>
        </p:nvSpPr>
        <p:spPr bwMode="auto">
          <a:xfrm>
            <a:off x="3570055" y="4070768"/>
            <a:ext cx="1575175" cy="360040"/>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Verdana" pitchFamily="34" charset="0"/>
            </a:endParaRPr>
          </a:p>
        </p:txBody>
      </p:sp>
      <p:sp>
        <p:nvSpPr>
          <p:cNvPr id="15" name="Rectangle 14"/>
          <p:cNvSpPr/>
          <p:nvPr/>
        </p:nvSpPr>
        <p:spPr bwMode="auto">
          <a:xfrm>
            <a:off x="936516" y="3791696"/>
            <a:ext cx="1542355" cy="377108"/>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Verdana" pitchFamily="34" charset="0"/>
            </a:endParaRPr>
          </a:p>
        </p:txBody>
      </p:sp>
      <p:sp>
        <p:nvSpPr>
          <p:cNvPr id="9" name="Rectangle 8"/>
          <p:cNvSpPr/>
          <p:nvPr/>
        </p:nvSpPr>
        <p:spPr bwMode="auto">
          <a:xfrm>
            <a:off x="6162260" y="4573982"/>
            <a:ext cx="1892238" cy="312650"/>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Verdana" pitchFamily="34" charset="0"/>
            </a:endParaRPr>
          </a:p>
        </p:txBody>
      </p:sp>
    </p:spTree>
    <p:extLst>
      <p:ext uri="{BB962C8B-B14F-4D97-AF65-F5344CB8AC3E}">
        <p14:creationId xmlns:p14="http://schemas.microsoft.com/office/powerpoint/2010/main" val="576050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502012" y="1825625"/>
            <a:ext cx="3785419" cy="3886917"/>
          </a:xfrm>
        </p:spPr>
        <p:txBody>
          <a:bodyPr/>
          <a:lstStyle/>
          <a:p>
            <a:r>
              <a:rPr lang="fr-BE" dirty="0" smtClean="0"/>
              <a:t>Lisez toutes les informations relatives à l’appel à projets. Vous trouverez toutes les informations nécessaires pour postuler.</a:t>
            </a:r>
          </a:p>
          <a:p>
            <a:r>
              <a:rPr lang="fr-BE" dirty="0" smtClean="0"/>
              <a:t>Si vous êtes prêt à postuler, cliquez sur </a:t>
            </a:r>
            <a:r>
              <a:rPr lang="en-GB" dirty="0" smtClean="0"/>
              <a:t>‘start submission’.</a:t>
            </a:r>
            <a:endParaRPr lang="en-GB" dirty="0"/>
          </a:p>
        </p:txBody>
      </p:sp>
      <p:sp>
        <p:nvSpPr>
          <p:cNvPr id="4" name="Title 3"/>
          <p:cNvSpPr>
            <a:spLocks noGrp="1"/>
          </p:cNvSpPr>
          <p:nvPr>
            <p:ph type="title"/>
          </p:nvPr>
        </p:nvSpPr>
        <p:spPr/>
        <p:txBody>
          <a:bodyPr/>
          <a:lstStyle/>
          <a:p>
            <a:r>
              <a:rPr lang="fr-BE" dirty="0"/>
              <a:t>Comment trouver des </a:t>
            </a:r>
            <a:r>
              <a:rPr lang="fr-BE" dirty="0" smtClean="0"/>
              <a:t>possibilités </a:t>
            </a:r>
            <a:r>
              <a:rPr lang="fr-BE" dirty="0"/>
              <a:t>de financement</a:t>
            </a:r>
            <a:endParaRPr lang="en-GB" dirty="0"/>
          </a:p>
        </p:txBody>
      </p:sp>
      <p:pic>
        <p:nvPicPr>
          <p:cNvPr id="7" name="Picture 6"/>
          <p:cNvPicPr>
            <a:picLocks noChangeAspect="1"/>
          </p:cNvPicPr>
          <p:nvPr/>
        </p:nvPicPr>
        <p:blipFill>
          <a:blip r:embed="rId2"/>
          <a:stretch>
            <a:fillRect/>
          </a:stretch>
        </p:blipFill>
        <p:spPr>
          <a:xfrm>
            <a:off x="1205027" y="1535849"/>
            <a:ext cx="5671021" cy="4381207"/>
          </a:xfrm>
          <a:prstGeom prst="rect">
            <a:avLst/>
          </a:prstGeom>
        </p:spPr>
      </p:pic>
      <p:sp>
        <p:nvSpPr>
          <p:cNvPr id="8" name="Rectangle 7"/>
          <p:cNvSpPr/>
          <p:nvPr/>
        </p:nvSpPr>
        <p:spPr bwMode="auto">
          <a:xfrm>
            <a:off x="3283477" y="4593320"/>
            <a:ext cx="1900256" cy="315035"/>
          </a:xfrm>
          <a:prstGeom prst="rect">
            <a:avLst/>
          </a:prstGeom>
          <a:solidFill>
            <a:srgbClr val="3E6FD2"/>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r>
              <a:rPr lang="fr-BE" sz="1000" dirty="0">
                <a:solidFill>
                  <a:schemeClr val="bg1"/>
                </a:solidFill>
                <a:latin typeface="Verdana" pitchFamily="34" charset="0"/>
              </a:rPr>
              <a:t>START SUBMISSION</a:t>
            </a:r>
          </a:p>
        </p:txBody>
      </p:sp>
      <p:sp>
        <p:nvSpPr>
          <p:cNvPr id="9" name="Rectangle 8"/>
          <p:cNvSpPr/>
          <p:nvPr/>
        </p:nvSpPr>
        <p:spPr bwMode="auto">
          <a:xfrm>
            <a:off x="3094418" y="2359741"/>
            <a:ext cx="4230614" cy="1474839"/>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Verdana" pitchFamily="34" charset="0"/>
            </a:endParaRPr>
          </a:p>
        </p:txBody>
      </p:sp>
      <p:sp>
        <p:nvSpPr>
          <p:cNvPr id="10" name="Rectangle 9"/>
          <p:cNvSpPr/>
          <p:nvPr/>
        </p:nvSpPr>
        <p:spPr bwMode="auto">
          <a:xfrm>
            <a:off x="3163420" y="4105211"/>
            <a:ext cx="2263985" cy="1046891"/>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fr-BE" sz="1200">
              <a:solidFill>
                <a:srgbClr val="0F5494"/>
              </a:solidFill>
              <a:latin typeface="Verdana" pitchFamily="34" charset="0"/>
            </a:endParaRPr>
          </a:p>
        </p:txBody>
      </p:sp>
    </p:spTree>
    <p:extLst>
      <p:ext uri="{BB962C8B-B14F-4D97-AF65-F5344CB8AC3E}">
        <p14:creationId xmlns:p14="http://schemas.microsoft.com/office/powerpoint/2010/main" val="245058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2</a:t>
            </a:r>
            <a:r>
              <a:rPr lang="en-GB" dirty="0" smtClean="0"/>
              <a:t>. </a:t>
            </a:r>
            <a:r>
              <a:rPr lang="fr-BE" dirty="0" smtClean="0"/>
              <a:t>Comment postuler</a:t>
            </a:r>
            <a:endParaRPr lang="fr-BE" dirty="0"/>
          </a:p>
        </p:txBody>
      </p:sp>
      <p:sp>
        <p:nvSpPr>
          <p:cNvPr id="3" name="Subtitle 2"/>
          <p:cNvSpPr>
            <a:spLocks noGrp="1"/>
          </p:cNvSpPr>
          <p:nvPr>
            <p:ph type="subTitle" idx="1"/>
          </p:nvPr>
        </p:nvSpPr>
        <p:spPr/>
        <p:txBody>
          <a:bodyPr/>
          <a:lstStyle/>
          <a:p>
            <a:r>
              <a:rPr lang="fr-BE" dirty="0" smtClean="0"/>
              <a:t>Programmation</a:t>
            </a:r>
            <a:r>
              <a:rPr lang="en-GB" dirty="0" smtClean="0"/>
              <a:t> 2021-2027</a:t>
            </a:r>
            <a:endParaRPr lang="en-GB" dirty="0"/>
          </a:p>
        </p:txBody>
      </p:sp>
    </p:spTree>
    <p:extLst>
      <p:ext uri="{BB962C8B-B14F-4D97-AF65-F5344CB8AC3E}">
        <p14:creationId xmlns:p14="http://schemas.microsoft.com/office/powerpoint/2010/main" val="24785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7" y="1825625"/>
            <a:ext cx="5562603" cy="3563793"/>
          </a:xfrm>
        </p:spPr>
        <p:txBody>
          <a:bodyPr/>
          <a:lstStyle/>
          <a:p>
            <a:r>
              <a:rPr lang="fr-BE" dirty="0" smtClean="0"/>
              <a:t>Pour postuler, il vous faudra:</a:t>
            </a:r>
          </a:p>
          <a:p>
            <a:pPr marL="914400" lvl="1" indent="-457200">
              <a:buFont typeface="+mj-lt"/>
              <a:buAutoNum type="arabicPeriod"/>
            </a:pPr>
            <a:r>
              <a:rPr lang="fr-BE" dirty="0" smtClean="0"/>
              <a:t>Un compte </a:t>
            </a:r>
            <a:r>
              <a:rPr lang="fr-BE" b="1" dirty="0" smtClean="0"/>
              <a:t>EU Login valide</a:t>
            </a:r>
            <a:r>
              <a:rPr lang="fr-BE" dirty="0" smtClean="0"/>
              <a:t>, au nom de la personne qui coordonne et organise le projet. </a:t>
            </a:r>
          </a:p>
          <a:p>
            <a:pPr marL="914400" lvl="1" indent="-457200">
              <a:buFont typeface="+mj-lt"/>
              <a:buAutoNum type="arabicPeriod"/>
            </a:pPr>
            <a:r>
              <a:rPr lang="fr-BE" dirty="0" smtClean="0"/>
              <a:t>Votre organisation devra avoir un </a:t>
            </a:r>
            <a:r>
              <a:rPr lang="fr-BE" b="1" dirty="0" smtClean="0"/>
              <a:t>9-digit PIC </a:t>
            </a:r>
            <a:r>
              <a:rPr lang="fr-BE" dirty="0" smtClean="0"/>
              <a:t>(Participant Identification Code). Vous recevrez ce code au moment de l’inscription de votre organisation.</a:t>
            </a:r>
          </a:p>
          <a:p>
            <a:r>
              <a:rPr lang="fr-BE" dirty="0" smtClean="0"/>
              <a:t>Vos identifiants EU Login vous seront demandés afin de lancer ou de mettre à jour votre candidature. </a:t>
            </a:r>
            <a:endParaRPr lang="fr-BE" dirty="0"/>
          </a:p>
        </p:txBody>
      </p:sp>
      <p:sp>
        <p:nvSpPr>
          <p:cNvPr id="4" name="Title 3"/>
          <p:cNvSpPr>
            <a:spLocks noGrp="1"/>
          </p:cNvSpPr>
          <p:nvPr>
            <p:ph type="title"/>
          </p:nvPr>
        </p:nvSpPr>
        <p:spPr/>
        <p:txBody>
          <a:bodyPr/>
          <a:lstStyle/>
          <a:p>
            <a:r>
              <a:rPr lang="fr-BE" dirty="0" smtClean="0"/>
              <a:t>Comment postuler</a:t>
            </a:r>
            <a:endParaRPr lang="fr-BE" dirty="0"/>
          </a:p>
        </p:txBody>
      </p:sp>
      <p:pic>
        <p:nvPicPr>
          <p:cNvPr id="5" name="Picture 4"/>
          <p:cNvPicPr>
            <a:picLocks noChangeAspect="1"/>
          </p:cNvPicPr>
          <p:nvPr/>
        </p:nvPicPr>
        <p:blipFill>
          <a:blip r:embed="rId2"/>
          <a:stretch>
            <a:fillRect/>
          </a:stretch>
        </p:blipFill>
        <p:spPr>
          <a:xfrm>
            <a:off x="6794216" y="1915620"/>
            <a:ext cx="4771718" cy="3697094"/>
          </a:xfrm>
          <a:prstGeom prst="rect">
            <a:avLst/>
          </a:prstGeom>
        </p:spPr>
      </p:pic>
    </p:spTree>
    <p:extLst>
      <p:ext uri="{BB962C8B-B14F-4D97-AF65-F5344CB8AC3E}">
        <p14:creationId xmlns:p14="http://schemas.microsoft.com/office/powerpoint/2010/main" val="2567677374"/>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4F1EA005558D4A84C86AD0D2CF8860" ma:contentTypeVersion="1" ma:contentTypeDescription="Create a new document." ma:contentTypeScope="" ma:versionID="e585c717080f1243343ff507719315cd">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87431-2774-4E17-BE38-8A579357848D}">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3.xml><?xml version="1.0" encoding="utf-8"?>
<ds:datastoreItem xmlns:ds="http://schemas.openxmlformats.org/officeDocument/2006/customXml" ds:itemID="{1E70AC01-05BE-4EF4-B162-BD88D99A35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3474</TotalTime>
  <Words>1160</Words>
  <Application>Microsoft Office PowerPoint</Application>
  <PresentationFormat>Widescreen</PresentationFormat>
  <Paragraphs>105</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Verdana</vt:lpstr>
      <vt:lpstr>Office Theme</vt:lpstr>
      <vt:lpstr>Comment trouver et postuler  à des possibilités de  financement</vt:lpstr>
      <vt:lpstr>1. Comment trouver des possibilités de financement</vt:lpstr>
      <vt:lpstr>Comment trouver des possibilités de financement</vt:lpstr>
      <vt:lpstr>Comment trouver des possibilités de financement</vt:lpstr>
      <vt:lpstr>Comment trouver des possibilités de financement</vt:lpstr>
      <vt:lpstr>Comment trouver des possibilités de financement</vt:lpstr>
      <vt:lpstr>Comment trouver des possibilités de financement</vt:lpstr>
      <vt:lpstr>2. Comment postuler</vt:lpstr>
      <vt:lpstr>Comment postuler</vt:lpstr>
      <vt:lpstr>Comment postuler</vt:lpstr>
      <vt:lpstr>Comment postuler</vt:lpstr>
      <vt:lpstr>Comment postuler</vt:lpstr>
      <vt:lpstr>Comment postuler</vt:lpstr>
      <vt:lpstr>Comment postuler</vt:lpstr>
      <vt:lpstr>Comment postuler</vt:lpstr>
      <vt:lpstr>Comment postuler</vt:lpstr>
      <vt:lpstr>Comment postuler</vt:lpstr>
      <vt:lpstr>Comment postuler</vt:lpstr>
      <vt:lpstr>Comment postuler</vt:lpstr>
      <vt:lpstr>3. LEAR (legal entity appointed representative/ représentant de l’entité légale)</vt:lpstr>
      <vt:lpstr>LEAR (legal entity appointed representative/ représentant de l’entité légale)</vt:lpstr>
      <vt:lpstr>LEAR (legal entity appointed representative/ représentant de l’entité légale)</vt:lpstr>
      <vt:lpstr>LEAR (legal entity appointed representative/ représentant de l’entité légale)</vt:lpstr>
      <vt:lpstr>LEAR (legal entity appointed representative/ représentant de l’entité légale)</vt:lpstr>
      <vt:lpstr>LEAR (legal entity appointed representative / représentant de l’entité légale)</vt:lpstr>
      <vt:lpstr>Liens utiles</vt:lpstr>
      <vt:lpstr>Merci et bonne chance pour votre candidature.</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GRIGORIOU Marina (EACEA)</cp:lastModifiedBy>
  <cp:revision>170</cp:revision>
  <dcterms:created xsi:type="dcterms:W3CDTF">2019-08-09T12:06:42Z</dcterms:created>
  <dcterms:modified xsi:type="dcterms:W3CDTF">2021-11-09T14:16:56Z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0x010100184F1EA005558D4A84C86AD0D2CF8860</vt:lpwstr>
  </property>
</Properties>
</file>