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7"/>
  </p:notesMasterIdLst>
  <p:handoutMasterIdLst>
    <p:handoutMasterId r:id="rId18"/>
  </p:handoutMasterIdLst>
  <p:sldIdLst>
    <p:sldId id="418" r:id="rId5"/>
    <p:sldId id="415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503" r:id="rId1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82"/>
    <a:srgbClr val="404040"/>
    <a:srgbClr val="0356B1"/>
    <a:srgbClr val="0088CE"/>
    <a:srgbClr val="004494"/>
    <a:srgbClr val="4F81BD"/>
    <a:srgbClr val="FFFFFF"/>
    <a:srgbClr val="035DC1"/>
    <a:srgbClr val="024EA2"/>
    <a:srgbClr val="02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67101" autoAdjust="0"/>
  </p:normalViewPr>
  <p:slideViewPr>
    <p:cSldViewPr snapToGrid="0">
      <p:cViewPr>
        <p:scale>
          <a:sx n="33" d="100"/>
          <a:sy n="33" d="100"/>
        </p:scale>
        <p:origin x="4080" y="88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0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origin of the project goes back to 2015. Following the terrorist attacks in Paris, European education ministers agreed on a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‘Declaration on promoting citizenship and the common values of freedom, tolerance and non-discrimination through education’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D0B4-F400-47E5-9CCE-E16A2321E561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629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3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609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0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81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7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249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5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67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273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8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097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5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900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0"/>
            <a:ext cx="12191999" cy="6856284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3669" y="3428571"/>
            <a:ext cx="6720416" cy="790575"/>
          </a:xfrm>
        </p:spPr>
        <p:txBody>
          <a:bodyPr/>
          <a:lstStyle>
            <a:lvl1pPr marL="4233">
              <a:defRPr sz="5333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7BC8820-8D1B-4285-B044-0D846418786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6593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8105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3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1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04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09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2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8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youth/erasmusvirtual_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0" y="2707157"/>
            <a:ext cx="6096000" cy="204299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2"/>
                </a:solidFill>
              </a:rPr>
              <a:t>Policy Context, Objectives &amp; Expected Outcomes of the Call 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2661" y="392978"/>
            <a:ext cx="5430672" cy="1874818"/>
          </a:xfrm>
        </p:spPr>
        <p:txBody>
          <a:bodyPr/>
          <a:lstStyle/>
          <a:p>
            <a:pPr algn="ctr"/>
            <a:r>
              <a:rPr lang="fr-BE" sz="3200" dirty="0" smtClean="0"/>
              <a:t>Erasmus+ Virtual Exchanges</a:t>
            </a:r>
            <a:br>
              <a:rPr lang="fr-BE" sz="3200" dirty="0" smtClean="0"/>
            </a:br>
            <a:r>
              <a:rPr lang="fr-BE" sz="1000" dirty="0" smtClean="0"/>
              <a:t/>
            </a:r>
            <a:br>
              <a:rPr lang="fr-BE" sz="1000" dirty="0" smtClean="0"/>
            </a:br>
            <a:r>
              <a:rPr lang="en-GB" sz="2800" dirty="0"/>
              <a:t>InfoDay – 30 November 2021</a:t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r="10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08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1" y="2"/>
            <a:ext cx="10972800" cy="1028733"/>
          </a:xfrm>
        </p:spPr>
        <p:txBody>
          <a:bodyPr/>
          <a:lstStyle/>
          <a:p>
            <a:r>
              <a:rPr lang="en-US" altLang="en-US" dirty="0" smtClean="0"/>
              <a:t>Expected outcomes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1" y="836712"/>
            <a:ext cx="11329259" cy="5184576"/>
          </a:xfrm>
        </p:spPr>
        <p:txBody>
          <a:bodyPr/>
          <a:lstStyle/>
          <a:p>
            <a:pPr marL="0" indent="0" algn="just">
              <a:buNone/>
            </a:pPr>
            <a:endParaRPr lang="en-US" altLang="en-US" sz="2133" dirty="0"/>
          </a:p>
          <a:p>
            <a:pPr marL="0" indent="0" algn="just">
              <a:buNone/>
            </a:pPr>
            <a:r>
              <a:rPr lang="en-US" altLang="en-US" sz="2133" dirty="0"/>
              <a:t>Wide variety of activities and topics possible, but all projects are expected to have a </a:t>
            </a:r>
            <a:r>
              <a:rPr lang="en-US" altLang="en-US" sz="2133" b="1" dirty="0"/>
              <a:t>learning dimension </a:t>
            </a:r>
            <a:r>
              <a:rPr lang="en-US" altLang="en-US" sz="2133" dirty="0"/>
              <a:t>and to report on it</a:t>
            </a:r>
          </a:p>
          <a:p>
            <a:pPr marL="0" indent="0" algn="just">
              <a:buNone/>
            </a:pPr>
            <a:endParaRPr lang="en-US" altLang="en-US" sz="2133" dirty="0"/>
          </a:p>
          <a:p>
            <a:pPr marL="533387" lvl="1" indent="0" algn="just">
              <a:buNone/>
            </a:pPr>
            <a:r>
              <a:rPr lang="en-US" altLang="en-US" sz="2133" dirty="0"/>
              <a:t>On-line facilitated discussions (as part of youth projects)</a:t>
            </a:r>
          </a:p>
          <a:p>
            <a:pPr marL="533387" lvl="1" indent="0" algn="just">
              <a:buNone/>
            </a:pPr>
            <a:r>
              <a:rPr lang="en-US" altLang="en-US" sz="2133" dirty="0"/>
              <a:t>Training of youth workers for virtual exchanges</a:t>
            </a:r>
          </a:p>
          <a:p>
            <a:pPr marL="533387" lvl="1" indent="0" algn="just">
              <a:buNone/>
            </a:pPr>
            <a:r>
              <a:rPr lang="en-US" altLang="en-US" sz="2133" dirty="0"/>
              <a:t>On-line facilitates discussions (as part of higher education courses)</a:t>
            </a:r>
          </a:p>
          <a:p>
            <a:pPr marL="533387" lvl="1" indent="0" algn="just">
              <a:buNone/>
            </a:pPr>
            <a:r>
              <a:rPr lang="en-US" altLang="en-US" sz="2133" dirty="0"/>
              <a:t>Training for university professors/staff for virtual exchanges</a:t>
            </a:r>
          </a:p>
          <a:p>
            <a:pPr marL="533387" lvl="1" indent="0" algn="just">
              <a:buNone/>
            </a:pPr>
            <a:r>
              <a:rPr lang="en-US" altLang="en-US" sz="2133" b="1" dirty="0"/>
              <a:t>Interactive </a:t>
            </a:r>
            <a:r>
              <a:rPr lang="en-US" altLang="en-US" sz="2133" dirty="0"/>
              <a:t>open on-line courses (strong focus on cross-border exchanges) </a:t>
            </a:r>
          </a:p>
          <a:p>
            <a:pPr marL="0" indent="0" algn="just">
              <a:buNone/>
            </a:pPr>
            <a:endParaRPr lang="en-US" altLang="en-US" sz="2133" dirty="0"/>
          </a:p>
          <a:p>
            <a:pPr marL="0" indent="0" algn="just">
              <a:buNone/>
            </a:pPr>
            <a:r>
              <a:rPr lang="en-US" altLang="en-US" sz="2133" dirty="0"/>
              <a:t>Rely as much as possible on existing tools and platforms!</a:t>
            </a:r>
          </a:p>
          <a:p>
            <a:pPr marL="0" indent="0" algn="just">
              <a:buNone/>
            </a:pPr>
            <a:r>
              <a:rPr lang="en-US" altLang="en-US" sz="2133" dirty="0"/>
              <a:t>Participants must be based on the countries of the organisations!</a:t>
            </a:r>
          </a:p>
          <a:p>
            <a:pPr marL="0" indent="0" algn="just">
              <a:buNone/>
            </a:pPr>
            <a:endParaRPr lang="en-US" alt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34461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349" y="260648"/>
            <a:ext cx="11594312" cy="528058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733" b="1" dirty="0"/>
              <a:t>Questions? </a:t>
            </a:r>
          </a:p>
        </p:txBody>
      </p:sp>
      <p:pic>
        <p:nvPicPr>
          <p:cNvPr id="1026" name="Picture 2" descr="https://europa.eu/youth/sites/default/modules/custom/eyp/modules/eyp_eve/images/eve-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1508787"/>
            <a:ext cx="9697077" cy="3552395"/>
          </a:xfrm>
          <a:prstGeom prst="rect">
            <a:avLst/>
          </a:prstGeom>
          <a:solidFill>
            <a:srgbClr val="2D5EC1"/>
          </a:solidFill>
        </p:spPr>
      </p:pic>
    </p:spTree>
    <p:extLst>
      <p:ext uri="{BB962C8B-B14F-4D97-AF65-F5344CB8AC3E}">
        <p14:creationId xmlns:p14="http://schemas.microsoft.com/office/powerpoint/2010/main" val="17033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51692"/>
            <a:ext cx="12191999" cy="2321170"/>
          </a:xfrm>
        </p:spPr>
        <p:txBody>
          <a:bodyPr/>
          <a:lstStyle/>
          <a:p>
            <a:pPr algn="ctr"/>
            <a:r>
              <a:rPr lang="en-IE" sz="11500" dirty="0" smtClean="0"/>
              <a:t>Thank you!</a:t>
            </a:r>
            <a:endParaRPr lang="en-GB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71146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</a:t>
            </a:r>
            <a:r>
              <a:rPr lang="en-US" sz="1050" b="1" dirty="0" smtClean="0"/>
              <a:t>2021</a:t>
            </a:r>
            <a:endParaRPr lang="en-US" sz="1050" b="1" dirty="0"/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  <a:p>
            <a:endParaRPr lang="en-US" sz="105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82957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0" y="2707157"/>
            <a:ext cx="6096000" cy="2042990"/>
          </a:xfrm>
        </p:spPr>
        <p:txBody>
          <a:bodyPr/>
          <a:lstStyle/>
          <a:p>
            <a:pPr marL="0" indent="0" algn="ctr">
              <a:buNone/>
            </a:pPr>
            <a:r>
              <a:rPr lang="fr-BE" sz="2800" b="1" dirty="0" err="1" smtClean="0">
                <a:solidFill>
                  <a:schemeClr val="tx2"/>
                </a:solidFill>
              </a:rPr>
              <a:t>Germán</a:t>
            </a:r>
            <a:r>
              <a:rPr lang="fr-BE" sz="2800" b="1" dirty="0" smtClean="0">
                <a:solidFill>
                  <a:schemeClr val="tx2"/>
                </a:solidFill>
              </a:rPr>
              <a:t> </a:t>
            </a:r>
            <a:r>
              <a:rPr lang="fr-BE" sz="2800" b="1" dirty="0" err="1" smtClean="0">
                <a:solidFill>
                  <a:schemeClr val="tx2"/>
                </a:solidFill>
              </a:rPr>
              <a:t>Bernal</a:t>
            </a:r>
            <a:r>
              <a:rPr lang="fr-BE" sz="2800" b="1" dirty="0" smtClean="0">
                <a:solidFill>
                  <a:schemeClr val="tx2"/>
                </a:solidFill>
              </a:rPr>
              <a:t> </a:t>
            </a:r>
            <a:r>
              <a:rPr lang="fr-BE" sz="2800" b="1" dirty="0" err="1">
                <a:solidFill>
                  <a:schemeClr val="tx2"/>
                </a:solidFill>
              </a:rPr>
              <a:t>Ríos</a:t>
            </a:r>
            <a:r>
              <a:rPr lang="fr-BE" sz="2800" b="1" dirty="0" smtClean="0">
                <a:solidFill>
                  <a:schemeClr val="tx2"/>
                </a:solidFill>
              </a:rPr>
              <a:t/>
            </a:r>
            <a:br>
              <a:rPr lang="fr-BE" sz="2800" b="1" dirty="0" smtClean="0">
                <a:solidFill>
                  <a:schemeClr val="tx2"/>
                </a:solidFill>
              </a:rPr>
            </a:br>
            <a:endParaRPr lang="en-GB" sz="5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GB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DG Education &amp; Culture</a:t>
            </a:r>
            <a:endParaRPr lang="en-GB" sz="2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r="10785"/>
          <a:stretch>
            <a:fillRect/>
          </a:stretch>
        </p:blipFill>
        <p:spPr/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411730" y="392978"/>
            <a:ext cx="5464539" cy="1874818"/>
          </a:xfrm>
        </p:spPr>
        <p:txBody>
          <a:bodyPr/>
          <a:lstStyle/>
          <a:p>
            <a:pPr algn="ctr"/>
            <a:r>
              <a:rPr lang="fr-BE" sz="3200" dirty="0" smtClean="0"/>
              <a:t>Erasmus+ Virtual Exchanges</a:t>
            </a:r>
            <a:br>
              <a:rPr lang="fr-BE" sz="3200" dirty="0" smtClean="0"/>
            </a:br>
            <a:r>
              <a:rPr lang="fr-BE" sz="1000" dirty="0" smtClean="0"/>
              <a:t/>
            </a:r>
            <a:br>
              <a:rPr lang="fr-BE" sz="1000" dirty="0" smtClean="0"/>
            </a:br>
            <a:r>
              <a:rPr lang="en-GB" sz="2800" dirty="0"/>
              <a:t>InfoDay – 30 November 2021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8518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8153" y="4557337"/>
            <a:ext cx="4100305" cy="76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marL="3175" algn="l" rtl="0" eaLnBrk="1" fontAlgn="base" hangingPunct="1">
              <a:spcBef>
                <a:spcPct val="0"/>
              </a:spcBef>
              <a:spcAft>
                <a:spcPct val="0"/>
              </a:spcAft>
              <a:defRPr sz="57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altLang="en-US" sz="1867" kern="0" dirty="0">
                <a:solidFill>
                  <a:schemeClr val="accent6">
                    <a:lumMod val="75000"/>
                  </a:schemeClr>
                </a:solidFill>
              </a:rPr>
              <a:t>Online Info Session </a:t>
            </a:r>
          </a:p>
          <a:p>
            <a:r>
              <a:rPr lang="en-US" altLang="en-US" sz="1867" kern="0" dirty="0">
                <a:solidFill>
                  <a:schemeClr val="accent6">
                    <a:lumMod val="75000"/>
                  </a:schemeClr>
                </a:solidFill>
              </a:rPr>
              <a:t>30 November 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339" y="1412776"/>
            <a:ext cx="6528725" cy="296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33">
              <a:defRPr/>
            </a:pPr>
            <a:r>
              <a:rPr lang="en-GB" sz="3733" b="1" kern="0" dirty="0">
                <a:solidFill>
                  <a:srgbClr val="2D2D8A">
                    <a:lumMod val="75000"/>
                  </a:srgbClr>
                </a:solidFill>
                <a:latin typeface="Verdana"/>
              </a:rPr>
              <a:t>Erasmus</a:t>
            </a:r>
            <a:r>
              <a:rPr lang="en-IE" sz="3733" b="1" kern="0" dirty="0">
                <a:solidFill>
                  <a:srgbClr val="2D2D8A">
                    <a:lumMod val="75000"/>
                  </a:srgbClr>
                </a:solidFill>
                <a:latin typeface="Verdana"/>
              </a:rPr>
              <a:t>+ </a:t>
            </a:r>
            <a:r>
              <a:rPr lang="en-GB" sz="3733" b="1" kern="0" dirty="0">
                <a:solidFill>
                  <a:srgbClr val="2D2D8A">
                    <a:lumMod val="75000"/>
                  </a:srgbClr>
                </a:solidFill>
                <a:latin typeface="Verdana"/>
              </a:rPr>
              <a:t>Virtual Exchanges:</a:t>
            </a:r>
            <a:endParaRPr lang="en-GB" sz="3733" b="1" u="sng" kern="0" dirty="0">
              <a:solidFill>
                <a:srgbClr val="2D2D8A">
                  <a:lumMod val="75000"/>
                </a:srgbClr>
              </a:solidFill>
              <a:latin typeface="Verdana"/>
            </a:endParaRPr>
          </a:p>
          <a:p>
            <a:pPr marL="4233">
              <a:defRPr/>
            </a:pPr>
            <a:r>
              <a:rPr lang="en-GB" sz="3733" b="1" kern="0" dirty="0">
                <a:solidFill>
                  <a:srgbClr val="2D2D8A">
                    <a:lumMod val="75000"/>
                  </a:srgbClr>
                </a:solidFill>
                <a:latin typeface="Verdana"/>
              </a:rPr>
              <a:t>Policy Context, Objectives and Expected Outcomes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1433" y="5521179"/>
            <a:ext cx="303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s-E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Germán Bernal Ríos</a:t>
            </a:r>
          </a:p>
          <a:p>
            <a:r>
              <a:rPr lang="es-E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European Commission</a:t>
            </a:r>
          </a:p>
          <a:p>
            <a:r>
              <a:rPr lang="es-E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DG EAC</a:t>
            </a:r>
            <a:endParaRPr lang="en-GB" sz="1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23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1" y="2"/>
            <a:ext cx="10972800" cy="1028733"/>
          </a:xfrm>
        </p:spPr>
        <p:txBody>
          <a:bodyPr/>
          <a:lstStyle/>
          <a:p>
            <a:r>
              <a:rPr lang="en-US" altLang="en-US" dirty="0" smtClean="0"/>
              <a:t>Current EU education and youth policy context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1" y="1028733"/>
            <a:ext cx="10972800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1867" b="1" dirty="0"/>
              <a:t>New Erasmus+ programme 2021-2027: </a:t>
            </a:r>
            <a:r>
              <a:rPr lang="en-US" altLang="en-US" sz="1867" dirty="0"/>
              <a:t>Objective of boosting international cooperation with third countries, being more inclusive, and supporting the green and digital transitions</a:t>
            </a:r>
          </a:p>
          <a:p>
            <a:pPr marL="0" indent="0" algn="just">
              <a:buNone/>
            </a:pPr>
            <a:endParaRPr lang="en-US" altLang="en-US" sz="1867" dirty="0"/>
          </a:p>
          <a:p>
            <a:pPr marL="0" indent="0" algn="just">
              <a:buNone/>
            </a:pPr>
            <a:r>
              <a:rPr lang="en-US" altLang="en-US" sz="1867" b="1" dirty="0"/>
              <a:t>European Education Area: </a:t>
            </a:r>
            <a:r>
              <a:rPr lang="en-US" altLang="en-US" sz="1867" dirty="0"/>
              <a:t>Ambitious geopolitical dimension, including contributing to the attainment of the 2030 Sustainable Development Goals</a:t>
            </a:r>
          </a:p>
          <a:p>
            <a:pPr marL="0" indent="0" algn="just">
              <a:buNone/>
            </a:pPr>
            <a:endParaRPr lang="en-US" altLang="en-US" sz="1867" dirty="0"/>
          </a:p>
          <a:p>
            <a:pPr marL="0" indent="0" algn="just">
              <a:buNone/>
            </a:pPr>
            <a:r>
              <a:rPr lang="en-US" altLang="en-US" sz="1867" b="1" dirty="0"/>
              <a:t>Digital Education Action Plan: </a:t>
            </a:r>
            <a:r>
              <a:rPr lang="en-US" altLang="en-US" sz="1867" dirty="0"/>
              <a:t>A call for action to make education and training systems fit for the digital age, including global cooperation around these issues</a:t>
            </a:r>
          </a:p>
          <a:p>
            <a:pPr marL="0" indent="0" algn="just">
              <a:buNone/>
            </a:pPr>
            <a:endParaRPr lang="en-US" altLang="en-US" sz="1867" dirty="0"/>
          </a:p>
          <a:p>
            <a:pPr marL="0" indent="0" algn="just">
              <a:buNone/>
            </a:pPr>
            <a:r>
              <a:rPr lang="en-US" altLang="en-US" sz="1867" b="1" dirty="0"/>
              <a:t>COVID-19: </a:t>
            </a:r>
            <a:r>
              <a:rPr lang="en-US" altLang="en-US" sz="1867" dirty="0"/>
              <a:t>Enormous impact upon education and training systems across the world, whose resilience the programme seeks to support</a:t>
            </a:r>
          </a:p>
          <a:p>
            <a:pPr marL="0" indent="0" algn="just">
              <a:buNone/>
            </a:pPr>
            <a:endParaRPr lang="en-US" altLang="en-US" sz="1867" dirty="0"/>
          </a:p>
          <a:p>
            <a:pPr marL="0" indent="0" algn="just">
              <a:buNone/>
            </a:pPr>
            <a:r>
              <a:rPr lang="en-US" altLang="en-US" sz="1867" b="1" dirty="0"/>
              <a:t>EU Youth Strategy 2019-2027: </a:t>
            </a:r>
            <a:r>
              <a:rPr lang="en-US" altLang="en-US" sz="1867" dirty="0"/>
              <a:t>“Engage, Connect, Empower”</a:t>
            </a:r>
            <a:endParaRPr lang="en-US" altLang="en-US" sz="1867" b="1" dirty="0"/>
          </a:p>
          <a:p>
            <a:pPr marL="0" indent="0" algn="just">
              <a:buNone/>
            </a:pPr>
            <a:endParaRPr lang="en-US" altLang="en-US" i="0" dirty="0" smtClean="0"/>
          </a:p>
          <a:p>
            <a:pPr marL="0" indent="0" algn="just">
              <a:buNone/>
            </a:pPr>
            <a:endParaRPr lang="en-US" altLang="en-US" i="0" dirty="0" smtClean="0"/>
          </a:p>
          <a:p>
            <a:pPr marL="0" indent="0">
              <a:buNone/>
            </a:pPr>
            <a:endParaRPr lang="en-US" altLang="en-US" i="0" dirty="0"/>
          </a:p>
        </p:txBody>
      </p:sp>
    </p:spTree>
    <p:extLst>
      <p:ext uri="{BB962C8B-B14F-4D97-AF65-F5344CB8AC3E}">
        <p14:creationId xmlns:p14="http://schemas.microsoft.com/office/powerpoint/2010/main" val="1888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200" y="68627"/>
            <a:ext cx="10972800" cy="1028733"/>
          </a:xfrm>
        </p:spPr>
        <p:txBody>
          <a:bodyPr/>
          <a:lstStyle/>
          <a:p>
            <a:r>
              <a:rPr lang="en-US" altLang="en-US" dirty="0"/>
              <a:t>C</a:t>
            </a:r>
            <a:r>
              <a:rPr lang="en-US" altLang="en-US" dirty="0" smtClean="0"/>
              <a:t>urrent EU external policy context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200" y="1316765"/>
            <a:ext cx="10972800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133" dirty="0"/>
              <a:t>EU </a:t>
            </a:r>
            <a:r>
              <a:rPr lang="en-US" altLang="en-US" sz="2133" b="1" dirty="0"/>
              <a:t>Western Balkans </a:t>
            </a:r>
            <a:r>
              <a:rPr lang="en-US" altLang="en-US" sz="2133" dirty="0"/>
              <a:t>Agenda on Innovation, Research, Culture, Youth and Sport (2021)</a:t>
            </a:r>
          </a:p>
          <a:p>
            <a:pPr marL="0" indent="0" algn="just">
              <a:buNone/>
            </a:pPr>
            <a:endParaRPr lang="en-US" altLang="en-US" sz="2133" dirty="0"/>
          </a:p>
          <a:p>
            <a:pPr marL="0" indent="0" algn="just">
              <a:buNone/>
            </a:pPr>
            <a:r>
              <a:rPr lang="en-US" altLang="en-US" sz="2133" dirty="0"/>
              <a:t>Recovery, Resilience and Reform: post 2020 </a:t>
            </a:r>
            <a:r>
              <a:rPr lang="en-US" altLang="en-US" sz="2133" b="1" dirty="0"/>
              <a:t>Eastern Partnership </a:t>
            </a:r>
            <a:r>
              <a:rPr lang="en-US" altLang="en-US" sz="2133" dirty="0"/>
              <a:t>priorities (2021)</a:t>
            </a:r>
          </a:p>
          <a:p>
            <a:pPr marL="0" indent="0" algn="just">
              <a:buNone/>
            </a:pPr>
            <a:endParaRPr lang="en-US" altLang="en-US" sz="2133" dirty="0"/>
          </a:p>
          <a:p>
            <a:pPr marL="0" indent="0" algn="just">
              <a:buNone/>
            </a:pPr>
            <a:r>
              <a:rPr lang="en-US" altLang="en-US" sz="2133" dirty="0"/>
              <a:t>Renewed Partnership with the </a:t>
            </a:r>
            <a:r>
              <a:rPr lang="en-US" altLang="en-US" sz="2133" b="1" dirty="0"/>
              <a:t>Southern Neighbourhood: </a:t>
            </a:r>
            <a:r>
              <a:rPr lang="en-US" altLang="en-US" sz="2133" dirty="0"/>
              <a:t>A New Agenda for the Mediterranean (2021)</a:t>
            </a:r>
          </a:p>
          <a:p>
            <a:pPr marL="0" indent="0" algn="just">
              <a:buNone/>
            </a:pPr>
            <a:endParaRPr lang="en-US" altLang="en-US" sz="2133" dirty="0"/>
          </a:p>
          <a:p>
            <a:pPr marL="0" indent="0" algn="just">
              <a:buNone/>
            </a:pPr>
            <a:r>
              <a:rPr lang="en-US" altLang="en-US" sz="2133" dirty="0"/>
              <a:t>EU-</a:t>
            </a:r>
            <a:r>
              <a:rPr lang="en-US" altLang="en-US" sz="2133" b="1" dirty="0"/>
              <a:t>Russia</a:t>
            </a:r>
            <a:r>
              <a:rPr lang="en-US" altLang="en-US" sz="2133" dirty="0"/>
              <a:t> relations: Push back, constrain and engage (2021)</a:t>
            </a:r>
          </a:p>
          <a:p>
            <a:pPr marL="0" indent="0" algn="just">
              <a:buNone/>
            </a:pPr>
            <a:endParaRPr lang="en-US" altLang="en-US" sz="2133" dirty="0"/>
          </a:p>
          <a:p>
            <a:pPr marL="0" indent="0" algn="just">
              <a:buNone/>
            </a:pPr>
            <a:r>
              <a:rPr lang="en-US" altLang="en-US" sz="2133" dirty="0"/>
              <a:t>Towards a comprehensive Strategy with </a:t>
            </a:r>
            <a:r>
              <a:rPr lang="en-US" altLang="en-US" sz="2133" b="1" dirty="0"/>
              <a:t>Africa</a:t>
            </a:r>
            <a:r>
              <a:rPr lang="en-US" altLang="en-US" sz="2133" dirty="0"/>
              <a:t> (2020)</a:t>
            </a:r>
          </a:p>
          <a:p>
            <a:pPr marL="0" indent="0" algn="just">
              <a:buNone/>
            </a:pPr>
            <a:endParaRPr lang="en-US" altLang="en-US" sz="2133" dirty="0"/>
          </a:p>
          <a:p>
            <a:pPr marL="0" indent="0">
              <a:buNone/>
            </a:pPr>
            <a:endParaRPr lang="en-US" altLang="en-US" i="0" dirty="0"/>
          </a:p>
        </p:txBody>
      </p:sp>
    </p:spTree>
    <p:extLst>
      <p:ext uri="{BB962C8B-B14F-4D97-AF65-F5344CB8AC3E}">
        <p14:creationId xmlns:p14="http://schemas.microsoft.com/office/powerpoint/2010/main" val="7769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1" y="452670"/>
            <a:ext cx="10972800" cy="936625"/>
          </a:xfrm>
        </p:spPr>
        <p:txBody>
          <a:bodyPr/>
          <a:lstStyle/>
          <a:p>
            <a:r>
              <a:rPr lang="en-US" altLang="en-US" dirty="0" smtClean="0"/>
              <a:t>What are ‘virtual exchanges’?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1" y="1604798"/>
            <a:ext cx="10972800" cy="3936437"/>
          </a:xfrm>
        </p:spPr>
        <p:txBody>
          <a:bodyPr/>
          <a:lstStyle/>
          <a:p>
            <a:pPr marL="0" indent="0" algn="just">
              <a:buNone/>
            </a:pPr>
            <a:r>
              <a:rPr lang="en-GB" sz="2133" b="1" dirty="0"/>
              <a:t>Online people-to-people activities that promote intercultural dialogue and soft skills development. </a:t>
            </a:r>
            <a:r>
              <a:rPr lang="en-GB" sz="2133" dirty="0"/>
              <a:t>They make it possible for every young person to access high-quality international and cross-cultural education (both formal and non-formal) without physical mobility.</a:t>
            </a:r>
          </a:p>
          <a:p>
            <a:pPr marL="0" indent="0" algn="just">
              <a:buNone/>
            </a:pPr>
            <a:endParaRPr lang="en-GB" altLang="en-US" sz="2133" dirty="0"/>
          </a:p>
          <a:p>
            <a:pPr marL="0" indent="0" algn="just">
              <a:buNone/>
            </a:pPr>
            <a:r>
              <a:rPr lang="en-GB" altLang="en-US" sz="2133" dirty="0"/>
              <a:t>They take place in </a:t>
            </a:r>
            <a:r>
              <a:rPr lang="en-GB" altLang="en-US" sz="2133" b="1" dirty="0"/>
              <a:t>small groups </a:t>
            </a:r>
            <a:r>
              <a:rPr lang="en-GB" altLang="en-US" sz="2133" dirty="0"/>
              <a:t>and are always </a:t>
            </a:r>
            <a:r>
              <a:rPr lang="en-GB" altLang="en-US" sz="2133" b="1" dirty="0"/>
              <a:t>moderated by a trained facilitator</a:t>
            </a:r>
          </a:p>
          <a:p>
            <a:pPr marL="0" indent="0" algn="just">
              <a:buNone/>
            </a:pPr>
            <a:endParaRPr lang="en-GB" altLang="en-US" sz="2133" b="1" dirty="0"/>
          </a:p>
          <a:p>
            <a:pPr marL="0" indent="0" algn="just">
              <a:buNone/>
            </a:pPr>
            <a:r>
              <a:rPr lang="en-GB" sz="2133" dirty="0"/>
              <a:t>They should be </a:t>
            </a:r>
            <a:r>
              <a:rPr lang="en-GB" sz="2133" b="1" dirty="0"/>
              <a:t>easily integrated into youth (non-formal education) projects or higher education courses</a:t>
            </a:r>
            <a:endParaRPr lang="en-US" altLang="en-US" sz="2133" b="1" dirty="0"/>
          </a:p>
        </p:txBody>
      </p:sp>
    </p:spTree>
    <p:extLst>
      <p:ext uri="{BB962C8B-B14F-4D97-AF65-F5344CB8AC3E}">
        <p14:creationId xmlns:p14="http://schemas.microsoft.com/office/powerpoint/2010/main" val="15560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1" y="1"/>
            <a:ext cx="10972800" cy="1124744"/>
          </a:xfrm>
        </p:spPr>
        <p:txBody>
          <a:bodyPr/>
          <a:lstStyle/>
          <a:p>
            <a:r>
              <a:rPr lang="en-US" altLang="en-US" dirty="0" smtClean="0"/>
              <a:t>Erasmus+ Virtual Exchanges pilot 2018-2020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1" y="1124745"/>
            <a:ext cx="11329259" cy="4608511"/>
          </a:xfrm>
        </p:spPr>
        <p:txBody>
          <a:bodyPr/>
          <a:lstStyle/>
          <a:p>
            <a:pPr marL="0" indent="0" algn="just">
              <a:buNone/>
            </a:pPr>
            <a:r>
              <a:rPr lang="en-GB" sz="2133" dirty="0">
                <a:ea typeface="Times New Roman" panose="02020603050405020304" pitchFamily="18" charset="0"/>
                <a:cs typeface="Arial" panose="020B0604020202020204" pitchFamily="34" charset="0"/>
              </a:rPr>
              <a:t>Origins of the project: </a:t>
            </a:r>
            <a:r>
              <a:rPr lang="en-GB" sz="2133" b="1" dirty="0">
                <a:ea typeface="Times New Roman" panose="02020603050405020304" pitchFamily="18" charset="0"/>
                <a:cs typeface="Arial" panose="020B0604020202020204" pitchFamily="34" charset="0"/>
              </a:rPr>
              <a:t>Paris Declaration</a:t>
            </a:r>
            <a:r>
              <a:rPr lang="en-GB" sz="2133" dirty="0">
                <a:ea typeface="Times New Roman" panose="02020603050405020304" pitchFamily="18" charset="0"/>
                <a:cs typeface="Arial" panose="020B0604020202020204" pitchFamily="34" charset="0"/>
              </a:rPr>
              <a:t> of 2015 </a:t>
            </a:r>
          </a:p>
          <a:p>
            <a:pPr marL="0" indent="0" algn="just">
              <a:buNone/>
            </a:pPr>
            <a:r>
              <a:rPr lang="en-GB" sz="2133" dirty="0">
                <a:ea typeface="Times New Roman" panose="02020603050405020304" pitchFamily="18" charset="0"/>
                <a:cs typeface="Arial" panose="020B0604020202020204" pitchFamily="34" charset="0"/>
              </a:rPr>
              <a:t>Promotion of </a:t>
            </a:r>
            <a:r>
              <a:rPr lang="en-GB" sz="2133" b="1" dirty="0">
                <a:ea typeface="Times New Roman" panose="02020603050405020304" pitchFamily="18" charset="0"/>
                <a:cs typeface="Arial" panose="020B0604020202020204" pitchFamily="34" charset="0"/>
              </a:rPr>
              <a:t>social, civic and intercultural competences, </a:t>
            </a:r>
            <a:r>
              <a:rPr lang="en-GB" sz="2133" dirty="0">
                <a:ea typeface="Times New Roman" panose="02020603050405020304" pitchFamily="18" charset="0"/>
                <a:cs typeface="Arial" panose="020B0604020202020204" pitchFamily="34" charset="0"/>
              </a:rPr>
              <a:t>and enhancement of </a:t>
            </a:r>
            <a:r>
              <a:rPr lang="en-GB" sz="2133" b="1" dirty="0">
                <a:ea typeface="Times New Roman" panose="02020603050405020304" pitchFamily="18" charset="0"/>
                <a:cs typeface="Arial" panose="020B0604020202020204" pitchFamily="34" charset="0"/>
              </a:rPr>
              <a:t>critical thinking and media literacy</a:t>
            </a:r>
          </a:p>
          <a:p>
            <a:pPr marL="0" indent="0" algn="just">
              <a:buNone/>
            </a:pPr>
            <a:r>
              <a:rPr lang="en-US" altLang="en-US" sz="2133" dirty="0"/>
              <a:t>Focus on the </a:t>
            </a:r>
            <a:r>
              <a:rPr lang="en-US" altLang="en-US" sz="2133" b="1" dirty="0"/>
              <a:t>Southern Mediterranean region </a:t>
            </a:r>
            <a:r>
              <a:rPr lang="en-US" altLang="en-US" sz="2133" dirty="0"/>
              <a:t>(DZ, EG, IL, JO, LB, LY, MO, PAL, SY, TN)</a:t>
            </a:r>
          </a:p>
          <a:p>
            <a:pPr marL="0" indent="0" algn="just">
              <a:buNone/>
            </a:pPr>
            <a:r>
              <a:rPr lang="en-US" altLang="en-US" sz="2133" dirty="0"/>
              <a:t>Project led by a </a:t>
            </a:r>
            <a:r>
              <a:rPr lang="en-US" altLang="en-US" sz="2133" b="1" dirty="0"/>
              <a:t>consortium of organisations</a:t>
            </a:r>
          </a:p>
          <a:p>
            <a:pPr marL="0" indent="0" algn="just">
              <a:buNone/>
            </a:pPr>
            <a:r>
              <a:rPr lang="en-US" altLang="en-US" sz="2133" dirty="0"/>
              <a:t>Total budget </a:t>
            </a:r>
            <a:r>
              <a:rPr lang="en-US" altLang="en-US" sz="2133" b="1" dirty="0"/>
              <a:t>6 million EUR</a:t>
            </a:r>
          </a:p>
          <a:p>
            <a:pPr marL="0" indent="0" algn="just">
              <a:buNone/>
            </a:pPr>
            <a:r>
              <a:rPr lang="en-US" altLang="en-US" sz="2133" b="1" dirty="0"/>
              <a:t>30,000 participants </a:t>
            </a:r>
            <a:r>
              <a:rPr lang="en-US" altLang="en-US" sz="2133" dirty="0"/>
              <a:t>(half from Europe / half from the South Med)</a:t>
            </a:r>
          </a:p>
          <a:p>
            <a:pPr marL="0" indent="0" algn="just">
              <a:buNone/>
            </a:pPr>
            <a:r>
              <a:rPr lang="en-US" altLang="en-US" sz="2133" b="1" dirty="0"/>
              <a:t>Topics </a:t>
            </a:r>
            <a:r>
              <a:rPr lang="en-US" altLang="en-US" sz="2133" dirty="0"/>
              <a:t>current affairs; religion; culture; racism; gender; environment</a:t>
            </a:r>
          </a:p>
          <a:p>
            <a:pPr marL="0" indent="0" algn="just">
              <a:buNone/>
            </a:pPr>
            <a:r>
              <a:rPr lang="en-US" altLang="en-US" sz="2133" dirty="0"/>
              <a:t>Detailed information about the pilot available in</a:t>
            </a:r>
          </a:p>
          <a:p>
            <a:pPr marL="0" indent="0" algn="just">
              <a:buNone/>
            </a:pPr>
            <a:r>
              <a:rPr lang="fr-BE" sz="2133" dirty="0">
                <a:hlinkClick r:id="rId3"/>
              </a:rPr>
              <a:t>Erasmus+ Virtual Exchange | </a:t>
            </a:r>
            <a:r>
              <a:rPr lang="fr-BE" sz="2133" dirty="0" err="1">
                <a:hlinkClick r:id="rId3"/>
              </a:rPr>
              <a:t>European</a:t>
            </a:r>
            <a:r>
              <a:rPr lang="fr-BE" sz="2133" dirty="0">
                <a:hlinkClick r:id="rId3"/>
              </a:rPr>
              <a:t> Youth Portal (europa.eu)</a:t>
            </a:r>
            <a:endParaRPr lang="fr-BE" sz="2133" dirty="0"/>
          </a:p>
          <a:p>
            <a:pPr marL="0" indent="0" algn="just">
              <a:buNone/>
            </a:pPr>
            <a:endParaRPr lang="en-US" altLang="en-US" i="0" dirty="0" smtClean="0"/>
          </a:p>
          <a:p>
            <a:pPr marL="0" indent="0" algn="just">
              <a:buNone/>
            </a:pPr>
            <a:endParaRPr lang="en-US" altLang="en-US" i="0" dirty="0"/>
          </a:p>
          <a:p>
            <a:pPr marL="0" indent="0" algn="just">
              <a:buNone/>
            </a:pPr>
            <a:endParaRPr lang="en-US" i="0" dirty="0" smtClean="0"/>
          </a:p>
          <a:p>
            <a:pPr marL="0" indent="0" algn="just">
              <a:buNone/>
            </a:pPr>
            <a:endParaRPr lang="en-US" i="0" dirty="0" smtClean="0"/>
          </a:p>
          <a:p>
            <a:pPr marL="0" indent="0" algn="just">
              <a:buNone/>
            </a:pPr>
            <a:endParaRPr lang="en-US" i="0" dirty="0" smtClean="0"/>
          </a:p>
          <a:p>
            <a:pPr marL="0" indent="0" algn="just">
              <a:buNone/>
            </a:pPr>
            <a:endParaRPr lang="en-US" altLang="en-US" i="0" dirty="0"/>
          </a:p>
        </p:txBody>
      </p:sp>
    </p:spTree>
    <p:extLst>
      <p:ext uri="{BB962C8B-B14F-4D97-AF65-F5344CB8AC3E}">
        <p14:creationId xmlns:p14="http://schemas.microsoft.com/office/powerpoint/2010/main" val="25776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1" y="2"/>
            <a:ext cx="10972800" cy="1028733"/>
          </a:xfrm>
        </p:spPr>
        <p:txBody>
          <a:bodyPr/>
          <a:lstStyle/>
          <a:p>
            <a:r>
              <a:rPr lang="en-US" altLang="en-US" dirty="0" smtClean="0"/>
              <a:t>2021 call: main features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1" y="836712"/>
            <a:ext cx="10972800" cy="5184576"/>
          </a:xfrm>
        </p:spPr>
        <p:txBody>
          <a:bodyPr/>
          <a:lstStyle/>
          <a:p>
            <a:pPr marL="0" indent="0" algn="just">
              <a:buNone/>
            </a:pPr>
            <a:endParaRPr lang="en-US" altLang="en-US" b="1" i="0" dirty="0" smtClean="0"/>
          </a:p>
          <a:p>
            <a:pPr marL="0" indent="0" algn="just">
              <a:buNone/>
            </a:pPr>
            <a:r>
              <a:rPr lang="en-US" altLang="en-US" sz="2133" b="1" dirty="0"/>
              <a:t>Similar objectives and activities as the pilot</a:t>
            </a:r>
          </a:p>
          <a:p>
            <a:pPr marL="0" indent="0" algn="just">
              <a:buNone/>
            </a:pPr>
            <a:endParaRPr lang="en-US" altLang="en-US" sz="2133" b="1" dirty="0"/>
          </a:p>
          <a:p>
            <a:pPr marL="0" indent="0" algn="just">
              <a:buNone/>
            </a:pPr>
            <a:r>
              <a:rPr lang="en-US" altLang="en-US" sz="2133" b="1" dirty="0"/>
              <a:t>Regional coverage and foreseen budgets </a:t>
            </a:r>
            <a:r>
              <a:rPr lang="en-US" altLang="en-US" sz="2133" b="1" u="sng" dirty="0"/>
              <a:t>for 2021</a:t>
            </a:r>
            <a:endParaRPr lang="en-US" altLang="en-US" sz="2133" b="1" dirty="0"/>
          </a:p>
          <a:p>
            <a:pPr marL="0" indent="0" algn="just">
              <a:buNone/>
            </a:pPr>
            <a:r>
              <a:rPr lang="en-US" altLang="en-US" sz="2133" dirty="0"/>
              <a:t>	Western Balkans (1 M EUR)</a:t>
            </a:r>
          </a:p>
          <a:p>
            <a:pPr marL="0" indent="0" algn="just">
              <a:buNone/>
            </a:pPr>
            <a:r>
              <a:rPr lang="en-US" altLang="en-US" sz="2133" dirty="0"/>
              <a:t>	Eastern Neighbourhood (750,000 EUR)</a:t>
            </a:r>
          </a:p>
          <a:p>
            <a:pPr marL="0" indent="0" algn="just">
              <a:buNone/>
            </a:pPr>
            <a:r>
              <a:rPr lang="en-US" altLang="en-US" sz="2133" dirty="0"/>
              <a:t>	Russia (500,000 EUR)</a:t>
            </a:r>
          </a:p>
          <a:p>
            <a:pPr marL="0" indent="0" algn="just">
              <a:buNone/>
            </a:pPr>
            <a:r>
              <a:rPr lang="en-US" altLang="en-US" sz="2133" dirty="0"/>
              <a:t>	Southern Neighbourhood (750,000 EUR)</a:t>
            </a:r>
          </a:p>
          <a:p>
            <a:pPr marL="0" indent="0" algn="just">
              <a:buNone/>
            </a:pPr>
            <a:r>
              <a:rPr lang="en-US" altLang="en-US" sz="2133" dirty="0"/>
              <a:t>	Sub-Saharan Africa (1 M EUR)</a:t>
            </a:r>
          </a:p>
          <a:p>
            <a:pPr marL="0" indent="0" algn="just">
              <a:buNone/>
            </a:pPr>
            <a:endParaRPr lang="en-US" altLang="en-US" sz="2133" b="1" dirty="0"/>
          </a:p>
          <a:p>
            <a:pPr marL="0" indent="0" algn="just">
              <a:buNone/>
            </a:pPr>
            <a:r>
              <a:rPr lang="en-US" altLang="en-US" sz="2133" b="1" dirty="0"/>
              <a:t>Maximum contribution per project 500,000 EUR </a:t>
            </a:r>
          </a:p>
        </p:txBody>
      </p:sp>
    </p:spTree>
    <p:extLst>
      <p:ext uri="{BB962C8B-B14F-4D97-AF65-F5344CB8AC3E}">
        <p14:creationId xmlns:p14="http://schemas.microsoft.com/office/powerpoint/2010/main" val="27541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1" y="2"/>
            <a:ext cx="10972800" cy="1028733"/>
          </a:xfrm>
        </p:spPr>
        <p:txBody>
          <a:bodyPr/>
          <a:lstStyle/>
          <a:p>
            <a:r>
              <a:rPr lang="en-US" altLang="en-US" dirty="0" smtClean="0"/>
              <a:t>Specific objectives of this call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1" y="836712"/>
            <a:ext cx="10972800" cy="5184576"/>
          </a:xfrm>
        </p:spPr>
        <p:txBody>
          <a:bodyPr/>
          <a:lstStyle/>
          <a:p>
            <a:pPr marL="0" indent="0" algn="just">
              <a:buNone/>
            </a:pPr>
            <a:endParaRPr lang="en-US" sz="2133" dirty="0"/>
          </a:p>
          <a:p>
            <a:pPr marL="0" indent="0" algn="just">
              <a:buNone/>
            </a:pPr>
            <a:r>
              <a:rPr lang="en-US" sz="2133" dirty="0"/>
              <a:t>Encouraging </a:t>
            </a:r>
            <a:r>
              <a:rPr lang="en-US" sz="2133" b="1" dirty="0"/>
              <a:t>intercultural dialogue </a:t>
            </a:r>
            <a:r>
              <a:rPr lang="en-US" sz="2133" dirty="0"/>
              <a:t>with Partner Countries and increasing tolerance through online people-to-people interactions</a:t>
            </a:r>
          </a:p>
          <a:p>
            <a:pPr marL="0" indent="0" algn="just">
              <a:buNone/>
            </a:pPr>
            <a:r>
              <a:rPr lang="en-US" sz="2133" dirty="0"/>
              <a:t>Promoting various types of virtual exchanges, allowing more young people to </a:t>
            </a:r>
            <a:r>
              <a:rPr lang="en-US" sz="2133" b="1" dirty="0"/>
              <a:t>benefit from intercultural and international experience</a:t>
            </a:r>
          </a:p>
          <a:p>
            <a:pPr marL="0" indent="0" algn="just">
              <a:buNone/>
            </a:pPr>
            <a:r>
              <a:rPr lang="en-US" sz="2133" dirty="0"/>
              <a:t>Enhancing </a:t>
            </a:r>
            <a:r>
              <a:rPr lang="en-US" sz="2133" b="1" dirty="0"/>
              <a:t>critical thinking and media literacy,</a:t>
            </a:r>
            <a:r>
              <a:rPr lang="en-US" sz="2133" dirty="0"/>
              <a:t> particularly in the use of internet and social media</a:t>
            </a:r>
          </a:p>
          <a:p>
            <a:pPr marL="0" indent="0" algn="just">
              <a:buNone/>
            </a:pPr>
            <a:r>
              <a:rPr lang="en-US" sz="2133" dirty="0"/>
              <a:t>Fostering the </a:t>
            </a:r>
            <a:r>
              <a:rPr lang="en-US" sz="2133" b="1" dirty="0"/>
              <a:t>digital and soft skills development </a:t>
            </a:r>
            <a:r>
              <a:rPr lang="en-US" sz="2133" dirty="0"/>
              <a:t>of students, young people and youth workers</a:t>
            </a:r>
          </a:p>
          <a:p>
            <a:pPr marL="0" indent="0" algn="just">
              <a:buNone/>
            </a:pPr>
            <a:r>
              <a:rPr lang="en-US" sz="2133" dirty="0"/>
              <a:t>Promoting </a:t>
            </a:r>
            <a:r>
              <a:rPr lang="en-US" sz="2133" b="1" dirty="0"/>
              <a:t>citizenship and the common values </a:t>
            </a:r>
            <a:r>
              <a:rPr lang="en-US" sz="2133" dirty="0"/>
              <a:t>of freedom, tolerance and nondiscrimination through education</a:t>
            </a:r>
          </a:p>
          <a:p>
            <a:pPr marL="0" indent="0" algn="just">
              <a:buNone/>
            </a:pPr>
            <a:r>
              <a:rPr lang="en-US" sz="2133" dirty="0"/>
              <a:t>Strengthening the </a:t>
            </a:r>
            <a:r>
              <a:rPr lang="en-US" sz="2133" b="1" dirty="0"/>
              <a:t>youth dimension </a:t>
            </a:r>
            <a:r>
              <a:rPr lang="en-US" sz="2133" dirty="0"/>
              <a:t>in the relations of the EU with Partner Countries.</a:t>
            </a:r>
            <a:endParaRPr lang="en-US" altLang="en-US" sz="2133" b="1" dirty="0"/>
          </a:p>
        </p:txBody>
      </p:sp>
    </p:spTree>
    <p:extLst>
      <p:ext uri="{BB962C8B-B14F-4D97-AF65-F5344CB8AC3E}">
        <p14:creationId xmlns:p14="http://schemas.microsoft.com/office/powerpoint/2010/main" val="42932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F1EA005558D4A84C86AD0D2CF8860" ma:contentTypeVersion="1" ma:contentTypeDescription="Create a new document." ma:contentTypeScope="" ma:versionID="e585c717080f1243343ff507719315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A6C1DC-C14C-427B-8E7A-0B713C718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9662</TotalTime>
  <Words>787</Words>
  <Application>Microsoft Office PowerPoint</Application>
  <PresentationFormat>Widescreen</PresentationFormat>
  <Paragraphs>94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1_Office Theme</vt:lpstr>
      <vt:lpstr>Erasmus+ Virtual Exchanges  InfoDay – 30 November 2021 </vt:lpstr>
      <vt:lpstr>Erasmus+ Virtual Exchanges  InfoDay – 30 November 2021 </vt:lpstr>
      <vt:lpstr>PowerPoint Presentation</vt:lpstr>
      <vt:lpstr>Current EU education and youth policy context</vt:lpstr>
      <vt:lpstr>Current EU external policy context</vt:lpstr>
      <vt:lpstr>What are ‘virtual exchanges’?</vt:lpstr>
      <vt:lpstr>Erasmus+ Virtual Exchanges pilot 2018-2020</vt:lpstr>
      <vt:lpstr>2021 call: main features</vt:lpstr>
      <vt:lpstr>Specific objectives of this call</vt:lpstr>
      <vt:lpstr>Expected outcomes</vt:lpstr>
      <vt:lpstr>PowerPoint Presentation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BALLHAUSEN Erik (EACEA)</cp:lastModifiedBy>
  <cp:revision>430</cp:revision>
  <cp:lastPrinted>2021-11-30T11:41:21Z</cp:lastPrinted>
  <dcterms:created xsi:type="dcterms:W3CDTF">2019-08-09T12:06:42Z</dcterms:created>
  <dcterms:modified xsi:type="dcterms:W3CDTF">2021-12-02T14:21:58Z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0x010100184F1EA005558D4A84C86AD0D2CF8860</vt:lpwstr>
  </property>
</Properties>
</file>