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81D"/>
    <a:srgbClr val="716FB3"/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EFB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rgbClr val="EFB81D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EFB81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rgbClr val="EFB81D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rgbClr val="EFB81D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EFB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rgbClr val="EFB8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FB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rgbClr val="EFB8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EFB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rgbClr val="EFB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EFB81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rgbClr val="EFB81D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EFB81D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EFB8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EFB81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EFB81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521999"/>
            <a:ext cx="10676038" cy="743382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Agenda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1717963"/>
            <a:ext cx="10676038" cy="3733800"/>
          </a:xfrm>
        </p:spPr>
        <p:txBody>
          <a:bodyPr/>
          <a:lstStyle/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Welcome </a:t>
            </a:r>
            <a:r>
              <a:rPr lang="en-GB" sz="2600" b="1" dirty="0">
                <a:solidFill>
                  <a:schemeClr val="tx1"/>
                </a:solidFill>
              </a:rPr>
              <a:t>and opening remarks </a:t>
            </a:r>
            <a:r>
              <a:rPr lang="en-GB" sz="2600" dirty="0">
                <a:solidFill>
                  <a:schemeClr val="tx1"/>
                </a:solidFill>
              </a:rPr>
              <a:t>by Gilles </a:t>
            </a:r>
            <a:r>
              <a:rPr lang="en-GB" sz="2600" dirty="0" err="1" smtClean="0">
                <a:solidFill>
                  <a:schemeClr val="tx1"/>
                </a:solidFill>
              </a:rPr>
              <a:t>Pelayo</a:t>
            </a:r>
            <a:r>
              <a:rPr lang="en-GB" sz="2600" dirty="0" smtClean="0">
                <a:solidFill>
                  <a:schemeClr val="tx1"/>
                </a:solidFill>
              </a:rPr>
              <a:t>, Head </a:t>
            </a:r>
            <a:r>
              <a:rPr lang="en-GB" sz="2600" dirty="0">
                <a:solidFill>
                  <a:schemeClr val="tx1"/>
                </a:solidFill>
              </a:rPr>
              <a:t>of </a:t>
            </a:r>
            <a:r>
              <a:rPr lang="en-GB" sz="2600" dirty="0" smtClean="0">
                <a:solidFill>
                  <a:schemeClr val="tx1"/>
                </a:solidFill>
              </a:rPr>
              <a:t>Unit at EACEA </a:t>
            </a:r>
            <a:r>
              <a:rPr lang="en-GB" sz="2600" dirty="0">
                <a:solidFill>
                  <a:schemeClr val="tx1"/>
                </a:solidFill>
              </a:rPr>
              <a:t>Unit B.3 </a:t>
            </a:r>
            <a:endParaRPr lang="en-GB" sz="2600" dirty="0" smtClean="0">
              <a:solidFill>
                <a:schemeClr val="tx1"/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The </a:t>
            </a:r>
            <a:r>
              <a:rPr lang="en-GB" sz="2600" b="1" dirty="0">
                <a:solidFill>
                  <a:schemeClr val="tx1"/>
                </a:solidFill>
              </a:rPr>
              <a:t>CERV Programme</a:t>
            </a:r>
            <a:r>
              <a:rPr lang="en-GB" sz="2600" dirty="0">
                <a:solidFill>
                  <a:schemeClr val="tx1"/>
                </a:solidFill>
              </a:rPr>
              <a:t> by Daniela </a:t>
            </a:r>
            <a:r>
              <a:rPr lang="en-GB" sz="2600" dirty="0" smtClean="0">
                <a:solidFill>
                  <a:schemeClr val="tx1"/>
                </a:solidFill>
              </a:rPr>
              <a:t>Mormile, </a:t>
            </a:r>
            <a:r>
              <a:rPr lang="en-GB" sz="2600" dirty="0">
                <a:solidFill>
                  <a:schemeClr val="tx1"/>
                </a:solidFill>
              </a:rPr>
              <a:t>Policy </a:t>
            </a:r>
            <a:r>
              <a:rPr lang="en-GB" sz="2600" dirty="0" smtClean="0">
                <a:solidFill>
                  <a:schemeClr val="tx1"/>
                </a:solidFill>
              </a:rPr>
              <a:t>Officer at DG JUST </a:t>
            </a:r>
            <a:r>
              <a:rPr lang="en-GB" sz="2600" dirty="0">
                <a:solidFill>
                  <a:schemeClr val="tx1"/>
                </a:solidFill>
              </a:rPr>
              <a:t>Unit </a:t>
            </a:r>
            <a:r>
              <a:rPr lang="en-GB" sz="2600" dirty="0" smtClean="0">
                <a:solidFill>
                  <a:schemeClr val="tx1"/>
                </a:solidFill>
              </a:rPr>
              <a:t>04</a:t>
            </a: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The TOWN Call </a:t>
            </a:r>
            <a:r>
              <a:rPr lang="en-GB" sz="2600" b="1" dirty="0">
                <a:solidFill>
                  <a:schemeClr val="tx1"/>
                </a:solidFill>
              </a:rPr>
              <a:t>2022 call </a:t>
            </a:r>
            <a:r>
              <a:rPr lang="en-GB" sz="2600" dirty="0">
                <a:solidFill>
                  <a:schemeClr val="tx1"/>
                </a:solidFill>
              </a:rPr>
              <a:t>by Luminita </a:t>
            </a:r>
            <a:r>
              <a:rPr lang="en-GB" sz="2600" dirty="0" err="1">
                <a:solidFill>
                  <a:schemeClr val="tx1"/>
                </a:solidFill>
              </a:rPr>
              <a:t>Stanciulescu</a:t>
            </a:r>
            <a:r>
              <a:rPr lang="en-GB" sz="2600" dirty="0">
                <a:solidFill>
                  <a:schemeClr val="tx1"/>
                </a:solidFill>
              </a:rPr>
              <a:t> and Vania </a:t>
            </a:r>
            <a:r>
              <a:rPr lang="en-GB" sz="2600" dirty="0" err="1" smtClean="0">
                <a:solidFill>
                  <a:schemeClr val="tx1"/>
                </a:solidFill>
              </a:rPr>
              <a:t>Bonalberti</a:t>
            </a:r>
            <a:r>
              <a:rPr lang="en-GB" sz="2600" dirty="0" smtClean="0">
                <a:solidFill>
                  <a:schemeClr val="tx1"/>
                </a:solidFill>
              </a:rPr>
              <a:t>, </a:t>
            </a:r>
            <a:r>
              <a:rPr lang="en-GB" sz="2600" dirty="0">
                <a:solidFill>
                  <a:schemeClr val="tx1"/>
                </a:solidFill>
              </a:rPr>
              <a:t>Call </a:t>
            </a:r>
            <a:r>
              <a:rPr lang="en-GB" sz="2600" dirty="0" smtClean="0">
                <a:solidFill>
                  <a:schemeClr val="tx1"/>
                </a:solidFill>
              </a:rPr>
              <a:t>Coordinators at EACEA </a:t>
            </a:r>
            <a:r>
              <a:rPr lang="en-GB" sz="2600" dirty="0">
                <a:solidFill>
                  <a:schemeClr val="tx1"/>
                </a:solidFill>
              </a:rPr>
              <a:t>Unit B.3 </a:t>
            </a:r>
            <a:endParaRPr lang="en-GB" sz="2600" dirty="0" smtClean="0">
              <a:solidFill>
                <a:schemeClr val="tx1"/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“</a:t>
            </a:r>
            <a:r>
              <a:rPr lang="en-GB" sz="2600" b="1" dirty="0">
                <a:solidFill>
                  <a:schemeClr val="tx1"/>
                </a:solidFill>
              </a:rPr>
              <a:t>How to apply” </a:t>
            </a:r>
            <a:r>
              <a:rPr lang="en-GB" sz="2600" dirty="0">
                <a:solidFill>
                  <a:schemeClr val="tx1"/>
                </a:solidFill>
              </a:rPr>
              <a:t>by Noelle </a:t>
            </a:r>
            <a:r>
              <a:rPr lang="en-GB" sz="2600" dirty="0" err="1" smtClean="0">
                <a:solidFill>
                  <a:schemeClr val="tx1"/>
                </a:solidFill>
              </a:rPr>
              <a:t>Aboya-Chevanne</a:t>
            </a:r>
            <a:r>
              <a:rPr lang="en-GB" sz="2600" dirty="0" smtClean="0">
                <a:solidFill>
                  <a:schemeClr val="tx1"/>
                </a:solidFill>
              </a:rPr>
              <a:t>, Project Officer </a:t>
            </a:r>
            <a:r>
              <a:rPr lang="en-GB" sz="2600" dirty="0">
                <a:solidFill>
                  <a:schemeClr val="tx1"/>
                </a:solidFill>
              </a:rPr>
              <a:t>at EACEA Unit B.3 </a:t>
            </a:r>
            <a:endParaRPr lang="en-GB" sz="2600" dirty="0" smtClean="0">
              <a:solidFill>
                <a:schemeClr val="tx1"/>
              </a:solidFill>
            </a:endParaRPr>
          </a:p>
          <a:p>
            <a:pPr marL="342900" indent="-342900">
              <a:buClrTx/>
              <a:buFont typeface="Arial" panose="020B0604020202020204" pitchFamily="34" charset="0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Q/A</a:t>
            </a:r>
            <a:endParaRPr lang="en-GB" sz="26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4F1EA005558D4A84C86AD0D2CF8860" ma:contentTypeVersion="1" ma:contentTypeDescription="Create a new document." ma:contentTypeScope="" ma:versionID="e585c717080f1243343ff507719315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539767-7316-43F3-882C-FC9335208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F87431-2774-4E17-BE38-8A579357848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64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Agenda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SODANO Marta (EACEA)</cp:lastModifiedBy>
  <cp:revision>103</cp:revision>
  <dcterms:created xsi:type="dcterms:W3CDTF">2019-08-09T12:06:42Z</dcterms:created>
  <dcterms:modified xsi:type="dcterms:W3CDTF">2022-01-12T11:07:42Z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0x010100184F1EA005558D4A84C86AD0D2CF8860</vt:lpwstr>
  </property>
</Properties>
</file>