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16" r:id="rId5"/>
  </p:sldMasterIdLst>
  <p:notesMasterIdLst>
    <p:notesMasterId r:id="rId22"/>
  </p:notesMasterIdLst>
  <p:handoutMasterIdLst>
    <p:handoutMasterId r:id="rId23"/>
  </p:handoutMasterIdLst>
  <p:sldIdLst>
    <p:sldId id="404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4B9C"/>
    <a:srgbClr val="003782"/>
    <a:srgbClr val="004494"/>
    <a:srgbClr val="035DC1"/>
    <a:srgbClr val="4F81BD"/>
    <a:srgbClr val="0356B1"/>
    <a:srgbClr val="0088CE"/>
    <a:srgbClr val="404040"/>
    <a:srgbClr val="FFFFFF"/>
    <a:srgbClr val="024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0234" autoAdjust="0"/>
  </p:normalViewPr>
  <p:slideViewPr>
    <p:cSldViewPr snapToGrid="0">
      <p:cViewPr varScale="1">
        <p:scale>
          <a:sx n="62" d="100"/>
          <a:sy n="62" d="100"/>
        </p:scale>
        <p:origin x="904" y="44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88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7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11/06/2021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609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816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47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249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5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967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0273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8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097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5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090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0088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rgbClr val="008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78105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0088C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rgbClr val="0088CE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rgbClr val="0088CE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rgbClr val="0088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0088C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3165B2-F15C-4529-A68B-9103D703EB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4956" r="69" b="13149"/>
          <a:stretch/>
        </p:blipFill>
        <p:spPr>
          <a:xfrm>
            <a:off x="-1" y="0"/>
            <a:ext cx="8040217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243320-9990-48A0-9AD4-30074D717C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24" y="1305513"/>
            <a:ext cx="5033228" cy="5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7F2114-84C2-40AE-AA56-86F078E73884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9043" t="34956" r="4741" b="13149"/>
          <a:stretch/>
        </p:blipFill>
        <p:spPr>
          <a:xfrm>
            <a:off x="0" y="1000124"/>
            <a:ext cx="7924800" cy="58905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62761A-F8FF-457A-88A2-E297DCB95D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24" y="1305513"/>
            <a:ext cx="5033228" cy="555248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62657" y="1994647"/>
            <a:ext cx="3601393" cy="30954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7311360" y="197286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7311360" y="355541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443120" y="4322022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581C99-BD1C-45EB-8CC7-E55A798BC1AF}"/>
              </a:ext>
            </a:extLst>
          </p:cNvPr>
          <p:cNvGrpSpPr/>
          <p:nvPr userDrawn="1"/>
        </p:nvGrpSpPr>
        <p:grpSpPr>
          <a:xfrm>
            <a:off x="9325280" y="4310259"/>
            <a:ext cx="2866720" cy="600164"/>
            <a:chOff x="8400384" y="5016379"/>
            <a:chExt cx="2866720" cy="60016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406BCD-9E6C-443D-A438-4699FC4039D2}"/>
                </a:ext>
              </a:extLst>
            </p:cNvPr>
            <p:cNvSpPr/>
            <p:nvPr userDrawn="1"/>
          </p:nvSpPr>
          <p:spPr>
            <a:xfrm>
              <a:off x="8832304" y="5016379"/>
              <a:ext cx="2434800" cy="60016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The square</a:t>
              </a:r>
              <a:b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</a:b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mont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 des arts/</a:t>
              </a:r>
              <a:r>
                <a:rPr lang="en-US" sz="1100" cap="all" baseline="0" dirty="0" err="1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kunstberg</a:t>
              </a: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,</a:t>
              </a:r>
            </a:p>
            <a:p>
              <a:pPr>
                <a:lnSpc>
                  <a:spcPct val="100000"/>
                </a:lnSpc>
              </a:pPr>
              <a:r>
                <a:rPr lang="en-US" sz="1100" cap="all" baseline="0" dirty="0">
                  <a:solidFill>
                    <a:schemeClr val="bg1"/>
                  </a:solidFill>
                  <a:latin typeface="EC Square Sans Pro Medium" panose="020B0500000000020004" pitchFamily="34" charset="0"/>
                </a:rPr>
                <a:t>1000 brussels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0F5D5B-E047-4CCB-9547-E72F9E296D3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8400384" y="5079827"/>
              <a:ext cx="361285" cy="454493"/>
              <a:chOff x="8400384" y="5829149"/>
              <a:chExt cx="361285" cy="454493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CC4287F-7313-4FE8-AF05-CCFDD12C3092}"/>
                  </a:ext>
                </a:extLst>
              </p:cNvPr>
              <p:cNvSpPr/>
              <p:nvPr/>
            </p:nvSpPr>
            <p:spPr>
              <a:xfrm>
                <a:off x="8490971" y="5919912"/>
                <a:ext cx="179758" cy="179758"/>
              </a:xfrm>
              <a:custGeom>
                <a:avLst/>
                <a:gdLst>
                  <a:gd name="connsiteX0" fmla="*/ 26362 w 179758"/>
                  <a:gd name="connsiteY0" fmla="*/ 26362 h 179758"/>
                  <a:gd name="connsiteX1" fmla="*/ 0 w 179758"/>
                  <a:gd name="connsiteY1" fmla="*/ 89879 h 179758"/>
                  <a:gd name="connsiteX2" fmla="*/ 0 w 179758"/>
                  <a:gd name="connsiteY2" fmla="*/ 89879 h 179758"/>
                  <a:gd name="connsiteX3" fmla="*/ 26362 w 179758"/>
                  <a:gd name="connsiteY3" fmla="*/ 153396 h 179758"/>
                  <a:gd name="connsiteX4" fmla="*/ 89879 w 179758"/>
                  <a:gd name="connsiteY4" fmla="*/ 179758 h 179758"/>
                  <a:gd name="connsiteX5" fmla="*/ 153396 w 179758"/>
                  <a:gd name="connsiteY5" fmla="*/ 153396 h 179758"/>
                  <a:gd name="connsiteX6" fmla="*/ 179758 w 179758"/>
                  <a:gd name="connsiteY6" fmla="*/ 89879 h 179758"/>
                  <a:gd name="connsiteX7" fmla="*/ 153396 w 179758"/>
                  <a:gd name="connsiteY7" fmla="*/ 26362 h 179758"/>
                  <a:gd name="connsiteX8" fmla="*/ 89879 w 179758"/>
                  <a:gd name="connsiteY8" fmla="*/ 0 h 179758"/>
                  <a:gd name="connsiteX9" fmla="*/ 26362 w 179758"/>
                  <a:gd name="connsiteY9" fmla="*/ 26362 h 17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758" h="179758">
                    <a:moveTo>
                      <a:pt x="26362" y="26362"/>
                    </a:moveTo>
                    <a:cubicBezTo>
                      <a:pt x="10085" y="42639"/>
                      <a:pt x="0" y="65109"/>
                      <a:pt x="0" y="89879"/>
                    </a:cubicBezTo>
                    <a:lnTo>
                      <a:pt x="0" y="89879"/>
                    </a:lnTo>
                    <a:cubicBezTo>
                      <a:pt x="0" y="114649"/>
                      <a:pt x="10085" y="137296"/>
                      <a:pt x="26362" y="153396"/>
                    </a:cubicBezTo>
                    <a:cubicBezTo>
                      <a:pt x="42639" y="169673"/>
                      <a:pt x="65109" y="179758"/>
                      <a:pt x="89879" y="179758"/>
                    </a:cubicBezTo>
                    <a:cubicBezTo>
                      <a:pt x="114649" y="179758"/>
                      <a:pt x="137119" y="169673"/>
                      <a:pt x="153396" y="153396"/>
                    </a:cubicBezTo>
                    <a:cubicBezTo>
                      <a:pt x="169673" y="137119"/>
                      <a:pt x="179758" y="114649"/>
                      <a:pt x="179758" y="89879"/>
                    </a:cubicBezTo>
                    <a:cubicBezTo>
                      <a:pt x="179758" y="65109"/>
                      <a:pt x="169673" y="42639"/>
                      <a:pt x="153396" y="26362"/>
                    </a:cubicBezTo>
                    <a:cubicBezTo>
                      <a:pt x="137119" y="10085"/>
                      <a:pt x="114649" y="0"/>
                      <a:pt x="89879" y="0"/>
                    </a:cubicBezTo>
                    <a:cubicBezTo>
                      <a:pt x="65109" y="0"/>
                      <a:pt x="42639" y="10085"/>
                      <a:pt x="26362" y="26362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11D679F-605F-43B2-ABC6-FBEE398C22F9}"/>
                  </a:ext>
                </a:extLst>
              </p:cNvPr>
              <p:cNvSpPr/>
              <p:nvPr/>
            </p:nvSpPr>
            <p:spPr>
              <a:xfrm>
                <a:off x="8400384" y="5829149"/>
                <a:ext cx="361285" cy="454493"/>
              </a:xfrm>
              <a:custGeom>
                <a:avLst/>
                <a:gdLst>
                  <a:gd name="connsiteX0" fmla="*/ 176750 w 361285"/>
                  <a:gd name="connsiteY0" fmla="*/ 452757 h 454493"/>
                  <a:gd name="connsiteX1" fmla="*/ 130042 w 361285"/>
                  <a:gd name="connsiteY1" fmla="*/ 400209 h 454493"/>
                  <a:gd name="connsiteX2" fmla="*/ 32908 w 361285"/>
                  <a:gd name="connsiteY2" fmla="*/ 284676 h 454493"/>
                  <a:gd name="connsiteX3" fmla="*/ 32908 w 361285"/>
                  <a:gd name="connsiteY3" fmla="*/ 284676 h 454493"/>
                  <a:gd name="connsiteX4" fmla="*/ 8316 w 361285"/>
                  <a:gd name="connsiteY4" fmla="*/ 234959 h 454493"/>
                  <a:gd name="connsiteX5" fmla="*/ 0 w 361285"/>
                  <a:gd name="connsiteY5" fmla="*/ 180643 h 454493"/>
                  <a:gd name="connsiteX6" fmla="*/ 52901 w 361285"/>
                  <a:gd name="connsiteY6" fmla="*/ 52901 h 454493"/>
                  <a:gd name="connsiteX7" fmla="*/ 180643 w 361285"/>
                  <a:gd name="connsiteY7" fmla="*/ 0 h 454493"/>
                  <a:gd name="connsiteX8" fmla="*/ 308384 w 361285"/>
                  <a:gd name="connsiteY8" fmla="*/ 52901 h 454493"/>
                  <a:gd name="connsiteX9" fmla="*/ 361286 w 361285"/>
                  <a:gd name="connsiteY9" fmla="*/ 180643 h 454493"/>
                  <a:gd name="connsiteX10" fmla="*/ 361286 w 361285"/>
                  <a:gd name="connsiteY10" fmla="*/ 180643 h 454493"/>
                  <a:gd name="connsiteX11" fmla="*/ 352970 w 361285"/>
                  <a:gd name="connsiteY11" fmla="*/ 235136 h 454493"/>
                  <a:gd name="connsiteX12" fmla="*/ 328377 w 361285"/>
                  <a:gd name="connsiteY12" fmla="*/ 284499 h 454493"/>
                  <a:gd name="connsiteX13" fmla="*/ 231244 w 361285"/>
                  <a:gd name="connsiteY13" fmla="*/ 400032 h 454493"/>
                  <a:gd name="connsiteX14" fmla="*/ 184358 w 361285"/>
                  <a:gd name="connsiteY14" fmla="*/ 452757 h 454493"/>
                  <a:gd name="connsiteX15" fmla="*/ 177458 w 361285"/>
                  <a:gd name="connsiteY15" fmla="*/ 453288 h 454493"/>
                  <a:gd name="connsiteX16" fmla="*/ 176750 w 361285"/>
                  <a:gd name="connsiteY16" fmla="*/ 452757 h 45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1285" h="454493">
                    <a:moveTo>
                      <a:pt x="176750" y="452757"/>
                    </a:moveTo>
                    <a:cubicBezTo>
                      <a:pt x="162419" y="436126"/>
                      <a:pt x="146496" y="418433"/>
                      <a:pt x="130042" y="400209"/>
                    </a:cubicBezTo>
                    <a:cubicBezTo>
                      <a:pt x="95187" y="361639"/>
                      <a:pt x="58209" y="320592"/>
                      <a:pt x="32908" y="284676"/>
                    </a:cubicBezTo>
                    <a:lnTo>
                      <a:pt x="32908" y="284676"/>
                    </a:lnTo>
                    <a:cubicBezTo>
                      <a:pt x="22116" y="269106"/>
                      <a:pt x="13800" y="252475"/>
                      <a:pt x="8316" y="234959"/>
                    </a:cubicBezTo>
                    <a:cubicBezTo>
                      <a:pt x="2831" y="217621"/>
                      <a:pt x="0" y="199574"/>
                      <a:pt x="0" y="180643"/>
                    </a:cubicBezTo>
                    <a:cubicBezTo>
                      <a:pt x="0" y="130749"/>
                      <a:pt x="20170" y="85633"/>
                      <a:pt x="52901" y="52901"/>
                    </a:cubicBezTo>
                    <a:cubicBezTo>
                      <a:pt x="85633" y="20170"/>
                      <a:pt x="130749" y="0"/>
                      <a:pt x="180643" y="0"/>
                    </a:cubicBezTo>
                    <a:cubicBezTo>
                      <a:pt x="230536" y="0"/>
                      <a:pt x="275653" y="20170"/>
                      <a:pt x="308384" y="52901"/>
                    </a:cubicBezTo>
                    <a:cubicBezTo>
                      <a:pt x="341116" y="85633"/>
                      <a:pt x="361286" y="130749"/>
                      <a:pt x="361286" y="180643"/>
                    </a:cubicBezTo>
                    <a:lnTo>
                      <a:pt x="361286" y="180643"/>
                    </a:lnTo>
                    <a:cubicBezTo>
                      <a:pt x="361286" y="199397"/>
                      <a:pt x="358455" y="217797"/>
                      <a:pt x="352970" y="235136"/>
                    </a:cubicBezTo>
                    <a:cubicBezTo>
                      <a:pt x="347485" y="252652"/>
                      <a:pt x="339170" y="269283"/>
                      <a:pt x="328377" y="284499"/>
                    </a:cubicBezTo>
                    <a:cubicBezTo>
                      <a:pt x="303077" y="320415"/>
                      <a:pt x="266099" y="361462"/>
                      <a:pt x="231244" y="400032"/>
                    </a:cubicBezTo>
                    <a:cubicBezTo>
                      <a:pt x="214613" y="418433"/>
                      <a:pt x="198689" y="436126"/>
                      <a:pt x="184358" y="452757"/>
                    </a:cubicBezTo>
                    <a:cubicBezTo>
                      <a:pt x="182589" y="454880"/>
                      <a:pt x="179404" y="455057"/>
                      <a:pt x="177458" y="453288"/>
                    </a:cubicBezTo>
                    <a:cubicBezTo>
                      <a:pt x="177104" y="453111"/>
                      <a:pt x="176927" y="452934"/>
                      <a:pt x="176750" y="452757"/>
                    </a:cubicBezTo>
                    <a:close/>
                  </a:path>
                </a:pathLst>
              </a:custGeom>
              <a:noFill/>
              <a:ln w="24589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8BE7FA1-27E7-4D59-9321-9BF1457BDF83}"/>
              </a:ext>
            </a:extLst>
          </p:cNvPr>
          <p:cNvGrpSpPr/>
          <p:nvPr userDrawn="1"/>
        </p:nvGrpSpPr>
        <p:grpSpPr>
          <a:xfrm>
            <a:off x="5312357" y="223200"/>
            <a:ext cx="1567284" cy="6634800"/>
            <a:chOff x="5312357" y="223200"/>
            <a:chExt cx="1567284" cy="66348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6E2B3D4-0EB2-466D-BB75-4ACC5A48C7D0}"/>
                </a:ext>
              </a:extLst>
            </p:cNvPr>
            <p:cNvSpPr/>
            <p:nvPr userDrawn="1"/>
          </p:nvSpPr>
          <p:spPr>
            <a:xfrm>
              <a:off x="5632674" y="6404400"/>
              <a:ext cx="675114" cy="453600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solidFill>
              <a:srgbClr val="0088CE"/>
            </a:solidFill>
            <a:ln w="589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fr-BE" sz="600" i="1" dirty="0">
                  <a:solidFill>
                    <a:schemeClr val="bg1"/>
                  </a:solidFill>
                </a:rPr>
                <a:t>Erasmus+</a:t>
              </a:r>
              <a:endParaRPr lang="en-US" sz="600" i="1" dirty="0">
                <a:solidFill>
                  <a:schemeClr val="bg1"/>
                </a:solidFill>
              </a:endParaRPr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E796654-A916-47FC-835F-99C6DBB53C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12357" y="223200"/>
              <a:ext cx="1567284" cy="1082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99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  <p15:guide id="5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CE30AFE-07CB-4D0E-80EE-C77D4672E3DC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A8997C-C23E-49AF-8101-B919A65E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35749-FAC8-45B2-8544-206FE37B4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A8B6B1E-D483-4A1F-84D4-DDC11F5E3074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2B3D4-0EB2-466D-BB75-4ACC5A48C7D0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E796654-A916-47FC-835F-99C6DBB53C0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7531E56-743A-4B62-A936-F9336A31C47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95126" y="1989468"/>
            <a:ext cx="3601748" cy="30957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4AF712-3E2A-4360-BBDE-4695BB3D37A5}"/>
              </a:ext>
            </a:extLst>
          </p:cNvPr>
          <p:cNvSpPr/>
          <p:nvPr userDrawn="1"/>
        </p:nvSpPr>
        <p:spPr>
          <a:xfrm>
            <a:off x="8256240" y="2447993"/>
            <a:ext cx="3935760" cy="146379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3300" cap="all" baseline="0" dirty="0">
                <a:solidFill>
                  <a:schemeClr val="bg1"/>
                </a:solidFill>
              </a:rPr>
              <a:t>Building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the Universities</a:t>
            </a:r>
            <a:br>
              <a:rPr lang="en-US" sz="3300" cap="all" baseline="0" dirty="0">
                <a:solidFill>
                  <a:schemeClr val="bg1"/>
                </a:solidFill>
              </a:rPr>
            </a:br>
            <a:r>
              <a:rPr lang="en-US" sz="3300" cap="all" baseline="0" dirty="0">
                <a:solidFill>
                  <a:schemeClr val="bg1"/>
                </a:solidFill>
              </a:rPr>
              <a:t>of the Future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9C9AB2-A88A-45F2-979C-DE026425C660}"/>
              </a:ext>
            </a:extLst>
          </p:cNvPr>
          <p:cNvSpPr/>
          <p:nvPr userDrawn="1"/>
        </p:nvSpPr>
        <p:spPr>
          <a:xfrm>
            <a:off x="8256240" y="4030547"/>
            <a:ext cx="3935760" cy="48026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cap="none" baseline="0" dirty="0">
                <a:solidFill>
                  <a:schemeClr val="bg1"/>
                </a:solidFill>
              </a:rPr>
              <a:t>Back to basics: for an innovative, inclusive</a:t>
            </a:r>
            <a:br>
              <a:rPr lang="en-US" sz="1400" cap="none" baseline="0" dirty="0">
                <a:solidFill>
                  <a:schemeClr val="bg1"/>
                </a:solidFill>
              </a:rPr>
            </a:br>
            <a:r>
              <a:rPr lang="en-US" sz="1400" cap="none" baseline="0" dirty="0">
                <a:solidFill>
                  <a:schemeClr val="bg1"/>
                </a:solidFill>
              </a:rPr>
              <a:t>and values based education</a:t>
            </a:r>
            <a:endParaRPr lang="en-US" sz="1400" cap="none" baseline="0" dirty="0">
              <a:solidFill>
                <a:schemeClr val="bg2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809C35-B48A-469B-ABD3-B0E89D40C35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388000" y="5071344"/>
            <a:ext cx="1584000" cy="525961"/>
            <a:chOff x="8400256" y="4884548"/>
            <a:chExt cx="1360100" cy="45161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906E93-A3BF-45E4-A901-83F69515B66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400256" y="4884548"/>
              <a:ext cx="675114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7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376D02A-7BF4-4C89-AE84-A27EE43BC6C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075370" y="4884548"/>
              <a:ext cx="684986" cy="451614"/>
            </a:xfrm>
            <a:custGeom>
              <a:avLst/>
              <a:gdLst>
                <a:gd name="connsiteX0" fmla="*/ 675115 w 675114"/>
                <a:gd name="connsiteY0" fmla="*/ 451614 h 451614"/>
                <a:gd name="connsiteX1" fmla="*/ 675115 w 675114"/>
                <a:gd name="connsiteY1" fmla="*/ 0 h 451614"/>
                <a:gd name="connsiteX2" fmla="*/ 0 w 675114"/>
                <a:gd name="connsiteY2" fmla="*/ 0 h 451614"/>
                <a:gd name="connsiteX3" fmla="*/ 0 w 675114"/>
                <a:gd name="connsiteY3" fmla="*/ 451614 h 451614"/>
                <a:gd name="connsiteX4" fmla="*/ 675115 w 675114"/>
                <a:gd name="connsiteY4" fmla="*/ 451614 h 4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114" h="451614">
                  <a:moveTo>
                    <a:pt x="675115" y="451614"/>
                  </a:moveTo>
                  <a:lnTo>
                    <a:pt x="675115" y="0"/>
                  </a:lnTo>
                  <a:lnTo>
                    <a:pt x="0" y="0"/>
                  </a:lnTo>
                  <a:lnTo>
                    <a:pt x="0" y="451614"/>
                  </a:lnTo>
                  <a:lnTo>
                    <a:pt x="675115" y="451614"/>
                  </a:lnTo>
                  <a:close/>
                </a:path>
              </a:pathLst>
            </a:custGeom>
            <a:noFill/>
            <a:ln w="25400" cap="flat">
              <a:solidFill>
                <a:schemeClr val="bg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54000" tIns="54000" rIns="54000" bIns="5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BE" sz="1600" i="0" dirty="0">
                  <a:solidFill>
                    <a:schemeClr val="bg1"/>
                  </a:solidFill>
                </a:rPr>
                <a:t>NOV</a:t>
              </a:r>
              <a:endParaRPr lang="en-US" sz="16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4406BCD-9E6C-443D-A438-4699FC4039D2}"/>
              </a:ext>
            </a:extLst>
          </p:cNvPr>
          <p:cNvSpPr/>
          <p:nvPr userDrawn="1"/>
        </p:nvSpPr>
        <p:spPr>
          <a:xfrm>
            <a:off x="8832304" y="5765701"/>
            <a:ext cx="3359696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The square</a:t>
            </a:r>
            <a:b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</a:b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mont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des arts/</a:t>
            </a:r>
            <a:r>
              <a:rPr lang="en-US" sz="110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kunstberg</a:t>
            </a: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,</a:t>
            </a:r>
          </a:p>
          <a:p>
            <a:pPr>
              <a:lnSpc>
                <a:spcPct val="100000"/>
              </a:lnSpc>
            </a:pPr>
            <a:r>
              <a:rPr lang="en-US" sz="110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1000 brussels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80F5D5B-E047-4CCB-9547-E72F9E296D3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00384" y="5829149"/>
            <a:ext cx="361285" cy="454493"/>
            <a:chOff x="8400384" y="5829149"/>
            <a:chExt cx="361285" cy="45449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CC4287F-7313-4FE8-AF05-CCFDD12C3092}"/>
                </a:ext>
              </a:extLst>
            </p:cNvPr>
            <p:cNvSpPr/>
            <p:nvPr/>
          </p:nvSpPr>
          <p:spPr>
            <a:xfrm>
              <a:off x="8490971" y="5919912"/>
              <a:ext cx="179758" cy="179758"/>
            </a:xfrm>
            <a:custGeom>
              <a:avLst/>
              <a:gdLst>
                <a:gd name="connsiteX0" fmla="*/ 26362 w 179758"/>
                <a:gd name="connsiteY0" fmla="*/ 26362 h 179758"/>
                <a:gd name="connsiteX1" fmla="*/ 0 w 179758"/>
                <a:gd name="connsiteY1" fmla="*/ 89879 h 179758"/>
                <a:gd name="connsiteX2" fmla="*/ 0 w 179758"/>
                <a:gd name="connsiteY2" fmla="*/ 89879 h 179758"/>
                <a:gd name="connsiteX3" fmla="*/ 26362 w 179758"/>
                <a:gd name="connsiteY3" fmla="*/ 153396 h 179758"/>
                <a:gd name="connsiteX4" fmla="*/ 89879 w 179758"/>
                <a:gd name="connsiteY4" fmla="*/ 179758 h 179758"/>
                <a:gd name="connsiteX5" fmla="*/ 153396 w 179758"/>
                <a:gd name="connsiteY5" fmla="*/ 153396 h 179758"/>
                <a:gd name="connsiteX6" fmla="*/ 179758 w 179758"/>
                <a:gd name="connsiteY6" fmla="*/ 89879 h 179758"/>
                <a:gd name="connsiteX7" fmla="*/ 153396 w 179758"/>
                <a:gd name="connsiteY7" fmla="*/ 26362 h 179758"/>
                <a:gd name="connsiteX8" fmla="*/ 89879 w 179758"/>
                <a:gd name="connsiteY8" fmla="*/ 0 h 179758"/>
                <a:gd name="connsiteX9" fmla="*/ 26362 w 179758"/>
                <a:gd name="connsiteY9" fmla="*/ 26362 h 17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9758" h="179758">
                  <a:moveTo>
                    <a:pt x="26362" y="26362"/>
                  </a:moveTo>
                  <a:cubicBezTo>
                    <a:pt x="10085" y="42639"/>
                    <a:pt x="0" y="65109"/>
                    <a:pt x="0" y="89879"/>
                  </a:cubicBezTo>
                  <a:lnTo>
                    <a:pt x="0" y="89879"/>
                  </a:lnTo>
                  <a:cubicBezTo>
                    <a:pt x="0" y="114649"/>
                    <a:pt x="10085" y="137296"/>
                    <a:pt x="26362" y="153396"/>
                  </a:cubicBezTo>
                  <a:cubicBezTo>
                    <a:pt x="42639" y="169673"/>
                    <a:pt x="65109" y="179758"/>
                    <a:pt x="89879" y="179758"/>
                  </a:cubicBezTo>
                  <a:cubicBezTo>
                    <a:pt x="114649" y="179758"/>
                    <a:pt x="137119" y="169673"/>
                    <a:pt x="153396" y="153396"/>
                  </a:cubicBezTo>
                  <a:cubicBezTo>
                    <a:pt x="169673" y="137119"/>
                    <a:pt x="179758" y="114649"/>
                    <a:pt x="179758" y="89879"/>
                  </a:cubicBezTo>
                  <a:cubicBezTo>
                    <a:pt x="179758" y="65109"/>
                    <a:pt x="169673" y="42639"/>
                    <a:pt x="153396" y="26362"/>
                  </a:cubicBezTo>
                  <a:cubicBezTo>
                    <a:pt x="137119" y="10085"/>
                    <a:pt x="114649" y="0"/>
                    <a:pt x="89879" y="0"/>
                  </a:cubicBezTo>
                  <a:cubicBezTo>
                    <a:pt x="65109" y="0"/>
                    <a:pt x="42639" y="10085"/>
                    <a:pt x="26362" y="26362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11D679F-605F-43B2-ABC6-FBEE398C22F9}"/>
                </a:ext>
              </a:extLst>
            </p:cNvPr>
            <p:cNvSpPr/>
            <p:nvPr/>
          </p:nvSpPr>
          <p:spPr>
            <a:xfrm>
              <a:off x="8400384" y="5829149"/>
              <a:ext cx="361285" cy="454493"/>
            </a:xfrm>
            <a:custGeom>
              <a:avLst/>
              <a:gdLst>
                <a:gd name="connsiteX0" fmla="*/ 176750 w 361285"/>
                <a:gd name="connsiteY0" fmla="*/ 452757 h 454493"/>
                <a:gd name="connsiteX1" fmla="*/ 130042 w 361285"/>
                <a:gd name="connsiteY1" fmla="*/ 400209 h 454493"/>
                <a:gd name="connsiteX2" fmla="*/ 32908 w 361285"/>
                <a:gd name="connsiteY2" fmla="*/ 284676 h 454493"/>
                <a:gd name="connsiteX3" fmla="*/ 32908 w 361285"/>
                <a:gd name="connsiteY3" fmla="*/ 284676 h 454493"/>
                <a:gd name="connsiteX4" fmla="*/ 8316 w 361285"/>
                <a:gd name="connsiteY4" fmla="*/ 234959 h 454493"/>
                <a:gd name="connsiteX5" fmla="*/ 0 w 361285"/>
                <a:gd name="connsiteY5" fmla="*/ 180643 h 454493"/>
                <a:gd name="connsiteX6" fmla="*/ 52901 w 361285"/>
                <a:gd name="connsiteY6" fmla="*/ 52901 h 454493"/>
                <a:gd name="connsiteX7" fmla="*/ 180643 w 361285"/>
                <a:gd name="connsiteY7" fmla="*/ 0 h 454493"/>
                <a:gd name="connsiteX8" fmla="*/ 308384 w 361285"/>
                <a:gd name="connsiteY8" fmla="*/ 52901 h 454493"/>
                <a:gd name="connsiteX9" fmla="*/ 361286 w 361285"/>
                <a:gd name="connsiteY9" fmla="*/ 180643 h 454493"/>
                <a:gd name="connsiteX10" fmla="*/ 361286 w 361285"/>
                <a:gd name="connsiteY10" fmla="*/ 180643 h 454493"/>
                <a:gd name="connsiteX11" fmla="*/ 352970 w 361285"/>
                <a:gd name="connsiteY11" fmla="*/ 235136 h 454493"/>
                <a:gd name="connsiteX12" fmla="*/ 328377 w 361285"/>
                <a:gd name="connsiteY12" fmla="*/ 284499 h 454493"/>
                <a:gd name="connsiteX13" fmla="*/ 231244 w 361285"/>
                <a:gd name="connsiteY13" fmla="*/ 400032 h 454493"/>
                <a:gd name="connsiteX14" fmla="*/ 184358 w 361285"/>
                <a:gd name="connsiteY14" fmla="*/ 452757 h 454493"/>
                <a:gd name="connsiteX15" fmla="*/ 177458 w 361285"/>
                <a:gd name="connsiteY15" fmla="*/ 453288 h 454493"/>
                <a:gd name="connsiteX16" fmla="*/ 176750 w 361285"/>
                <a:gd name="connsiteY16" fmla="*/ 452757 h 454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61285" h="454493">
                  <a:moveTo>
                    <a:pt x="176750" y="452757"/>
                  </a:moveTo>
                  <a:cubicBezTo>
                    <a:pt x="162419" y="436126"/>
                    <a:pt x="146496" y="418433"/>
                    <a:pt x="130042" y="400209"/>
                  </a:cubicBezTo>
                  <a:cubicBezTo>
                    <a:pt x="95187" y="361639"/>
                    <a:pt x="58209" y="320592"/>
                    <a:pt x="32908" y="284676"/>
                  </a:cubicBezTo>
                  <a:lnTo>
                    <a:pt x="32908" y="284676"/>
                  </a:lnTo>
                  <a:cubicBezTo>
                    <a:pt x="22116" y="269106"/>
                    <a:pt x="13800" y="252475"/>
                    <a:pt x="8316" y="234959"/>
                  </a:cubicBezTo>
                  <a:cubicBezTo>
                    <a:pt x="2831" y="217621"/>
                    <a:pt x="0" y="199574"/>
                    <a:pt x="0" y="180643"/>
                  </a:cubicBezTo>
                  <a:cubicBezTo>
                    <a:pt x="0" y="130749"/>
                    <a:pt x="20170" y="85633"/>
                    <a:pt x="52901" y="52901"/>
                  </a:cubicBezTo>
                  <a:cubicBezTo>
                    <a:pt x="85633" y="20170"/>
                    <a:pt x="130749" y="0"/>
                    <a:pt x="180643" y="0"/>
                  </a:cubicBezTo>
                  <a:cubicBezTo>
                    <a:pt x="230536" y="0"/>
                    <a:pt x="275653" y="20170"/>
                    <a:pt x="308384" y="52901"/>
                  </a:cubicBezTo>
                  <a:cubicBezTo>
                    <a:pt x="341116" y="85633"/>
                    <a:pt x="361286" y="130749"/>
                    <a:pt x="361286" y="180643"/>
                  </a:cubicBezTo>
                  <a:lnTo>
                    <a:pt x="361286" y="180643"/>
                  </a:lnTo>
                  <a:cubicBezTo>
                    <a:pt x="361286" y="199397"/>
                    <a:pt x="358455" y="217797"/>
                    <a:pt x="352970" y="235136"/>
                  </a:cubicBezTo>
                  <a:cubicBezTo>
                    <a:pt x="347485" y="252652"/>
                    <a:pt x="339170" y="269283"/>
                    <a:pt x="328377" y="284499"/>
                  </a:cubicBezTo>
                  <a:cubicBezTo>
                    <a:pt x="303077" y="320415"/>
                    <a:pt x="266099" y="361462"/>
                    <a:pt x="231244" y="400032"/>
                  </a:cubicBezTo>
                  <a:cubicBezTo>
                    <a:pt x="214613" y="418433"/>
                    <a:pt x="198689" y="436126"/>
                    <a:pt x="184358" y="452757"/>
                  </a:cubicBezTo>
                  <a:cubicBezTo>
                    <a:pt x="182589" y="454880"/>
                    <a:pt x="179404" y="455057"/>
                    <a:pt x="177458" y="453288"/>
                  </a:cubicBezTo>
                  <a:cubicBezTo>
                    <a:pt x="177104" y="453111"/>
                    <a:pt x="176927" y="452934"/>
                    <a:pt x="176750" y="452757"/>
                  </a:cubicBezTo>
                  <a:close/>
                </a:path>
              </a:pathLst>
            </a:custGeom>
            <a:noFill/>
            <a:ln w="24589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92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7">
          <p15:clr>
            <a:srgbClr val="FBAE40"/>
          </p15:clr>
        </p15:guide>
        <p15:guide id="2" orient="horz" pos="2352">
          <p15:clr>
            <a:srgbClr val="FBAE40"/>
          </p15:clr>
        </p15:guide>
        <p15:guide id="3" orient="horz" pos="2773">
          <p15:clr>
            <a:srgbClr val="FBAE40"/>
          </p15:clr>
        </p15:guide>
        <p15:guide id="4" orient="horz" pos="318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361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29BF24-5227-470D-A638-C96D3109AE54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117E7D2-4FBE-48EA-B23D-862130A38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164FB07-A299-4B9F-8BA1-E20B9F0BCD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7D8EC1-CCF2-4219-967F-9DF6C57CE4BC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8413" y="1484784"/>
            <a:ext cx="6418187" cy="2871390"/>
          </a:xfrm>
        </p:spPr>
        <p:txBody>
          <a:bodyPr lIns="0"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E8BB-AF51-4552-A9D8-24D32B434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8413" y="4356174"/>
            <a:ext cx="6418187" cy="1220490"/>
          </a:xfrm>
        </p:spPr>
        <p:txBody>
          <a:bodyPr lIns="0" tIns="216000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019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610837-A36A-48D8-95A2-AABE28170EE6}"/>
              </a:ext>
            </a:extLst>
          </p:cNvPr>
          <p:cNvSpPr/>
          <p:nvPr userDrawn="1"/>
        </p:nvSpPr>
        <p:spPr>
          <a:xfrm>
            <a:off x="0" y="1000125"/>
            <a:ext cx="12192000" cy="5857875"/>
          </a:xfrm>
          <a:prstGeom prst="rect">
            <a:avLst/>
          </a:prstGeom>
          <a:gradFill flip="none" rotWithShape="1">
            <a:gsLst>
              <a:gs pos="0">
                <a:srgbClr val="E25487"/>
              </a:gs>
              <a:gs pos="50000">
                <a:schemeClr val="accent1"/>
              </a:gs>
              <a:gs pos="83000">
                <a:schemeClr val="accent1"/>
              </a:gs>
              <a:gs pos="100000">
                <a:schemeClr val="accen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990A048-BABF-4D2C-9D36-9AA999B83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33514" t="39162" r="9594" b="12634"/>
          <a:stretch/>
        </p:blipFill>
        <p:spPr>
          <a:xfrm>
            <a:off x="0" y="1000124"/>
            <a:ext cx="5349240" cy="49477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AC0D3A-BFE8-4EA4-8AA6-BDE75B69B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1"/>
          <a:stretch/>
        </p:blipFill>
        <p:spPr>
          <a:xfrm>
            <a:off x="-6588" y="1340768"/>
            <a:ext cx="4060528" cy="482393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86B6BD-6E51-4DC8-8526-52B63622605E}"/>
              </a:ext>
            </a:extLst>
          </p:cNvPr>
          <p:cNvSpPr/>
          <p:nvPr userDrawn="1"/>
        </p:nvSpPr>
        <p:spPr>
          <a:xfrm>
            <a:off x="-6588" y="1000124"/>
            <a:ext cx="12198588" cy="5857876"/>
          </a:xfrm>
          <a:custGeom>
            <a:avLst/>
            <a:gdLst>
              <a:gd name="connsiteX0" fmla="*/ 5103141 w 12198588"/>
              <a:gd name="connsiteY0" fmla="*/ 0 h 5857874"/>
              <a:gd name="connsiteX1" fmla="*/ 7094685 w 12198588"/>
              <a:gd name="connsiteY1" fmla="*/ 0 h 5857874"/>
              <a:gd name="connsiteX2" fmla="*/ 10207044 w 12198588"/>
              <a:gd name="connsiteY2" fmla="*/ 0 h 5857874"/>
              <a:gd name="connsiteX3" fmla="*/ 12198588 w 12198588"/>
              <a:gd name="connsiteY3" fmla="*/ 0 h 5857874"/>
              <a:gd name="connsiteX4" fmla="*/ 12198588 w 12198588"/>
              <a:gd name="connsiteY4" fmla="*/ 5104009 h 5857874"/>
              <a:gd name="connsiteX5" fmla="*/ 11444738 w 12198588"/>
              <a:gd name="connsiteY5" fmla="*/ 5857874 h 5857874"/>
              <a:gd name="connsiteX6" fmla="*/ 0 w 12198588"/>
              <a:gd name="connsiteY6" fmla="*/ 5857874 h 5857874"/>
              <a:gd name="connsiteX7" fmla="*/ 0 w 12198588"/>
              <a:gd name="connsiteY7" fmla="*/ 5104009 h 5857874"/>
              <a:gd name="connsiteX8" fmla="*/ 5103141 w 12198588"/>
              <a:gd name="connsiteY8" fmla="*/ 381 h 585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588" h="5857874">
                <a:moveTo>
                  <a:pt x="5103141" y="0"/>
                </a:moveTo>
                <a:lnTo>
                  <a:pt x="7094685" y="0"/>
                </a:lnTo>
                <a:lnTo>
                  <a:pt x="10207044" y="0"/>
                </a:lnTo>
                <a:lnTo>
                  <a:pt x="12198588" y="0"/>
                </a:lnTo>
                <a:lnTo>
                  <a:pt x="12198588" y="5104009"/>
                </a:lnTo>
                <a:lnTo>
                  <a:pt x="11444738" y="5857874"/>
                </a:lnTo>
                <a:lnTo>
                  <a:pt x="0" y="5857874"/>
                </a:lnTo>
                <a:lnTo>
                  <a:pt x="0" y="5104009"/>
                </a:lnTo>
                <a:lnTo>
                  <a:pt x="5103141" y="381"/>
                </a:lnTo>
                <a:close/>
              </a:path>
            </a:pathLst>
          </a:custGeom>
          <a:solidFill>
            <a:schemeClr val="accent2"/>
          </a:solidFill>
          <a:ln w="2185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1804C-38CC-40D3-8C9E-F1823208CA8C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8EC9D69-8E5B-40F4-8BA8-DC614044E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44BA4-E8F4-4E66-87E0-6F1DE05EF4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2450" y="3008502"/>
            <a:ext cx="5864150" cy="2924234"/>
          </a:xfrm>
        </p:spPr>
        <p:txBody>
          <a:bodyPr lIns="0"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548E9-ED3F-4914-BEF8-EAD36805C317}"/>
              </a:ext>
            </a:extLst>
          </p:cNvPr>
          <p:cNvSpPr txBox="1"/>
          <p:nvPr userDrawn="1"/>
        </p:nvSpPr>
        <p:spPr>
          <a:xfrm>
            <a:off x="5632450" y="2417492"/>
            <a:ext cx="4495998" cy="353943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r>
              <a:rPr lang="fr-BE" sz="20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European</a:t>
            </a:r>
            <a:r>
              <a:rPr lang="fr-BE" sz="2000" b="1" i="0" cap="all" baseline="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  <a:r>
              <a:rPr lang="fr-BE" sz="2000" b="1" i="0" cap="all" baseline="0" dirty="0" err="1">
                <a:solidFill>
                  <a:schemeClr val="bg1"/>
                </a:solidFill>
                <a:latin typeface="EC Square Sans Pro Medium" panose="020B0500000000020004" pitchFamily="34" charset="0"/>
              </a:rPr>
              <a:t>universities</a:t>
            </a:r>
            <a:endParaRPr lang="en-US" sz="2000" b="1" i="0" cap="all" baseline="0" dirty="0">
              <a:solidFill>
                <a:schemeClr val="bg1"/>
              </a:solidFill>
              <a:latin typeface="EC Square Sans Pro Medium" panose="020B050000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548">
          <p15:clr>
            <a:srgbClr val="FBAE40"/>
          </p15:clr>
        </p15:guide>
        <p15:guide id="2" pos="319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626534"/>
            <a:ext cx="10921182" cy="802746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1988840"/>
            <a:ext cx="10921182" cy="36004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2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F677AB0-0E03-0C4E-A3DA-ADD4174DD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12424" y="5997381"/>
            <a:ext cx="1964910" cy="514806"/>
          </a:xfrm>
          <a:prstGeom prst="rect">
            <a:avLst/>
          </a:prstGeom>
        </p:spPr>
      </p:pic>
      <p:grpSp>
        <p:nvGrpSpPr>
          <p:cNvPr id="6" name="Graphic 9">
            <a:extLst>
              <a:ext uri="{FF2B5EF4-FFF2-40B4-BE49-F238E27FC236}">
                <a16:creationId xmlns:a16="http://schemas.microsoft.com/office/drawing/2014/main" id="{6EDAE50D-D7F7-904F-BDE7-76DA679FFB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903795"/>
          </a:solidFill>
        </p:grpSpPr>
        <p:sp>
          <p:nvSpPr>
            <p:cNvPr id="7" name="Freeform: Shape 24">
              <a:extLst>
                <a:ext uri="{FF2B5EF4-FFF2-40B4-BE49-F238E27FC236}">
                  <a16:creationId xmlns:a16="http://schemas.microsoft.com/office/drawing/2014/main" id="{94695724-BF9E-6D4F-B50C-CC5DDE944096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5">
              <a:extLst>
                <a:ext uri="{FF2B5EF4-FFF2-40B4-BE49-F238E27FC236}">
                  <a16:creationId xmlns:a16="http://schemas.microsoft.com/office/drawing/2014/main" id="{3F77B4F4-CA03-3549-AB0A-DC1D039B3862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6">
              <a:extLst>
                <a:ext uri="{FF2B5EF4-FFF2-40B4-BE49-F238E27FC236}">
                  <a16:creationId xmlns:a16="http://schemas.microsoft.com/office/drawing/2014/main" id="{B3675F09-B22B-1541-A71C-7C4DF9602CBE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7">
              <a:extLst>
                <a:ext uri="{FF2B5EF4-FFF2-40B4-BE49-F238E27FC236}">
                  <a16:creationId xmlns:a16="http://schemas.microsoft.com/office/drawing/2014/main" id="{61D97E55-4091-534F-8447-855355CD9039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28">
              <a:extLst>
                <a:ext uri="{FF2B5EF4-FFF2-40B4-BE49-F238E27FC236}">
                  <a16:creationId xmlns:a16="http://schemas.microsoft.com/office/drawing/2014/main" id="{87F290B5-40D4-F648-92D2-C1CF30B3F7E5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9">
              <a:extLst>
                <a:ext uri="{FF2B5EF4-FFF2-40B4-BE49-F238E27FC236}">
                  <a16:creationId xmlns:a16="http://schemas.microsoft.com/office/drawing/2014/main" id="{FBFBA6DE-160C-6445-89E1-9B4EFBE7AFA4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53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06672" cy="1712596"/>
          </a:xfrm>
        </p:spPr>
        <p:txBody>
          <a:bodyPr bIns="0"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5308"/>
            <a:ext cx="4306672" cy="235166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/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/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/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/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accent2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27F03977-B3BB-41ED-BA95-B89029C891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  <p:grpSp>
        <p:nvGrpSpPr>
          <p:cNvPr id="8" name="Graphic 9">
            <a:extLst>
              <a:ext uri="{FF2B5EF4-FFF2-40B4-BE49-F238E27FC236}">
                <a16:creationId xmlns:a16="http://schemas.microsoft.com/office/drawing/2014/main" id="{BCCFC847-EAE0-664A-94A7-D92F6B8D85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0"/>
            <a:ext cx="1055440" cy="1277522"/>
            <a:chOff x="0" y="375179"/>
            <a:chExt cx="902753" cy="1092707"/>
          </a:xfrm>
          <a:solidFill>
            <a:srgbClr val="903795"/>
          </a:solidFill>
        </p:grpSpPr>
        <p:sp>
          <p:nvSpPr>
            <p:cNvPr id="9" name="Freeform: Shape 24">
              <a:extLst>
                <a:ext uri="{FF2B5EF4-FFF2-40B4-BE49-F238E27FC236}">
                  <a16:creationId xmlns:a16="http://schemas.microsoft.com/office/drawing/2014/main" id="{9F99AB61-C92A-9646-9954-99D9E19F9CAA}"/>
                </a:ext>
              </a:extLst>
            </p:cNvPr>
            <p:cNvSpPr/>
            <p:nvPr/>
          </p:nvSpPr>
          <p:spPr>
            <a:xfrm>
              <a:off x="178378" y="1103460"/>
              <a:ext cx="359854" cy="364426"/>
            </a:xfrm>
            <a:custGeom>
              <a:avLst/>
              <a:gdLst>
                <a:gd name="connsiteX0" fmla="*/ 177641 w 359854"/>
                <a:gd name="connsiteY0" fmla="*/ 0 h 364426"/>
                <a:gd name="connsiteX1" fmla="*/ 177641 w 359854"/>
                <a:gd name="connsiteY1" fmla="*/ 0 h 364426"/>
                <a:gd name="connsiteX2" fmla="*/ 0 w 359854"/>
                <a:gd name="connsiteY2" fmla="*/ 177641 h 364426"/>
                <a:gd name="connsiteX3" fmla="*/ 0 w 359854"/>
                <a:gd name="connsiteY3" fmla="*/ 182213 h 364426"/>
                <a:gd name="connsiteX4" fmla="*/ 177641 w 359854"/>
                <a:gd name="connsiteY4" fmla="*/ 182213 h 364426"/>
                <a:gd name="connsiteX5" fmla="*/ 177641 w 359854"/>
                <a:gd name="connsiteY5" fmla="*/ 364427 h 364426"/>
                <a:gd name="connsiteX6" fmla="*/ 359855 w 359854"/>
                <a:gd name="connsiteY6" fmla="*/ 182213 h 364426"/>
                <a:gd name="connsiteX7" fmla="*/ 359855 w 359854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854" h="364426">
                  <a:moveTo>
                    <a:pt x="177641" y="0"/>
                  </a:moveTo>
                  <a:lnTo>
                    <a:pt x="177641" y="0"/>
                  </a:lnTo>
                  <a:lnTo>
                    <a:pt x="0" y="177641"/>
                  </a:lnTo>
                  <a:lnTo>
                    <a:pt x="0" y="182213"/>
                  </a:lnTo>
                  <a:lnTo>
                    <a:pt x="177641" y="182213"/>
                  </a:lnTo>
                  <a:lnTo>
                    <a:pt x="177641" y="364427"/>
                  </a:lnTo>
                  <a:lnTo>
                    <a:pt x="359855" y="182213"/>
                  </a:lnTo>
                  <a:lnTo>
                    <a:pt x="35985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5">
              <a:extLst>
                <a:ext uri="{FF2B5EF4-FFF2-40B4-BE49-F238E27FC236}">
                  <a16:creationId xmlns:a16="http://schemas.microsoft.com/office/drawing/2014/main" id="{7EE1663E-6A51-CD4C-BF4D-E8A67ADC82E6}"/>
                </a:ext>
              </a:extLst>
            </p:cNvPr>
            <p:cNvSpPr/>
            <p:nvPr/>
          </p:nvSpPr>
          <p:spPr>
            <a:xfrm>
              <a:off x="0" y="37535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6">
              <a:extLst>
                <a:ext uri="{FF2B5EF4-FFF2-40B4-BE49-F238E27FC236}">
                  <a16:creationId xmlns:a16="http://schemas.microsoft.com/office/drawing/2014/main" id="{A9559387-6427-F74C-AE42-CE52844022C9}"/>
                </a:ext>
              </a:extLst>
            </p:cNvPr>
            <p:cNvSpPr/>
            <p:nvPr/>
          </p:nvSpPr>
          <p:spPr>
            <a:xfrm>
              <a:off x="178378" y="738938"/>
              <a:ext cx="364426" cy="364521"/>
            </a:xfrm>
            <a:custGeom>
              <a:avLst/>
              <a:gdLst>
                <a:gd name="connsiteX0" fmla="*/ 364426 w 364426"/>
                <a:gd name="connsiteY0" fmla="*/ 0 h 364521"/>
                <a:gd name="connsiteX1" fmla="*/ 182213 w 364426"/>
                <a:gd name="connsiteY1" fmla="*/ 0 h 364521"/>
                <a:gd name="connsiteX2" fmla="*/ 182213 w 364426"/>
                <a:gd name="connsiteY2" fmla="*/ 0 h 364521"/>
                <a:gd name="connsiteX3" fmla="*/ 0 w 364426"/>
                <a:gd name="connsiteY3" fmla="*/ 182213 h 364521"/>
                <a:gd name="connsiteX4" fmla="*/ 182213 w 364426"/>
                <a:gd name="connsiteY4" fmla="*/ 182213 h 364521"/>
                <a:gd name="connsiteX5" fmla="*/ 182213 w 364426"/>
                <a:gd name="connsiteY5" fmla="*/ 364522 h 364521"/>
                <a:gd name="connsiteX6" fmla="*/ 364426 w 364426"/>
                <a:gd name="connsiteY6" fmla="*/ 182213 h 36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426" h="364521">
                  <a:moveTo>
                    <a:pt x="364426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522"/>
                  </a:lnTo>
                  <a:lnTo>
                    <a:pt x="364426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7">
              <a:extLst>
                <a:ext uri="{FF2B5EF4-FFF2-40B4-BE49-F238E27FC236}">
                  <a16:creationId xmlns:a16="http://schemas.microsoft.com/office/drawing/2014/main" id="{794B6895-391A-A749-8AAB-20E125F69626}"/>
                </a:ext>
              </a:extLst>
            </p:cNvPr>
            <p:cNvSpPr/>
            <p:nvPr/>
          </p:nvSpPr>
          <p:spPr>
            <a:xfrm>
              <a:off x="178378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28">
              <a:extLst>
                <a:ext uri="{FF2B5EF4-FFF2-40B4-BE49-F238E27FC236}">
                  <a16:creationId xmlns:a16="http://schemas.microsoft.com/office/drawing/2014/main" id="{C555F81A-0A26-3841-8CD2-9076EB205BD2}"/>
                </a:ext>
              </a:extLst>
            </p:cNvPr>
            <p:cNvSpPr/>
            <p:nvPr userDrawn="1"/>
          </p:nvSpPr>
          <p:spPr>
            <a:xfrm>
              <a:off x="0" y="737964"/>
              <a:ext cx="183546" cy="364426"/>
            </a:xfrm>
            <a:custGeom>
              <a:avLst/>
              <a:gdLst>
                <a:gd name="connsiteX0" fmla="*/ 1334 w 183546"/>
                <a:gd name="connsiteY0" fmla="*/ 0 h 364426"/>
                <a:gd name="connsiteX1" fmla="*/ 1334 w 183546"/>
                <a:gd name="connsiteY1" fmla="*/ 0 h 364426"/>
                <a:gd name="connsiteX2" fmla="*/ 0 w 183546"/>
                <a:gd name="connsiteY2" fmla="*/ 1333 h 364426"/>
                <a:gd name="connsiteX3" fmla="*/ 0 w 183546"/>
                <a:gd name="connsiteY3" fmla="*/ 182213 h 364426"/>
                <a:gd name="connsiteX4" fmla="*/ 1334 w 183546"/>
                <a:gd name="connsiteY4" fmla="*/ 182213 h 364426"/>
                <a:gd name="connsiteX5" fmla="*/ 1334 w 183546"/>
                <a:gd name="connsiteY5" fmla="*/ 364426 h 364426"/>
                <a:gd name="connsiteX6" fmla="*/ 183547 w 183546"/>
                <a:gd name="connsiteY6" fmla="*/ 182213 h 364426"/>
                <a:gd name="connsiteX7" fmla="*/ 183547 w 183546"/>
                <a:gd name="connsiteY7" fmla="*/ 0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546" h="364426">
                  <a:moveTo>
                    <a:pt x="1334" y="0"/>
                  </a:moveTo>
                  <a:lnTo>
                    <a:pt x="1334" y="0"/>
                  </a:lnTo>
                  <a:lnTo>
                    <a:pt x="0" y="1333"/>
                  </a:lnTo>
                  <a:lnTo>
                    <a:pt x="0" y="182213"/>
                  </a:lnTo>
                  <a:lnTo>
                    <a:pt x="1334" y="182213"/>
                  </a:lnTo>
                  <a:lnTo>
                    <a:pt x="1334" y="364426"/>
                  </a:lnTo>
                  <a:lnTo>
                    <a:pt x="183547" y="182213"/>
                  </a:lnTo>
                  <a:lnTo>
                    <a:pt x="1835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29">
              <a:extLst>
                <a:ext uri="{FF2B5EF4-FFF2-40B4-BE49-F238E27FC236}">
                  <a16:creationId xmlns:a16="http://schemas.microsoft.com/office/drawing/2014/main" id="{F6863B49-9D8A-BF4B-A9D2-4049C4BCC2EA}"/>
                </a:ext>
              </a:extLst>
            </p:cNvPr>
            <p:cNvSpPr/>
            <p:nvPr userDrawn="1"/>
          </p:nvSpPr>
          <p:spPr>
            <a:xfrm>
              <a:off x="538232" y="375179"/>
              <a:ext cx="364521" cy="364426"/>
            </a:xfrm>
            <a:custGeom>
              <a:avLst/>
              <a:gdLst>
                <a:gd name="connsiteX0" fmla="*/ 364522 w 364521"/>
                <a:gd name="connsiteY0" fmla="*/ 0 h 364426"/>
                <a:gd name="connsiteX1" fmla="*/ 182213 w 364521"/>
                <a:gd name="connsiteY1" fmla="*/ 0 h 364426"/>
                <a:gd name="connsiteX2" fmla="*/ 182213 w 364521"/>
                <a:gd name="connsiteY2" fmla="*/ 0 h 364426"/>
                <a:gd name="connsiteX3" fmla="*/ 0 w 364521"/>
                <a:gd name="connsiteY3" fmla="*/ 182213 h 364426"/>
                <a:gd name="connsiteX4" fmla="*/ 182213 w 364521"/>
                <a:gd name="connsiteY4" fmla="*/ 182213 h 364426"/>
                <a:gd name="connsiteX5" fmla="*/ 182213 w 364521"/>
                <a:gd name="connsiteY5" fmla="*/ 364426 h 364426"/>
                <a:gd name="connsiteX6" fmla="*/ 364522 w 364521"/>
                <a:gd name="connsiteY6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21" h="364426">
                  <a:moveTo>
                    <a:pt x="364522" y="0"/>
                  </a:moveTo>
                  <a:lnTo>
                    <a:pt x="182213" y="0"/>
                  </a:lnTo>
                  <a:lnTo>
                    <a:pt x="182213" y="0"/>
                  </a:lnTo>
                  <a:lnTo>
                    <a:pt x="0" y="182213"/>
                  </a:lnTo>
                  <a:lnTo>
                    <a:pt x="182213" y="182213"/>
                  </a:lnTo>
                  <a:lnTo>
                    <a:pt x="182213" y="364426"/>
                  </a:lnTo>
                  <a:lnTo>
                    <a:pt x="364522" y="1822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81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2350776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3A874A6-8CA5-4085-AFA5-6EB1342C0F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601" y="5656973"/>
            <a:ext cx="1069345" cy="9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6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C8C53-53CE-48F6-A61C-A7CA9C003B84}"/>
              </a:ext>
            </a:extLst>
          </p:cNvPr>
          <p:cNvSpPr/>
          <p:nvPr userDrawn="1"/>
        </p:nvSpPr>
        <p:spPr>
          <a:xfrm>
            <a:off x="0" y="1000125"/>
            <a:ext cx="5632674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370685C-A368-4708-B951-6DCF4DB7CF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32674" y="1000125"/>
            <a:ext cx="6559326" cy="5857875"/>
          </a:xfrm>
          <a:custGeom>
            <a:avLst/>
            <a:gdLst>
              <a:gd name="connsiteX0" fmla="*/ 674464 w 6559326"/>
              <a:gd name="connsiteY0" fmla="*/ 0 h 5857875"/>
              <a:gd name="connsiteX1" fmla="*/ 6559326 w 6559326"/>
              <a:gd name="connsiteY1" fmla="*/ 0 h 5857875"/>
              <a:gd name="connsiteX2" fmla="*/ 6559326 w 6559326"/>
              <a:gd name="connsiteY2" fmla="*/ 5857875 h 5857875"/>
              <a:gd name="connsiteX3" fmla="*/ 675115 w 6559326"/>
              <a:gd name="connsiteY3" fmla="*/ 5857875 h 5857875"/>
              <a:gd name="connsiteX4" fmla="*/ 675115 w 6559326"/>
              <a:gd name="connsiteY4" fmla="*/ 5404275 h 5857875"/>
              <a:gd name="connsiteX5" fmla="*/ 0 w 6559326"/>
              <a:gd name="connsiteY5" fmla="*/ 5404275 h 5857875"/>
              <a:gd name="connsiteX6" fmla="*/ 0 w 6559326"/>
              <a:gd name="connsiteY6" fmla="*/ 304800 h 5857875"/>
              <a:gd name="connsiteX7" fmla="*/ 674464 w 6559326"/>
              <a:gd name="connsiteY7" fmla="*/ 304800 h 5857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59326" h="5857875">
                <a:moveTo>
                  <a:pt x="674464" y="0"/>
                </a:moveTo>
                <a:lnTo>
                  <a:pt x="6559326" y="0"/>
                </a:lnTo>
                <a:lnTo>
                  <a:pt x="6559326" y="5857875"/>
                </a:lnTo>
                <a:lnTo>
                  <a:pt x="675115" y="5857875"/>
                </a:lnTo>
                <a:lnTo>
                  <a:pt x="675115" y="5404275"/>
                </a:lnTo>
                <a:lnTo>
                  <a:pt x="0" y="5404275"/>
                </a:lnTo>
                <a:lnTo>
                  <a:pt x="0" y="304800"/>
                </a:lnTo>
                <a:lnTo>
                  <a:pt x="674464" y="3048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64127F-9638-4B76-A4D4-56CFC6613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111442"/>
            <a:ext cx="4378680" cy="1712596"/>
          </a:xfrm>
        </p:spPr>
        <p:txBody>
          <a:bodyPr b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9A22-8447-471D-803A-E49C71F4F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200" y="3306197"/>
            <a:ext cx="4378680" cy="313432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355600" indent="-355600">
              <a:spcBef>
                <a:spcPts val="600"/>
              </a:spcBef>
              <a:spcAft>
                <a:spcPts val="600"/>
              </a:spcAft>
              <a:defRPr sz="200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3pPr>
            <a:lvl4pPr marL="355600" indent="-355600"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0" indent="0">
              <a:spcBef>
                <a:spcPts val="1800"/>
              </a:spcBef>
              <a:spcAft>
                <a:spcPts val="1200"/>
              </a:spcAft>
              <a:buNone/>
              <a:defRPr sz="2000" b="0" cap="all" baseline="0">
                <a:solidFill>
                  <a:schemeClr val="bg1"/>
                </a:solidFill>
                <a:latin typeface="EC Square Sans Pro Medium" panose="020B050000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62E5E52-84A2-4453-9841-FDF481C1499E}"/>
              </a:ext>
            </a:extLst>
          </p:cNvPr>
          <p:cNvSpPr/>
          <p:nvPr userDrawn="1"/>
        </p:nvSpPr>
        <p:spPr>
          <a:xfrm>
            <a:off x="5632674" y="6404400"/>
            <a:ext cx="675114" cy="453600"/>
          </a:xfrm>
          <a:custGeom>
            <a:avLst/>
            <a:gdLst>
              <a:gd name="connsiteX0" fmla="*/ 675115 w 675114"/>
              <a:gd name="connsiteY0" fmla="*/ 451614 h 451614"/>
              <a:gd name="connsiteX1" fmla="*/ 675115 w 675114"/>
              <a:gd name="connsiteY1" fmla="*/ 0 h 451614"/>
              <a:gd name="connsiteX2" fmla="*/ 0 w 675114"/>
              <a:gd name="connsiteY2" fmla="*/ 0 h 451614"/>
              <a:gd name="connsiteX3" fmla="*/ 0 w 675114"/>
              <a:gd name="connsiteY3" fmla="*/ 451614 h 451614"/>
              <a:gd name="connsiteX4" fmla="*/ 675115 w 675114"/>
              <a:gd name="connsiteY4" fmla="*/ 451614 h 451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114" h="451614">
                <a:moveTo>
                  <a:pt x="675115" y="451614"/>
                </a:moveTo>
                <a:lnTo>
                  <a:pt x="675115" y="0"/>
                </a:lnTo>
                <a:lnTo>
                  <a:pt x="0" y="0"/>
                </a:lnTo>
                <a:lnTo>
                  <a:pt x="0" y="451614"/>
                </a:lnTo>
                <a:lnTo>
                  <a:pt x="675115" y="451614"/>
                </a:lnTo>
                <a:close/>
              </a:path>
            </a:pathLst>
          </a:custGeom>
          <a:solidFill>
            <a:srgbClr val="0088CE"/>
          </a:solidFill>
          <a:ln w="589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54000" tIns="54000" rIns="54000" bIns="54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BE" sz="600" i="1" dirty="0">
                <a:solidFill>
                  <a:schemeClr val="bg1"/>
                </a:solidFill>
              </a:rPr>
              <a:t>Erasmus+</a:t>
            </a:r>
            <a:endParaRPr lang="en-US" sz="600" i="1" dirty="0">
              <a:solidFill>
                <a:schemeClr val="bg1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ADDBA60-4F9D-4DAF-9889-2B3A01868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2357" y="223200"/>
            <a:ext cx="1567284" cy="108231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85FB4BC-DAEA-4C11-B5CC-E6310DC11B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5734815"/>
            <a:ext cx="1127448" cy="1123185"/>
            <a:chOff x="3863752" y="5098876"/>
            <a:chExt cx="1030694" cy="1026797"/>
          </a:xfrm>
          <a:solidFill>
            <a:schemeClr val="accent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041C83A-C50E-46FD-A3DA-FA69FB81F089}"/>
                </a:ext>
              </a:extLst>
            </p:cNvPr>
            <p:cNvSpPr/>
            <p:nvPr/>
          </p:nvSpPr>
          <p:spPr>
            <a:xfrm>
              <a:off x="4305459" y="5978609"/>
              <a:ext cx="294513" cy="147064"/>
            </a:xfrm>
            <a:custGeom>
              <a:avLst/>
              <a:gdLst>
                <a:gd name="connsiteX0" fmla="*/ 147064 w 294513"/>
                <a:gd name="connsiteY0" fmla="*/ 0 h 147064"/>
                <a:gd name="connsiteX1" fmla="*/ 147064 w 294513"/>
                <a:gd name="connsiteY1" fmla="*/ 0 h 147064"/>
                <a:gd name="connsiteX2" fmla="*/ 0 w 294513"/>
                <a:gd name="connsiteY2" fmla="*/ 147064 h 147064"/>
                <a:gd name="connsiteX3" fmla="*/ 294513 w 294513"/>
                <a:gd name="connsiteY3" fmla="*/ 147064 h 147064"/>
                <a:gd name="connsiteX4" fmla="*/ 294513 w 294513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513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513" y="147064"/>
                  </a:lnTo>
                  <a:lnTo>
                    <a:pt x="294513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33A2AE-2307-4DA7-9AFC-DC0E2066142E}"/>
                </a:ext>
              </a:extLst>
            </p:cNvPr>
            <p:cNvSpPr/>
            <p:nvPr/>
          </p:nvSpPr>
          <p:spPr>
            <a:xfrm>
              <a:off x="4012202" y="5978609"/>
              <a:ext cx="294436" cy="147064"/>
            </a:xfrm>
            <a:custGeom>
              <a:avLst/>
              <a:gdLst>
                <a:gd name="connsiteX0" fmla="*/ 147064 w 294436"/>
                <a:gd name="connsiteY0" fmla="*/ 0 h 147064"/>
                <a:gd name="connsiteX1" fmla="*/ 147064 w 294436"/>
                <a:gd name="connsiteY1" fmla="*/ 0 h 147064"/>
                <a:gd name="connsiteX2" fmla="*/ 0 w 294436"/>
                <a:gd name="connsiteY2" fmla="*/ 147064 h 147064"/>
                <a:gd name="connsiteX3" fmla="*/ 294436 w 294436"/>
                <a:gd name="connsiteY3" fmla="*/ 147064 h 147064"/>
                <a:gd name="connsiteX4" fmla="*/ 294436 w 294436"/>
                <a:gd name="connsiteY4" fmla="*/ 0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436" h="147064">
                  <a:moveTo>
                    <a:pt x="147064" y="0"/>
                  </a:moveTo>
                  <a:lnTo>
                    <a:pt x="147064" y="0"/>
                  </a:lnTo>
                  <a:lnTo>
                    <a:pt x="0" y="147064"/>
                  </a:lnTo>
                  <a:lnTo>
                    <a:pt x="294436" y="147064"/>
                  </a:lnTo>
                  <a:lnTo>
                    <a:pt x="294436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A5E054-D1C8-45D3-9F49-8FBEC330788B}"/>
                </a:ext>
              </a:extLst>
            </p:cNvPr>
            <p:cNvSpPr/>
            <p:nvPr/>
          </p:nvSpPr>
          <p:spPr>
            <a:xfrm>
              <a:off x="4012356" y="5687902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1B57658-B9FB-410E-8A71-D130B746870D}"/>
                </a:ext>
              </a:extLst>
            </p:cNvPr>
            <p:cNvSpPr/>
            <p:nvPr/>
          </p:nvSpPr>
          <p:spPr>
            <a:xfrm>
              <a:off x="4305459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0AFA71-A21C-428C-B50D-C6353E8468A6}"/>
                </a:ext>
              </a:extLst>
            </p:cNvPr>
            <p:cNvSpPr/>
            <p:nvPr/>
          </p:nvSpPr>
          <p:spPr>
            <a:xfrm>
              <a:off x="3863752" y="5392306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82933C1-610A-4852-B4A0-E278FCE15B02}"/>
                </a:ext>
              </a:extLst>
            </p:cNvPr>
            <p:cNvSpPr/>
            <p:nvPr/>
          </p:nvSpPr>
          <p:spPr>
            <a:xfrm>
              <a:off x="4012356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1BA7BD6-1064-4300-841E-4B9F6039766D}"/>
                </a:ext>
              </a:extLst>
            </p:cNvPr>
            <p:cNvSpPr/>
            <p:nvPr/>
          </p:nvSpPr>
          <p:spPr>
            <a:xfrm>
              <a:off x="4012279" y="5098876"/>
              <a:ext cx="294821" cy="294744"/>
            </a:xfrm>
            <a:custGeom>
              <a:avLst/>
              <a:gdLst>
                <a:gd name="connsiteX0" fmla="*/ 294822 w 294821"/>
                <a:gd name="connsiteY0" fmla="*/ 0 h 294744"/>
                <a:gd name="connsiteX1" fmla="*/ 147372 w 294821"/>
                <a:gd name="connsiteY1" fmla="*/ 0 h 294744"/>
                <a:gd name="connsiteX2" fmla="*/ 147372 w 294821"/>
                <a:gd name="connsiteY2" fmla="*/ 0 h 294744"/>
                <a:gd name="connsiteX3" fmla="*/ 0 w 294821"/>
                <a:gd name="connsiteY3" fmla="*/ 147372 h 294744"/>
                <a:gd name="connsiteX4" fmla="*/ 147372 w 294821"/>
                <a:gd name="connsiteY4" fmla="*/ 147372 h 294744"/>
                <a:gd name="connsiteX5" fmla="*/ 147372 w 294821"/>
                <a:gd name="connsiteY5" fmla="*/ 294745 h 294744"/>
                <a:gd name="connsiteX6" fmla="*/ 294822 w 294821"/>
                <a:gd name="connsiteY6" fmla="*/ 147372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744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745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1FD4FC2-67B8-41E4-9FDA-E7FFEAAFCFEB}"/>
                </a:ext>
              </a:extLst>
            </p:cNvPr>
            <p:cNvSpPr/>
            <p:nvPr userDrawn="1"/>
          </p:nvSpPr>
          <p:spPr>
            <a:xfrm>
              <a:off x="4305343" y="5393081"/>
              <a:ext cx="294744" cy="294821"/>
            </a:xfrm>
            <a:custGeom>
              <a:avLst/>
              <a:gdLst>
                <a:gd name="connsiteX0" fmla="*/ 294745 w 294744"/>
                <a:gd name="connsiteY0" fmla="*/ 0 h 294821"/>
                <a:gd name="connsiteX1" fmla="*/ 147372 w 294744"/>
                <a:gd name="connsiteY1" fmla="*/ 0 h 294821"/>
                <a:gd name="connsiteX2" fmla="*/ 147372 w 294744"/>
                <a:gd name="connsiteY2" fmla="*/ 0 h 294821"/>
                <a:gd name="connsiteX3" fmla="*/ 0 w 294744"/>
                <a:gd name="connsiteY3" fmla="*/ 147372 h 294821"/>
                <a:gd name="connsiteX4" fmla="*/ 147372 w 294744"/>
                <a:gd name="connsiteY4" fmla="*/ 147372 h 294821"/>
                <a:gd name="connsiteX5" fmla="*/ 147372 w 294744"/>
                <a:gd name="connsiteY5" fmla="*/ 294822 h 294821"/>
                <a:gd name="connsiteX6" fmla="*/ 294745 w 294744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744" h="294821">
                  <a:moveTo>
                    <a:pt x="294745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745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7810A06-8933-4CE7-9C90-EBFCFB72F8BA}"/>
                </a:ext>
              </a:extLst>
            </p:cNvPr>
            <p:cNvSpPr/>
            <p:nvPr userDrawn="1"/>
          </p:nvSpPr>
          <p:spPr>
            <a:xfrm>
              <a:off x="3863752" y="5687940"/>
              <a:ext cx="148450" cy="294744"/>
            </a:xfrm>
            <a:custGeom>
              <a:avLst/>
              <a:gdLst>
                <a:gd name="connsiteX0" fmla="*/ 1079 w 148450"/>
                <a:gd name="connsiteY0" fmla="*/ 0 h 294744"/>
                <a:gd name="connsiteX1" fmla="*/ 1079 w 148450"/>
                <a:gd name="connsiteY1" fmla="*/ 0 h 294744"/>
                <a:gd name="connsiteX2" fmla="*/ 0 w 148450"/>
                <a:gd name="connsiteY2" fmla="*/ 1079 h 294744"/>
                <a:gd name="connsiteX3" fmla="*/ 0 w 148450"/>
                <a:gd name="connsiteY3" fmla="*/ 147372 h 294744"/>
                <a:gd name="connsiteX4" fmla="*/ 1079 w 148450"/>
                <a:gd name="connsiteY4" fmla="*/ 147372 h 294744"/>
                <a:gd name="connsiteX5" fmla="*/ 1079 w 148450"/>
                <a:gd name="connsiteY5" fmla="*/ 294745 h 294744"/>
                <a:gd name="connsiteX6" fmla="*/ 148451 w 148450"/>
                <a:gd name="connsiteY6" fmla="*/ 147372 h 294744"/>
                <a:gd name="connsiteX7" fmla="*/ 148451 w 148450"/>
                <a:gd name="connsiteY7" fmla="*/ 0 h 2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450" h="294744">
                  <a:moveTo>
                    <a:pt x="1079" y="0"/>
                  </a:moveTo>
                  <a:lnTo>
                    <a:pt x="1079" y="0"/>
                  </a:lnTo>
                  <a:lnTo>
                    <a:pt x="0" y="1079"/>
                  </a:lnTo>
                  <a:lnTo>
                    <a:pt x="0" y="147372"/>
                  </a:lnTo>
                  <a:lnTo>
                    <a:pt x="1079" y="147372"/>
                  </a:lnTo>
                  <a:lnTo>
                    <a:pt x="1079" y="294745"/>
                  </a:lnTo>
                  <a:lnTo>
                    <a:pt x="148451" y="147372"/>
                  </a:lnTo>
                  <a:lnTo>
                    <a:pt x="148451" y="0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E553A98-87BA-4691-BA1C-89E7EA5C2EB3}"/>
                </a:ext>
              </a:extLst>
            </p:cNvPr>
            <p:cNvSpPr/>
            <p:nvPr userDrawn="1"/>
          </p:nvSpPr>
          <p:spPr>
            <a:xfrm>
              <a:off x="3863752" y="5978609"/>
              <a:ext cx="148450" cy="147064"/>
            </a:xfrm>
            <a:custGeom>
              <a:avLst/>
              <a:gdLst>
                <a:gd name="connsiteX0" fmla="*/ 1079 w 148450"/>
                <a:gd name="connsiteY0" fmla="*/ 0 h 147064"/>
                <a:gd name="connsiteX1" fmla="*/ 148450 w 148450"/>
                <a:gd name="connsiteY1" fmla="*/ 0 h 147064"/>
                <a:gd name="connsiteX2" fmla="*/ 148450 w 148450"/>
                <a:gd name="connsiteY2" fmla="*/ 147064 h 147064"/>
                <a:gd name="connsiteX3" fmla="*/ 0 w 148450"/>
                <a:gd name="connsiteY3" fmla="*/ 147064 h 147064"/>
                <a:gd name="connsiteX4" fmla="*/ 0 w 148450"/>
                <a:gd name="connsiteY4" fmla="*/ 1079 h 14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450" h="147064">
                  <a:moveTo>
                    <a:pt x="1079" y="0"/>
                  </a:moveTo>
                  <a:lnTo>
                    <a:pt x="148450" y="0"/>
                  </a:lnTo>
                  <a:lnTo>
                    <a:pt x="148450" y="147064"/>
                  </a:lnTo>
                  <a:lnTo>
                    <a:pt x="0" y="147064"/>
                  </a:lnTo>
                  <a:lnTo>
                    <a:pt x="0" y="1079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F49F730-BE48-4903-9630-3FBBDC999C26}"/>
                </a:ext>
              </a:extLst>
            </p:cNvPr>
            <p:cNvSpPr/>
            <p:nvPr userDrawn="1"/>
          </p:nvSpPr>
          <p:spPr>
            <a:xfrm>
              <a:off x="4599625" y="5687902"/>
              <a:ext cx="294821" cy="294821"/>
            </a:xfrm>
            <a:custGeom>
              <a:avLst/>
              <a:gdLst>
                <a:gd name="connsiteX0" fmla="*/ 294822 w 294821"/>
                <a:gd name="connsiteY0" fmla="*/ 0 h 294821"/>
                <a:gd name="connsiteX1" fmla="*/ 147372 w 294821"/>
                <a:gd name="connsiteY1" fmla="*/ 0 h 294821"/>
                <a:gd name="connsiteX2" fmla="*/ 147372 w 294821"/>
                <a:gd name="connsiteY2" fmla="*/ 0 h 294821"/>
                <a:gd name="connsiteX3" fmla="*/ 0 w 294821"/>
                <a:gd name="connsiteY3" fmla="*/ 147372 h 294821"/>
                <a:gd name="connsiteX4" fmla="*/ 147372 w 294821"/>
                <a:gd name="connsiteY4" fmla="*/ 147372 h 294821"/>
                <a:gd name="connsiteX5" fmla="*/ 147372 w 294821"/>
                <a:gd name="connsiteY5" fmla="*/ 294822 h 294821"/>
                <a:gd name="connsiteX6" fmla="*/ 294822 w 294821"/>
                <a:gd name="connsiteY6" fmla="*/ 147372 h 29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4821" h="294821">
                  <a:moveTo>
                    <a:pt x="294822" y="0"/>
                  </a:moveTo>
                  <a:lnTo>
                    <a:pt x="147372" y="0"/>
                  </a:lnTo>
                  <a:lnTo>
                    <a:pt x="147372" y="0"/>
                  </a:lnTo>
                  <a:lnTo>
                    <a:pt x="0" y="147372"/>
                  </a:lnTo>
                  <a:lnTo>
                    <a:pt x="147372" y="147372"/>
                  </a:lnTo>
                  <a:lnTo>
                    <a:pt x="147372" y="294822"/>
                  </a:lnTo>
                  <a:lnTo>
                    <a:pt x="294822" y="147372"/>
                  </a:lnTo>
                  <a:close/>
                </a:path>
              </a:pathLst>
            </a:custGeom>
            <a:grpFill/>
            <a:ln w="7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57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1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04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099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28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8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656" r:id="rId20"/>
    <p:sldLayoutId id="2147483662" r:id="rId21"/>
    <p:sldLayoutId id="2147483657" r:id="rId22"/>
    <p:sldLayoutId id="2147483651" r:id="rId23"/>
    <p:sldLayoutId id="2147483669" r:id="rId24"/>
    <p:sldLayoutId id="2147483670" r:id="rId25"/>
    <p:sldLayoutId id="2147483650" r:id="rId26"/>
    <p:sldLayoutId id="2147483660" r:id="rId27"/>
    <p:sldLayoutId id="2147483652" r:id="rId28"/>
    <p:sldLayoutId id="2147483661" r:id="rId29"/>
    <p:sldLayoutId id="2147483653" r:id="rId30"/>
    <p:sldLayoutId id="2147483654" r:id="rId31"/>
    <p:sldLayoutId id="2147483659" r:id="rId32"/>
    <p:sldLayoutId id="2147483658" r:id="rId33"/>
    <p:sldLayoutId id="2147483666" r:id="rId34"/>
    <p:sldLayoutId id="2147483667" r:id="rId35"/>
    <p:sldLayoutId id="2147483668" r:id="rId3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DBA42-786D-4B8E-9F25-2B172A67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0412A-EB9E-456B-A243-A4600992B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FBAA6-59D7-4910-9289-400A72D26A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7205-0D8E-46CF-A34C-23F47A4F24DF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E871A-DD76-4E5F-81E4-66E7BF34AA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4F133-28A2-4F40-941B-7E200968F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079E-2BC8-44ED-8379-DE36A2A69A58}" type="slidenum">
              <a:rPr lang="en-US" smtClean="0"/>
              <a:t>‹#›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525FA8-03E8-4D25-9993-51D34049B17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659698" y="-477287"/>
            <a:ext cx="1532301" cy="383075"/>
            <a:chOff x="10659698" y="-477287"/>
            <a:chExt cx="1532301" cy="383075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F33BEA-D726-4787-BB9E-35D88981CDDC}"/>
                </a:ext>
              </a:extLst>
            </p:cNvPr>
            <p:cNvSpPr/>
            <p:nvPr/>
          </p:nvSpPr>
          <p:spPr>
            <a:xfrm>
              <a:off x="10659698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8D6B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BA13802-BB4A-4E76-8511-5D5FAA834B47}"/>
                </a:ext>
              </a:extLst>
            </p:cNvPr>
            <p:cNvSpPr/>
            <p:nvPr/>
          </p:nvSpPr>
          <p:spPr>
            <a:xfrm>
              <a:off x="10851235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99C2E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88849C2-EC61-4D44-A2F9-D720A6CAB8BA}"/>
                </a:ext>
              </a:extLst>
            </p:cNvPr>
            <p:cNvSpPr/>
            <p:nvPr/>
          </p:nvSpPr>
          <p:spPr>
            <a:xfrm>
              <a:off x="11042773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DB2866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F4AC05-3443-41EF-82FF-0CB8865708E0}"/>
                </a:ext>
              </a:extLst>
            </p:cNvPr>
            <p:cNvSpPr/>
            <p:nvPr/>
          </p:nvSpPr>
          <p:spPr>
            <a:xfrm>
              <a:off x="11234311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03895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B0BA6C-7CA0-4204-9C39-9E4139AF6876}"/>
                </a:ext>
              </a:extLst>
            </p:cNvPr>
            <p:cNvSpPr/>
            <p:nvPr/>
          </p:nvSpPr>
          <p:spPr>
            <a:xfrm>
              <a:off x="11425849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26A37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C98BB34-5E45-4107-B8AD-248177B0E258}"/>
                </a:ext>
              </a:extLst>
            </p:cNvPr>
            <p:cNvSpPr/>
            <p:nvPr/>
          </p:nvSpPr>
          <p:spPr>
            <a:xfrm>
              <a:off x="11617386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1E75BB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A5AC5F-8A9B-4CD8-93F8-ACA3562BA810}"/>
                </a:ext>
              </a:extLst>
            </p:cNvPr>
            <p:cNvSpPr/>
            <p:nvPr/>
          </p:nvSpPr>
          <p:spPr>
            <a:xfrm>
              <a:off x="11808924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00AEE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9EBCD35-FCAC-4A49-9C45-9DFCDEC1137E}"/>
                </a:ext>
              </a:extLst>
            </p:cNvPr>
            <p:cNvSpPr/>
            <p:nvPr/>
          </p:nvSpPr>
          <p:spPr>
            <a:xfrm>
              <a:off x="12000462" y="-477287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DC63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D13B2A-A248-435E-A8BC-2A5B33110733}"/>
                </a:ext>
              </a:extLst>
            </p:cNvPr>
            <p:cNvSpPr/>
            <p:nvPr/>
          </p:nvSpPr>
          <p:spPr>
            <a:xfrm>
              <a:off x="10659698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BE2DD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9166F15-EE65-4B2C-9C23-6DDAFC739196}"/>
                </a:ext>
              </a:extLst>
            </p:cNvPr>
            <p:cNvSpPr/>
            <p:nvPr/>
          </p:nvSpPr>
          <p:spPr>
            <a:xfrm>
              <a:off x="10851235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BCB8C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DD8593A-6009-44F2-8E2A-6813FF9EF96A}"/>
                </a:ext>
              </a:extLst>
            </p:cNvPr>
            <p:cNvSpPr/>
            <p:nvPr/>
          </p:nvSpPr>
          <p:spPr>
            <a:xfrm>
              <a:off x="11042773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E8959F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B611D0-8A23-4627-A77B-C4433F99B700}"/>
                </a:ext>
              </a:extLst>
            </p:cNvPr>
            <p:cNvSpPr/>
            <p:nvPr/>
          </p:nvSpPr>
          <p:spPr>
            <a:xfrm>
              <a:off x="11234311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BE8EB9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4A5572-B546-4D50-95FD-C321A4D54FDA}"/>
                </a:ext>
              </a:extLst>
            </p:cNvPr>
            <p:cNvSpPr/>
            <p:nvPr/>
          </p:nvSpPr>
          <p:spPr>
            <a:xfrm>
              <a:off x="11425849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F6AB83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61C03BB-E5CA-4ABC-AACB-F9487C5E9039}"/>
                </a:ext>
              </a:extLst>
            </p:cNvPr>
            <p:cNvSpPr/>
            <p:nvPr/>
          </p:nvSpPr>
          <p:spPr>
            <a:xfrm>
              <a:off x="11617386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8FA7D4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0F194B5-6DBA-406F-A777-7EDB54402E9F}"/>
                </a:ext>
              </a:extLst>
            </p:cNvPr>
            <p:cNvSpPr/>
            <p:nvPr/>
          </p:nvSpPr>
          <p:spPr>
            <a:xfrm>
              <a:off x="11808924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9CC4E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F109BB0-CEA8-4E08-8CC8-DACAF89A03A2}"/>
                </a:ext>
              </a:extLst>
            </p:cNvPr>
            <p:cNvSpPr/>
            <p:nvPr/>
          </p:nvSpPr>
          <p:spPr>
            <a:xfrm>
              <a:off x="12000462" y="-285749"/>
              <a:ext cx="191537" cy="191537"/>
            </a:xfrm>
            <a:custGeom>
              <a:avLst/>
              <a:gdLst>
                <a:gd name="connsiteX0" fmla="*/ 0 w 191537"/>
                <a:gd name="connsiteY0" fmla="*/ 0 h 191537"/>
                <a:gd name="connsiteX1" fmla="*/ 191538 w 191537"/>
                <a:gd name="connsiteY1" fmla="*/ 0 h 191537"/>
                <a:gd name="connsiteX2" fmla="*/ 191538 w 191537"/>
                <a:gd name="connsiteY2" fmla="*/ 191538 h 191537"/>
                <a:gd name="connsiteX3" fmla="*/ 0 w 191537"/>
                <a:gd name="connsiteY3" fmla="*/ 191538 h 19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537" h="191537">
                  <a:moveTo>
                    <a:pt x="0" y="0"/>
                  </a:moveTo>
                  <a:lnTo>
                    <a:pt x="191538" y="0"/>
                  </a:lnTo>
                  <a:lnTo>
                    <a:pt x="191538" y="191538"/>
                  </a:lnTo>
                  <a:lnTo>
                    <a:pt x="0" y="191538"/>
                  </a:lnTo>
                  <a:close/>
                </a:path>
              </a:pathLst>
            </a:custGeom>
            <a:solidFill>
              <a:srgbClr val="C7DC98"/>
            </a:solidFill>
            <a:ln w="22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029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>
          <p15:clr>
            <a:srgbClr val="F26B43"/>
          </p15:clr>
        </p15:guide>
        <p15:guide id="3" orient="horz" pos="4320">
          <p15:clr>
            <a:srgbClr val="F26B43"/>
          </p15:clr>
        </p15:guide>
        <p15:guide id="4" orient="horz">
          <p15:clr>
            <a:srgbClr val="F26B43"/>
          </p15:clr>
        </p15:guide>
        <p15:guide id="5" orient="horz" pos="63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ecd.org/education/talis/" TargetMode="External"/><Relationship Id="rId3" Type="http://schemas.openxmlformats.org/officeDocument/2006/relationships/hyperlink" Target="https://ec.europa.eu/education/resources-and-tools/document-library/digital-education-action-plan-2021-2027-communication_en" TargetMode="External"/><Relationship Id="rId7" Type="http://schemas.openxmlformats.org/officeDocument/2006/relationships/hyperlink" Target="https://ec.europa.eu/education/sites/default/files/document-library-docs/volume-1-2019-education-and-training-monitor.pdf" TargetMode="External"/><Relationship Id="rId12" Type="http://schemas.openxmlformats.org/officeDocument/2006/relationships/image" Target="../media/image27.png"/><Relationship Id="rId2" Type="http://schemas.openxmlformats.org/officeDocument/2006/relationships/hyperlink" Target="https://ec.europa.eu/education/resources-and-tools/document-library/eea-communication-sept2020_e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op.europa.eu/webpub/eac/education-and-training-monitor-2020/en/#:~:text=The%20Education%20and%20Training%20Monitor%202020%20presents%20European,examples%20of%20policy%20measures%20from%20different%20EU%20countries." TargetMode="External"/><Relationship Id="rId11" Type="http://schemas.openxmlformats.org/officeDocument/2006/relationships/image" Target="../media/image28.png"/><Relationship Id="rId5" Type="http://schemas.openxmlformats.org/officeDocument/2006/relationships/hyperlink" Target="https://eacea.ec.europa.eu/national-policies/eurydice/sites/default/files/teachers_in_europe_2020_1.pdf" TargetMode="External"/><Relationship Id="rId10" Type="http://schemas.openxmlformats.org/officeDocument/2006/relationships/hyperlink" Target="https://www.schooleducationgateway.eu/en/pub/index.htm" TargetMode="External"/><Relationship Id="rId4" Type="http://schemas.openxmlformats.org/officeDocument/2006/relationships/hyperlink" Target="https://op.europa.eu/en/publication-detail/-/publication/ac4c748c-aa18-11ea-bb7a-01aa75ed71a1/language-en/format-PDF/source-137808445" TargetMode="External"/><Relationship Id="rId9" Type="http://schemas.openxmlformats.org/officeDocument/2006/relationships/hyperlink" Target="https://www.schooleducationgateway.eu/el/pub/latest/news/new-policy-guide-et2020schools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ec.europa.eu/programmes/erasmus-plus/sites/default/files/erasmus-plus-staff-mobility_en.mp4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c.europa.eu/programmes/erasmus-plus/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19234" y="440267"/>
            <a:ext cx="5372594" cy="463249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IE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Michael TEUTSCH</a:t>
            </a:r>
            <a: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E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E" sz="3200" dirty="0"/>
              <a:t>Head of Unit Schools and Multilingualism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Commission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4" b="4104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6371304" y="4779460"/>
            <a:ext cx="5145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24B9C"/>
                </a:solidFill>
              </a:rPr>
              <a:t>Online Info-Session </a:t>
            </a:r>
            <a:br>
              <a:rPr lang="en-US" b="1" dirty="0">
                <a:solidFill>
                  <a:srgbClr val="024B9C"/>
                </a:solidFill>
              </a:rPr>
            </a:br>
            <a:r>
              <a:rPr lang="en-US" b="1" dirty="0" smtClean="0">
                <a:solidFill>
                  <a:srgbClr val="024B9C"/>
                </a:solidFill>
              </a:rPr>
              <a:t>10 </a:t>
            </a:r>
            <a:r>
              <a:rPr lang="en-US" b="1" dirty="0">
                <a:solidFill>
                  <a:srgbClr val="024B9C"/>
                </a:solidFill>
              </a:rPr>
              <a:t>June, 2021, </a:t>
            </a:r>
            <a:r>
              <a:rPr lang="en-US" b="1" dirty="0" smtClean="0">
                <a:solidFill>
                  <a:srgbClr val="024B9C"/>
                </a:solidFill>
              </a:rPr>
              <a:t> </a:t>
            </a:r>
            <a:r>
              <a:rPr lang="en-US" b="1" dirty="0">
                <a:solidFill>
                  <a:srgbClr val="024B9C"/>
                </a:solidFill>
              </a:rPr>
              <a:t>14:00 – 17:00, Brussels </a:t>
            </a:r>
            <a:r>
              <a:rPr lang="en-US" b="1" dirty="0" smtClean="0">
                <a:solidFill>
                  <a:srgbClr val="024B9C"/>
                </a:solidFill>
              </a:rPr>
              <a:t>time</a:t>
            </a:r>
            <a:br>
              <a:rPr lang="en-US" b="1" dirty="0" smtClean="0">
                <a:solidFill>
                  <a:srgbClr val="024B9C"/>
                </a:solidFill>
              </a:rPr>
            </a:br>
            <a:r>
              <a:rPr lang="en-US" b="1" dirty="0" smtClean="0">
                <a:solidFill>
                  <a:srgbClr val="024B9C"/>
                </a:solidFill>
              </a:rPr>
              <a:t>#</a:t>
            </a:r>
            <a:r>
              <a:rPr lang="en-US" b="1" dirty="0" err="1" smtClean="0">
                <a:solidFill>
                  <a:srgbClr val="024B9C"/>
                </a:solidFill>
              </a:rPr>
              <a:t>TeacherAcademies</a:t>
            </a:r>
            <a:endParaRPr lang="en-US" dirty="0">
              <a:solidFill>
                <a:srgbClr val="024B9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1304" y="4718048"/>
            <a:ext cx="4940709" cy="104615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1503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/>
              <a:t>In the EU, about 25% of principals report </a:t>
            </a:r>
            <a:r>
              <a:rPr lang="en-GB" sz="2000" dirty="0" smtClean="0"/>
              <a:t>an overall </a:t>
            </a:r>
            <a:r>
              <a:rPr lang="en-GB" sz="2000" b="1" dirty="0"/>
              <a:t>shortage of qualified </a:t>
            </a:r>
            <a:r>
              <a:rPr lang="en-GB" sz="2000" b="1" dirty="0" smtClean="0"/>
              <a:t>teachers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There is also  </a:t>
            </a:r>
            <a:r>
              <a:rPr lang="en-GB" sz="2000" dirty="0"/>
              <a:t>a </a:t>
            </a:r>
            <a:r>
              <a:rPr lang="en-GB" sz="2000" b="1" dirty="0"/>
              <a:t>shortage of </a:t>
            </a:r>
            <a:r>
              <a:rPr lang="en-GB" sz="2000" b="1" dirty="0" smtClean="0"/>
              <a:t>teachers to teach:</a:t>
            </a:r>
          </a:p>
          <a:p>
            <a:pPr lvl="1">
              <a:spcAft>
                <a:spcPts val="600"/>
              </a:spcAft>
            </a:pPr>
            <a:r>
              <a:rPr lang="en-GB" sz="1800" b="1" dirty="0" smtClean="0"/>
              <a:t>students </a:t>
            </a:r>
            <a:r>
              <a:rPr lang="en-GB" sz="1800" b="1" dirty="0"/>
              <a:t>with special needs. </a:t>
            </a:r>
            <a:endParaRPr lang="en-GB" sz="1800" b="1" dirty="0" smtClean="0"/>
          </a:p>
          <a:p>
            <a:pPr lvl="1">
              <a:spcAft>
                <a:spcPts val="600"/>
              </a:spcAft>
            </a:pPr>
            <a:r>
              <a:rPr lang="en-GB" sz="1800" b="1" dirty="0"/>
              <a:t>s</a:t>
            </a:r>
            <a:r>
              <a:rPr lang="en-GB" sz="1800" b="1" dirty="0" smtClean="0"/>
              <a:t>tudents in multicultural </a:t>
            </a:r>
            <a:r>
              <a:rPr lang="en-GB" sz="1800" b="1" dirty="0"/>
              <a:t>or multilingual </a:t>
            </a:r>
            <a:r>
              <a:rPr lang="en-GB" sz="1800" b="1" dirty="0" smtClean="0"/>
              <a:t>settings </a:t>
            </a:r>
          </a:p>
          <a:p>
            <a:pPr lvl="1">
              <a:spcAft>
                <a:spcPts val="600"/>
              </a:spcAft>
            </a:pPr>
            <a:r>
              <a:rPr lang="en-GB" sz="1800" b="1" dirty="0" smtClean="0"/>
              <a:t>students </a:t>
            </a:r>
            <a:r>
              <a:rPr lang="en-GB" sz="1800" b="1" dirty="0"/>
              <a:t>from socioeconomically disadvantaged homes </a:t>
            </a:r>
            <a:endParaRPr lang="en-GB" sz="1800" b="1" dirty="0" smtClean="0"/>
          </a:p>
          <a:p>
            <a:pPr marL="457200" lvl="1" indent="0">
              <a:spcAft>
                <a:spcPts val="600"/>
              </a:spcAft>
              <a:buNone/>
            </a:pPr>
            <a:endParaRPr lang="en-GB" sz="1800" b="1" dirty="0" smtClean="0"/>
          </a:p>
          <a:p>
            <a:pPr>
              <a:spcAft>
                <a:spcPts val="600"/>
              </a:spcAft>
            </a:pPr>
            <a:r>
              <a:rPr lang="en-IE" sz="2000" b="1" dirty="0" smtClean="0"/>
              <a:t>Ageing</a:t>
            </a:r>
            <a:r>
              <a:rPr lang="en-IE" sz="2000" b="1" dirty="0"/>
              <a:t>: </a:t>
            </a:r>
            <a:r>
              <a:rPr lang="en-IE" sz="2000" dirty="0"/>
              <a:t>40% of lower secondary </a:t>
            </a:r>
            <a:r>
              <a:rPr lang="en-IE" sz="2000" dirty="0" smtClean="0"/>
              <a:t>teachers </a:t>
            </a:r>
            <a:r>
              <a:rPr lang="en-IE" sz="2000" dirty="0"/>
              <a:t>in Europe are </a:t>
            </a:r>
            <a:r>
              <a:rPr lang="en-IE" sz="2000" b="1" dirty="0"/>
              <a:t>50</a:t>
            </a:r>
            <a:r>
              <a:rPr lang="en-IE" sz="2000" dirty="0"/>
              <a:t> or </a:t>
            </a:r>
            <a:r>
              <a:rPr lang="en-IE" sz="2000" dirty="0" smtClean="0"/>
              <a:t>above</a:t>
            </a:r>
            <a:r>
              <a:rPr lang="en-IE" sz="2000" b="1" dirty="0" smtClean="0"/>
              <a:t>, so one third will retire in the next decade</a:t>
            </a:r>
          </a:p>
          <a:p>
            <a:pPr>
              <a:spcAft>
                <a:spcPts val="600"/>
              </a:spcAft>
            </a:pPr>
            <a:r>
              <a:rPr lang="en-IE" sz="2000" b="1" dirty="0" smtClean="0"/>
              <a:t>Some countries have high drop-out rates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IE" sz="2000" dirty="0"/>
              <a:t>But there is also </a:t>
            </a:r>
            <a:r>
              <a:rPr lang="en-IE" sz="2000" b="1" dirty="0" smtClean="0"/>
              <a:t>oversupply </a:t>
            </a:r>
            <a:r>
              <a:rPr lang="en-IE" sz="2000" dirty="0"/>
              <a:t>of </a:t>
            </a:r>
            <a:r>
              <a:rPr lang="en-IE" sz="2000" dirty="0" smtClean="0"/>
              <a:t>teachers in many countries</a:t>
            </a:r>
            <a:r>
              <a:rPr lang="en-IE" b="1" dirty="0" smtClean="0"/>
              <a:t>.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Challenges – shortages of teachers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941" y="2338819"/>
            <a:ext cx="2787324" cy="146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672" y="2001116"/>
            <a:ext cx="10905699" cy="415030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Only </a:t>
            </a:r>
            <a:r>
              <a:rPr lang="en-GB" dirty="0"/>
              <a:t>18% of lower secondary school teachers </a:t>
            </a:r>
            <a:r>
              <a:rPr lang="en-GB" dirty="0" smtClean="0"/>
              <a:t>think their profession is </a:t>
            </a:r>
            <a:r>
              <a:rPr lang="en-GB" b="1" dirty="0" smtClean="0"/>
              <a:t>valued </a:t>
            </a:r>
            <a:r>
              <a:rPr lang="en-GB" b="1" dirty="0"/>
              <a:t>by </a:t>
            </a:r>
            <a:r>
              <a:rPr lang="en-GB" b="1" dirty="0" smtClean="0"/>
              <a:t>society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IE" b="1" dirty="0" smtClean="0"/>
              <a:t>Gender imbalance: </a:t>
            </a:r>
            <a:r>
              <a:rPr lang="en-GB" dirty="0" smtClean="0"/>
              <a:t>in primary education the </a:t>
            </a:r>
            <a:r>
              <a:rPr lang="en-GB" dirty="0"/>
              <a:t>proportion of female teachers reaches 85% and </a:t>
            </a:r>
            <a:r>
              <a:rPr lang="en-GB" dirty="0" smtClean="0"/>
              <a:t>at secondary </a:t>
            </a:r>
            <a:r>
              <a:rPr lang="en-GB" dirty="0"/>
              <a:t>level, 64.7</a:t>
            </a:r>
            <a:r>
              <a:rPr lang="en-GB" dirty="0" smtClean="0"/>
              <a:t>%.</a:t>
            </a:r>
          </a:p>
          <a:p>
            <a:pPr>
              <a:spcAft>
                <a:spcPts val="600"/>
              </a:spcAft>
            </a:pPr>
            <a:r>
              <a:rPr lang="en-GB" b="1" dirty="0" smtClean="0"/>
              <a:t>Continuous Professional Development (CPD)</a:t>
            </a:r>
            <a:r>
              <a:rPr lang="en-GB" dirty="0" smtClean="0"/>
              <a:t>: </a:t>
            </a:r>
            <a:r>
              <a:rPr lang="en-GB" dirty="0"/>
              <a:t>92% of teachers </a:t>
            </a:r>
            <a:r>
              <a:rPr lang="en-GB" dirty="0" smtClean="0"/>
              <a:t>participate  in further learning, but;</a:t>
            </a:r>
          </a:p>
          <a:p>
            <a:pPr lvl="1">
              <a:spcAft>
                <a:spcPts val="600"/>
              </a:spcAft>
            </a:pPr>
            <a:r>
              <a:rPr lang="en-GB" b="1" dirty="0" smtClean="0"/>
              <a:t>21</a:t>
            </a:r>
            <a:r>
              <a:rPr lang="en-GB" b="1" dirty="0"/>
              <a:t>% </a:t>
            </a:r>
            <a:r>
              <a:rPr lang="en-GB" b="1" dirty="0" smtClean="0"/>
              <a:t>ask for training to work with students </a:t>
            </a:r>
            <a:r>
              <a:rPr lang="en-GB" b="1" dirty="0"/>
              <a:t>with special needs; </a:t>
            </a:r>
            <a:endParaRPr lang="en-GB" b="1" dirty="0" smtClean="0"/>
          </a:p>
          <a:p>
            <a:pPr lvl="1">
              <a:spcAft>
                <a:spcPts val="600"/>
              </a:spcAft>
            </a:pPr>
            <a:r>
              <a:rPr lang="en-GB" b="1" dirty="0" smtClean="0"/>
              <a:t>16</a:t>
            </a:r>
            <a:r>
              <a:rPr lang="en-GB" b="1" dirty="0"/>
              <a:t>% </a:t>
            </a:r>
            <a:r>
              <a:rPr lang="en-GB" b="1" dirty="0" smtClean="0"/>
              <a:t>ask for more IT training; </a:t>
            </a:r>
          </a:p>
          <a:p>
            <a:pPr lvl="1">
              <a:spcAft>
                <a:spcPts val="600"/>
              </a:spcAft>
            </a:pPr>
            <a:r>
              <a:rPr lang="en-GB" b="1" dirty="0" smtClean="0"/>
              <a:t>and 13</a:t>
            </a:r>
            <a:r>
              <a:rPr lang="en-GB" b="1" dirty="0"/>
              <a:t>% </a:t>
            </a:r>
            <a:r>
              <a:rPr lang="en-GB" b="1" dirty="0" smtClean="0"/>
              <a:t>training </a:t>
            </a:r>
            <a:r>
              <a:rPr lang="en-GB" b="1" dirty="0"/>
              <a:t>in teaching in multilingual and multicultural environments.  </a:t>
            </a:r>
            <a:endParaRPr lang="en-GB" b="1" dirty="0" smtClean="0"/>
          </a:p>
          <a:p>
            <a:pPr lvl="1">
              <a:spcAft>
                <a:spcPts val="600"/>
              </a:spcAft>
            </a:pPr>
            <a:endParaRPr lang="en-GB" b="1" dirty="0"/>
          </a:p>
          <a:p>
            <a:pPr marL="0" indent="0">
              <a:buNone/>
            </a:pPr>
            <a:r>
              <a:rPr lang="en-GB" sz="1600" b="1" dirty="0" smtClean="0"/>
              <a:t>(</a:t>
            </a:r>
            <a:r>
              <a:rPr lang="en-GB" sz="1600" b="1" dirty="0">
                <a:solidFill>
                  <a:schemeClr val="tx2"/>
                </a:solidFill>
              </a:rPr>
              <a:t>Education and Training Monitor </a:t>
            </a:r>
            <a:r>
              <a:rPr lang="en-GB" sz="1600" b="1" dirty="0" smtClean="0">
                <a:solidFill>
                  <a:schemeClr val="tx2"/>
                </a:solidFill>
              </a:rPr>
              <a:t>2019 </a:t>
            </a:r>
            <a:r>
              <a:rPr lang="en-GB" sz="1600" b="1" dirty="0">
                <a:solidFill>
                  <a:schemeClr val="tx2"/>
                </a:solidFill>
              </a:rPr>
              <a:t>– based on TALIS 2018)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Challenges – image and CPD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3114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45" y="1555037"/>
            <a:ext cx="10588961" cy="4421397"/>
          </a:xfrm>
          <a:ln>
            <a:solidFill>
              <a:srgbClr val="B9B9B9"/>
            </a:solidFill>
          </a:ln>
          <a:effectLst>
            <a:softEdge rad="12700"/>
          </a:effectLst>
        </p:spPr>
        <p:txBody>
          <a:bodyPr/>
          <a:lstStyle/>
          <a:p>
            <a:r>
              <a:rPr lang="en-US" sz="1800" b="1" dirty="0"/>
              <a:t>TALIS 2018: </a:t>
            </a:r>
            <a:r>
              <a:rPr lang="en-US" sz="1800" b="1" dirty="0" smtClean="0"/>
              <a:t>44% </a:t>
            </a:r>
            <a:r>
              <a:rPr lang="en-US" sz="1800" b="1" dirty="0"/>
              <a:t>of </a:t>
            </a:r>
            <a:r>
              <a:rPr lang="en-US" sz="1800" b="1" dirty="0" smtClean="0"/>
              <a:t>teachers in the EU have </a:t>
            </a:r>
            <a:r>
              <a:rPr lang="en-US" sz="1800" b="1" dirty="0"/>
              <a:t>been abroad (22,5% through an EU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err="1" smtClean="0"/>
              <a:t>programme</a:t>
            </a:r>
            <a:r>
              <a:rPr lang="en-US" sz="1800" b="1" dirty="0"/>
              <a:t>): 20% solely as a teacher, 8% solely under ITE, </a:t>
            </a:r>
            <a:r>
              <a:rPr lang="en-US" sz="1800" b="1" dirty="0" smtClean="0"/>
              <a:t>13</a:t>
            </a:r>
            <a:r>
              <a:rPr lang="en-US" sz="1800" b="1" dirty="0"/>
              <a:t>% both as teacher 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and students – with big country variations.</a:t>
            </a:r>
            <a:endParaRPr lang="en-US" sz="1800" b="1" dirty="0"/>
          </a:p>
          <a:p>
            <a:pPr marL="0" indent="0">
              <a:buNone/>
            </a:pPr>
            <a:r>
              <a:rPr lang="fr-BE" sz="1800" b="1" dirty="0"/>
              <a:t>	</a:t>
            </a:r>
            <a:r>
              <a:rPr lang="fr-BE" sz="1800" b="1" i="1" u="sng" dirty="0" smtClean="0">
                <a:solidFill>
                  <a:schemeClr val="tx2"/>
                </a:solidFill>
              </a:rPr>
              <a:t>16% </a:t>
            </a:r>
            <a:r>
              <a:rPr lang="fr-BE" sz="1800" b="1" i="1" u="sng" dirty="0">
                <a:solidFill>
                  <a:schemeClr val="tx2"/>
                </a:solidFill>
              </a:rPr>
              <a:t>points </a:t>
            </a:r>
            <a:r>
              <a:rPr lang="fr-BE" sz="1800" b="1" i="1" u="sng" dirty="0" err="1">
                <a:solidFill>
                  <a:schemeClr val="tx2"/>
                </a:solidFill>
              </a:rPr>
              <a:t>increase</a:t>
            </a:r>
            <a:r>
              <a:rPr lang="fr-BE" sz="1800" b="1" i="1" u="sng" dirty="0">
                <a:solidFill>
                  <a:schemeClr val="tx2"/>
                </a:solidFill>
              </a:rPr>
              <a:t> </a:t>
            </a:r>
            <a:r>
              <a:rPr lang="fr-BE" sz="1800" b="1" i="1" u="sng" dirty="0" err="1">
                <a:solidFill>
                  <a:schemeClr val="tx2"/>
                </a:solidFill>
              </a:rPr>
              <a:t>compared</a:t>
            </a:r>
            <a:r>
              <a:rPr lang="fr-BE" sz="1800" b="1" i="1" u="sng" dirty="0">
                <a:solidFill>
                  <a:schemeClr val="tx2"/>
                </a:solidFill>
              </a:rPr>
              <a:t> to </a:t>
            </a:r>
            <a:r>
              <a:rPr lang="fr-BE" sz="1800" b="1" i="1" u="sng" dirty="0" smtClean="0">
                <a:solidFill>
                  <a:schemeClr val="tx2"/>
                </a:solidFill>
              </a:rPr>
              <a:t>TALIS 2013 </a:t>
            </a:r>
          </a:p>
          <a:p>
            <a:pPr marL="285750" indent="-285750">
              <a:buFontTx/>
              <a:buChar char="-"/>
            </a:pPr>
            <a:r>
              <a:rPr lang="en-US" sz="1800" b="1" dirty="0"/>
              <a:t>70% </a:t>
            </a:r>
            <a:r>
              <a:rPr lang="en-US" sz="1800" b="1" dirty="0" smtClean="0"/>
              <a:t>of mobile teachers are language teachers; 30</a:t>
            </a:r>
            <a:r>
              <a:rPr lang="en-US" sz="1800" b="1" dirty="0"/>
              <a:t>% </a:t>
            </a:r>
            <a:r>
              <a:rPr lang="en-US" sz="1800" b="1" dirty="0" smtClean="0"/>
              <a:t>science teachers; 33</a:t>
            </a:r>
            <a:r>
              <a:rPr lang="en-US" sz="1800" b="1" dirty="0"/>
              <a:t>% </a:t>
            </a:r>
            <a:r>
              <a:rPr lang="en-US" sz="1800" b="1" dirty="0" smtClean="0"/>
              <a:t>math teachers</a:t>
            </a:r>
          </a:p>
          <a:p>
            <a:pPr marL="285750" indent="-285750">
              <a:buFontTx/>
              <a:buChar char="-"/>
            </a:pPr>
            <a:r>
              <a:rPr lang="en-US" sz="1800" b="1" dirty="0" smtClean="0"/>
              <a:t>Purposes: Accompanied student 51%, Learning language 50%, Studying (ITE) 48%, </a:t>
            </a:r>
            <a:br>
              <a:rPr lang="en-US" sz="1800" b="1" dirty="0" smtClean="0"/>
            </a:br>
            <a:r>
              <a:rPr lang="en-US" sz="1800" b="1" dirty="0" smtClean="0">
                <a:solidFill>
                  <a:srgbClr val="FF0000"/>
                </a:solidFill>
              </a:rPr>
              <a:t>Teaching 29,6%, </a:t>
            </a:r>
            <a:r>
              <a:rPr lang="en-US" sz="1800" b="1" dirty="0" smtClean="0"/>
              <a:t>Learning about other subject area 21,6%</a:t>
            </a:r>
          </a:p>
          <a:p>
            <a:pPr marL="0" indent="0">
              <a:buNone/>
            </a:pPr>
            <a:endParaRPr lang="en-US" sz="2000" b="1" i="1" dirty="0" smtClean="0"/>
          </a:p>
          <a:p>
            <a:endParaRPr lang="fr-BE" sz="2000" b="1" i="1" dirty="0"/>
          </a:p>
          <a:p>
            <a:pPr marL="0" indent="0">
              <a:buNone/>
            </a:pPr>
            <a:r>
              <a:rPr lang="fr-BE" sz="1600" b="1" i="1" dirty="0"/>
              <a:t> </a:t>
            </a:r>
            <a:endParaRPr lang="en-US" sz="1600" b="1" i="1" dirty="0" smtClean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Eurydice: Teachers in Europe, 2021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TEACHERS’  MOBILITY</a:t>
            </a:r>
            <a:endParaRPr lang="en-GB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09762" y="4345028"/>
          <a:ext cx="857667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335">
                  <a:extLst>
                    <a:ext uri="{9D8B030D-6E8A-4147-A177-3AD203B41FA5}">
                      <a16:colId xmlns:a16="http://schemas.microsoft.com/office/drawing/2014/main" val="874702169"/>
                    </a:ext>
                  </a:extLst>
                </a:gridCol>
                <a:gridCol w="4288335">
                  <a:extLst>
                    <a:ext uri="{9D8B030D-6E8A-4147-A177-3AD203B41FA5}">
                      <a16:colId xmlns:a16="http://schemas.microsoft.com/office/drawing/2014/main" val="2347519749"/>
                    </a:ext>
                  </a:extLst>
                </a:gridCol>
              </a:tblGrid>
              <a:tr h="238134">
                <a:tc>
                  <a:txBody>
                    <a:bodyPr/>
                    <a:lstStyle/>
                    <a:p>
                      <a:r>
                        <a:rPr lang="en-IE" smtClean="0"/>
                        <a:t>Benefits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Obstacles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910556"/>
                  </a:ext>
                </a:extLst>
              </a:tr>
              <a:tr h="587180">
                <a:tc>
                  <a:txBody>
                    <a:bodyPr/>
                    <a:lstStyle/>
                    <a:p>
                      <a:r>
                        <a:rPr lang="en-IE" dirty="0" smtClean="0"/>
                        <a:t>Language learning, cultural understanding, reflection</a:t>
                      </a:r>
                      <a:r>
                        <a:rPr lang="en-IE" baseline="0" dirty="0" smtClean="0"/>
                        <a:t> and learning new </a:t>
                      </a:r>
                      <a:r>
                        <a:rPr lang="en-IE" dirty="0" smtClean="0"/>
                        <a:t>teaching</a:t>
                      </a:r>
                      <a:r>
                        <a:rPr lang="en-IE" baseline="0" dirty="0" smtClean="0"/>
                        <a:t> competences, networking …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Funding, schedules,</a:t>
                      </a:r>
                      <a:r>
                        <a:rPr lang="en-IE" baseline="0" dirty="0" smtClean="0"/>
                        <a:t> substitute teachers, languages, matching demand/offer, lack of recognition…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8900694"/>
                  </a:ext>
                </a:extLst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692" y="284111"/>
            <a:ext cx="1530796" cy="21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078" y="1637710"/>
            <a:ext cx="10905699" cy="415030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GB" b="1" dirty="0" smtClean="0"/>
          </a:p>
          <a:p>
            <a:pPr>
              <a:spcAft>
                <a:spcPts val="600"/>
              </a:spcAft>
            </a:pPr>
            <a:r>
              <a:rPr lang="en-GB" b="1" dirty="0" smtClean="0"/>
              <a:t>COVID-19 crisis: </a:t>
            </a:r>
            <a:r>
              <a:rPr lang="en-GB" b="1" i="1" dirty="0" smtClean="0"/>
              <a:t>Teachers demonstrated their commitment, flexibility and creativity; and continue to do so!</a:t>
            </a:r>
          </a:p>
          <a:p>
            <a:pPr>
              <a:spcAft>
                <a:spcPts val="600"/>
              </a:spcAft>
            </a:pPr>
            <a:endParaRPr lang="en-GB" sz="1200" b="1" i="1" dirty="0" smtClean="0"/>
          </a:p>
          <a:p>
            <a:pPr>
              <a:spcAft>
                <a:spcPts val="600"/>
              </a:spcAft>
            </a:pPr>
            <a:r>
              <a:rPr lang="en-US" b="1" dirty="0" smtClean="0"/>
              <a:t>6</a:t>
            </a:r>
            <a:r>
              <a:rPr lang="en-US" dirty="0" smtClean="0"/>
              <a:t> </a:t>
            </a:r>
            <a:r>
              <a:rPr lang="en-US" dirty="0"/>
              <a:t>EU Member States have </a:t>
            </a:r>
            <a:r>
              <a:rPr lang="en-US" dirty="0" smtClean="0"/>
              <a:t>a framework on </a:t>
            </a:r>
            <a:r>
              <a:rPr lang="en-US" b="1" dirty="0" smtClean="0"/>
              <a:t>teacher’s digital competences</a:t>
            </a:r>
            <a:r>
              <a:rPr lang="en-US" dirty="0" smtClean="0"/>
              <a:t>. In </a:t>
            </a:r>
            <a:r>
              <a:rPr lang="en-US" b="1" dirty="0" smtClean="0"/>
              <a:t>15</a:t>
            </a:r>
            <a:r>
              <a:rPr lang="en-US" dirty="0" smtClean="0"/>
              <a:t>, </a:t>
            </a:r>
            <a:r>
              <a:rPr lang="en-US" dirty="0"/>
              <a:t>digital </a:t>
            </a:r>
            <a:r>
              <a:rPr lang="en-US" dirty="0" smtClean="0"/>
              <a:t>competences </a:t>
            </a:r>
            <a:r>
              <a:rPr lang="en-US" dirty="0"/>
              <a:t>are </a:t>
            </a:r>
            <a:r>
              <a:rPr lang="en-US" dirty="0" smtClean="0"/>
              <a:t>in a </a:t>
            </a:r>
            <a:r>
              <a:rPr lang="en-US" dirty="0"/>
              <a:t>general teacher competence </a:t>
            </a:r>
            <a:r>
              <a:rPr lang="en-US" dirty="0" smtClean="0"/>
              <a:t>framework.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Less than a half </a:t>
            </a:r>
            <a:r>
              <a:rPr lang="en-US" b="1" dirty="0"/>
              <a:t>of all teachers </a:t>
            </a:r>
            <a:r>
              <a:rPr lang="en-US" b="1" dirty="0" smtClean="0"/>
              <a:t>report </a:t>
            </a:r>
            <a:r>
              <a:rPr lang="en-US" b="1" dirty="0"/>
              <a:t>that ICT was included in their formal education or </a:t>
            </a:r>
            <a:r>
              <a:rPr lang="en-US" b="1" dirty="0" smtClean="0"/>
              <a:t>training. </a:t>
            </a:r>
          </a:p>
          <a:p>
            <a:pPr lvl="1">
              <a:spcAft>
                <a:spcPts val="600"/>
              </a:spcAft>
            </a:pPr>
            <a:r>
              <a:rPr lang="en-US" b="1" dirty="0" smtClean="0"/>
              <a:t>Less than 20% of </a:t>
            </a:r>
            <a:r>
              <a:rPr lang="en-US" b="1" dirty="0"/>
              <a:t>lower secondary teachers in the EU </a:t>
            </a:r>
            <a:r>
              <a:rPr lang="en-US" b="1" dirty="0" smtClean="0"/>
              <a:t>identified </a:t>
            </a:r>
            <a:r>
              <a:rPr lang="en-US" b="1" dirty="0"/>
              <a:t>investing in ICT to be of high </a:t>
            </a:r>
            <a:r>
              <a:rPr lang="en-US" b="1" dirty="0" smtClean="0"/>
              <a:t>importance (N.B.: before the pandemic)</a:t>
            </a:r>
            <a:r>
              <a:rPr lang="en-US" dirty="0" smtClean="0"/>
              <a:t>.</a:t>
            </a:r>
          </a:p>
          <a:p>
            <a:pPr lvl="1">
              <a:spcAft>
                <a:spcPts val="600"/>
              </a:spcAft>
            </a:pPr>
            <a:endParaRPr lang="en-GB" dirty="0"/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tx2"/>
                </a:solidFill>
              </a:rPr>
              <a:t>(Education and Training Monitor 2019 – based on TALIS 2018)</a:t>
            </a:r>
            <a:endParaRPr lang="en-GB" sz="1600" b="1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248" y="796896"/>
            <a:ext cx="10515600" cy="782357"/>
          </a:xfrm>
        </p:spPr>
        <p:txBody>
          <a:bodyPr/>
          <a:lstStyle/>
          <a:p>
            <a:r>
              <a:rPr lang="en-GB" b="1" dirty="0" smtClean="0"/>
              <a:t>Challenges – teachers and digital competences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1292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22" y="1722452"/>
            <a:ext cx="10023765" cy="442139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000" b="1" dirty="0" smtClean="0">
                <a:solidFill>
                  <a:schemeClr val="tx2"/>
                </a:solidFill>
              </a:rPr>
              <a:t>What are Erasmus Teacher Academies?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A new action in the new Erasmus+ Programme</a:t>
            </a:r>
          </a:p>
          <a:p>
            <a:pPr>
              <a:spcAft>
                <a:spcPts val="600"/>
              </a:spcAft>
            </a:pPr>
            <a:r>
              <a:rPr lang="en-GB" sz="2000" b="1" dirty="0" smtClean="0"/>
              <a:t>Projects creating networks of initial </a:t>
            </a:r>
            <a:r>
              <a:rPr lang="en-GB" sz="2000" b="1" dirty="0"/>
              <a:t>teacher education and continuous professional </a:t>
            </a:r>
            <a:r>
              <a:rPr lang="en-GB" sz="2000" b="1" dirty="0" smtClean="0"/>
              <a:t>development providers and other relevant stakeholders</a:t>
            </a:r>
          </a:p>
          <a:p>
            <a:pPr>
              <a:spcAft>
                <a:spcPts val="600"/>
              </a:spcAft>
            </a:pPr>
            <a:r>
              <a:rPr lang="en-IE" sz="2000" b="1" dirty="0" smtClean="0"/>
              <a:t>Cooperation on key priorities </a:t>
            </a:r>
            <a:r>
              <a:rPr lang="fr-BE" sz="2000" b="1" dirty="0" err="1" smtClean="0"/>
              <a:t>such</a:t>
            </a:r>
            <a:r>
              <a:rPr lang="fr-BE" sz="2000" b="1" dirty="0" smtClean="0"/>
              <a:t> </a:t>
            </a:r>
            <a:r>
              <a:rPr lang="fr-BE" sz="2000" b="1" dirty="0"/>
              <a:t>as </a:t>
            </a:r>
            <a:r>
              <a:rPr lang="fr-BE" sz="2000" b="1" dirty="0" smtClean="0"/>
              <a:t>digital </a:t>
            </a:r>
            <a:r>
              <a:rPr lang="fr-BE" sz="2000" b="1" dirty="0" err="1" smtClean="0"/>
              <a:t>learning</a:t>
            </a:r>
            <a:r>
              <a:rPr lang="fr-BE" sz="2000" b="1" dirty="0" smtClean="0"/>
              <a:t>, </a:t>
            </a:r>
            <a:r>
              <a:rPr lang="fr-BE" sz="2000" b="1" dirty="0" err="1"/>
              <a:t>sustainability</a:t>
            </a:r>
            <a:r>
              <a:rPr lang="fr-BE" sz="2000" b="1" dirty="0"/>
              <a:t>, </a:t>
            </a:r>
            <a:r>
              <a:rPr lang="fr-BE" sz="2000" b="1" dirty="0" err="1"/>
              <a:t>equity</a:t>
            </a:r>
            <a:r>
              <a:rPr lang="fr-BE" sz="2000" b="1" dirty="0"/>
              <a:t> and </a:t>
            </a:r>
            <a:r>
              <a:rPr lang="fr-BE" sz="2000" b="1" dirty="0" smtClean="0"/>
              <a:t>inclusion, </a:t>
            </a:r>
            <a:r>
              <a:rPr lang="fr-BE" sz="2000" b="1" dirty="0" err="1" smtClean="0"/>
              <a:t>gender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equality</a:t>
            </a:r>
            <a:endParaRPr lang="en-GB" sz="2000" b="1" dirty="0" smtClean="0"/>
          </a:p>
          <a:p>
            <a:pPr>
              <a:spcAft>
                <a:spcPts val="600"/>
              </a:spcAft>
            </a:pPr>
            <a:r>
              <a:rPr lang="fr-BE" sz="2000" b="1" dirty="0" err="1"/>
              <a:t>Develop</a:t>
            </a:r>
            <a:r>
              <a:rPr lang="fr-BE" sz="2000" b="1" dirty="0"/>
              <a:t> joint </a:t>
            </a:r>
            <a:r>
              <a:rPr lang="fr-BE" sz="2000" b="1" dirty="0" err="1"/>
              <a:t>learning</a:t>
            </a:r>
            <a:r>
              <a:rPr lang="fr-BE" sz="2000" b="1" dirty="0"/>
              <a:t> </a:t>
            </a:r>
            <a:r>
              <a:rPr lang="fr-BE" sz="2000" b="1" dirty="0" err="1"/>
              <a:t>offer</a:t>
            </a:r>
            <a:r>
              <a:rPr lang="fr-BE" sz="2000" b="1" dirty="0"/>
              <a:t> </a:t>
            </a:r>
            <a:r>
              <a:rPr lang="fr-BE" sz="2000" b="1" dirty="0" smtClean="0"/>
              <a:t>for </a:t>
            </a:r>
            <a:r>
              <a:rPr lang="fr-BE" sz="2000" b="1" dirty="0" err="1"/>
              <a:t>student</a:t>
            </a:r>
            <a:r>
              <a:rPr lang="fr-BE" sz="2000" b="1" dirty="0"/>
              <a:t> and </a:t>
            </a:r>
            <a:r>
              <a:rPr lang="fr-BE" sz="2000" b="1" dirty="0" err="1"/>
              <a:t>serving</a:t>
            </a:r>
            <a:r>
              <a:rPr lang="fr-BE" sz="2000" b="1" dirty="0"/>
              <a:t> </a:t>
            </a:r>
            <a:r>
              <a:rPr lang="fr-BE" sz="2000" b="1" dirty="0" err="1"/>
              <a:t>teachers</a:t>
            </a:r>
            <a:r>
              <a:rPr lang="fr-BE" sz="2000" b="1" dirty="0"/>
              <a:t> </a:t>
            </a:r>
            <a:r>
              <a:rPr lang="fr-BE" sz="2000" b="1" dirty="0" err="1"/>
              <a:t>with</a:t>
            </a:r>
            <a:r>
              <a:rPr lang="fr-BE" sz="2000" b="1" dirty="0"/>
              <a:t> </a:t>
            </a:r>
            <a:r>
              <a:rPr lang="fr-BE" sz="2000" b="1" dirty="0" err="1"/>
              <a:t>strong</a:t>
            </a:r>
            <a:r>
              <a:rPr lang="fr-BE" sz="2000" b="1" dirty="0"/>
              <a:t> </a:t>
            </a:r>
            <a:r>
              <a:rPr lang="fr-BE" sz="2000" b="1" dirty="0" err="1"/>
              <a:t>European</a:t>
            </a:r>
            <a:r>
              <a:rPr lang="fr-BE" sz="2000" b="1" dirty="0"/>
              <a:t> dimension and </a:t>
            </a:r>
            <a:r>
              <a:rPr lang="fr-BE" sz="2000" b="1" dirty="0" err="1"/>
              <a:t>through</a:t>
            </a:r>
            <a:r>
              <a:rPr lang="fr-BE" sz="2000" b="1" dirty="0"/>
              <a:t> </a:t>
            </a:r>
            <a:r>
              <a:rPr lang="fr-BE" sz="2000" b="1" dirty="0" err="1"/>
              <a:t>innovative</a:t>
            </a:r>
            <a:r>
              <a:rPr lang="fr-BE" sz="2000" b="1" dirty="0"/>
              <a:t> and </a:t>
            </a:r>
            <a:r>
              <a:rPr lang="fr-BE" sz="2000" b="1" dirty="0" err="1"/>
              <a:t>practical</a:t>
            </a:r>
            <a:r>
              <a:rPr lang="fr-BE" sz="2000" b="1" dirty="0"/>
              <a:t> collaboration</a:t>
            </a:r>
          </a:p>
          <a:p>
            <a:pPr>
              <a:spcAft>
                <a:spcPts val="1200"/>
              </a:spcAft>
            </a:pPr>
            <a:r>
              <a:rPr lang="fr-BE" sz="2000" b="1" dirty="0" err="1" smtClean="0"/>
              <a:t>Develop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learning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mobility</a:t>
            </a:r>
            <a:r>
              <a:rPr lang="fr-BE" sz="2000" b="1" dirty="0" smtClean="0"/>
              <a:t> </a:t>
            </a:r>
            <a:r>
              <a:rPr lang="fr-BE" sz="2000" b="1" dirty="0"/>
              <a:t>(</a:t>
            </a:r>
            <a:r>
              <a:rPr lang="fr-BE" sz="2000" b="1" dirty="0" err="1"/>
              <a:t>virtual</a:t>
            </a:r>
            <a:r>
              <a:rPr lang="fr-BE" sz="2000" b="1" dirty="0"/>
              <a:t>, </a:t>
            </a:r>
            <a:r>
              <a:rPr lang="fr-BE" sz="2000" b="1" dirty="0" err="1"/>
              <a:t>physical</a:t>
            </a:r>
            <a:r>
              <a:rPr lang="fr-BE" sz="2000" b="1" dirty="0"/>
              <a:t> and </a:t>
            </a:r>
            <a:r>
              <a:rPr lang="fr-BE" sz="2000" b="1" dirty="0" err="1"/>
              <a:t>blended</a:t>
            </a:r>
            <a:r>
              <a:rPr lang="fr-BE" sz="2000" b="1" dirty="0"/>
              <a:t>) </a:t>
            </a:r>
            <a:r>
              <a:rPr lang="fr-BE" sz="2000" b="1" dirty="0" smtClean="0"/>
              <a:t>for </a:t>
            </a:r>
            <a:r>
              <a:rPr lang="fr-BE" sz="2000" b="1" dirty="0" err="1" smtClean="0"/>
              <a:t>teachers</a:t>
            </a:r>
            <a:endParaRPr lang="fr-BE" sz="2000" b="1" dirty="0" smtClean="0"/>
          </a:p>
          <a:p>
            <a:pPr>
              <a:spcAft>
                <a:spcPts val="1200"/>
              </a:spcAft>
            </a:pPr>
            <a:r>
              <a:rPr lang="fr-BE" sz="2000" b="1" dirty="0" err="1" smtClean="0"/>
              <a:t>Give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ideas</a:t>
            </a:r>
            <a:r>
              <a:rPr lang="fr-BE" sz="2000" b="1" dirty="0" smtClean="0"/>
              <a:t> and inputs to </a:t>
            </a:r>
            <a:r>
              <a:rPr lang="fr-BE" sz="2000" b="1" dirty="0" err="1" smtClean="0"/>
              <a:t>policy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development</a:t>
            </a:r>
            <a:r>
              <a:rPr lang="fr-BE" sz="2000" b="1" dirty="0" smtClean="0"/>
              <a:t> and encourage the </a:t>
            </a:r>
            <a:r>
              <a:rPr lang="fr-BE" sz="2000" b="1" dirty="0" err="1" smtClean="0"/>
              <a:t>development</a:t>
            </a:r>
            <a:r>
              <a:rPr lang="fr-BE" sz="2000" b="1" dirty="0" smtClean="0"/>
              <a:t> of </a:t>
            </a:r>
            <a:r>
              <a:rPr lang="fr-BE" sz="2000" b="1" dirty="0" err="1" smtClean="0"/>
              <a:t>sustainable</a:t>
            </a:r>
            <a:r>
              <a:rPr lang="fr-BE" sz="2000" b="1" dirty="0" smtClean="0"/>
              <a:t> collaborative networks</a:t>
            </a:r>
          </a:p>
          <a:p>
            <a:pPr>
              <a:spcAft>
                <a:spcPts val="1200"/>
              </a:spcAft>
            </a:pPr>
            <a:endParaRPr lang="fr-BE" sz="20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Erasmus Teacher Academies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4432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400" y="1572311"/>
            <a:ext cx="10023765" cy="4930089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IE" sz="2000" b="1" dirty="0" smtClean="0"/>
              <a:t>Teacher education providers:</a:t>
            </a:r>
          </a:p>
          <a:p>
            <a:pPr lvl="1">
              <a:spcAft>
                <a:spcPts val="6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Enhanced international and European dimension</a:t>
            </a:r>
          </a:p>
          <a:p>
            <a:pPr lvl="1">
              <a:spcAft>
                <a:spcPts val="6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Enriched learning provision with a career long perspective (initial and CPD)</a:t>
            </a:r>
          </a:p>
          <a:p>
            <a:pPr lvl="1">
              <a:spcAft>
                <a:spcPts val="6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Coordinated and effective mobility schemes</a:t>
            </a:r>
          </a:p>
          <a:p>
            <a:pPr lvl="1">
              <a:spcAft>
                <a:spcPts val="12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Innovation, networking and possibility to impact on policies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E" sz="2000" b="1" dirty="0" smtClean="0"/>
              <a:t>Participating </a:t>
            </a:r>
            <a:r>
              <a:rPr lang="en-IE" sz="2000" b="1" dirty="0"/>
              <a:t>students and </a:t>
            </a:r>
            <a:r>
              <a:rPr lang="en-IE" sz="2000" b="1" dirty="0" smtClean="0"/>
              <a:t>teachers:</a:t>
            </a:r>
            <a:endParaRPr lang="en-IE" sz="2000" b="1" dirty="0"/>
          </a:p>
          <a:p>
            <a:pPr lvl="1">
              <a:spcAft>
                <a:spcPts val="6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Unique perspective to European education systems</a:t>
            </a:r>
          </a:p>
          <a:p>
            <a:pPr lvl="1">
              <a:spcAft>
                <a:spcPts val="6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Tailored, quality assured and recognised learning courses to support career-long learning</a:t>
            </a:r>
          </a:p>
          <a:p>
            <a:pPr lvl="1">
              <a:spcAft>
                <a:spcPts val="600"/>
              </a:spcAft>
            </a:pPr>
            <a:r>
              <a:rPr lang="en-IE" sz="1800" b="1" dirty="0" smtClean="0">
                <a:solidFill>
                  <a:schemeClr val="tx2"/>
                </a:solidFill>
              </a:rPr>
              <a:t>Access and contributions to peer learning and professional communities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IE" sz="2000" b="1" dirty="0"/>
              <a:t>Policy </a:t>
            </a:r>
            <a:r>
              <a:rPr lang="en-IE" sz="2000" b="1" dirty="0" smtClean="0"/>
              <a:t>makers/stakeholders</a:t>
            </a:r>
            <a:endParaRPr lang="en-IE" sz="2000" b="1" dirty="0"/>
          </a:p>
          <a:p>
            <a:pPr lvl="1">
              <a:spcAft>
                <a:spcPts val="600"/>
              </a:spcAft>
            </a:pPr>
            <a:r>
              <a:rPr lang="en-IE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IE" sz="1800" b="1" dirty="0">
                <a:solidFill>
                  <a:schemeClr val="tx2"/>
                </a:solidFill>
              </a:rPr>
              <a:t>First hand experiences on effective teacher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400" y="526743"/>
            <a:ext cx="10515600" cy="782357"/>
          </a:xfrm>
        </p:spPr>
        <p:txBody>
          <a:bodyPr/>
          <a:lstStyle/>
          <a:p>
            <a:r>
              <a:rPr lang="en-GB" b="1" dirty="0" smtClean="0"/>
              <a:t>Benefits of Erasmus Teacher Academies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6846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06400" y="1835421"/>
            <a:ext cx="10566400" cy="4045527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en-US" b="1" dirty="0" smtClean="0">
                <a:hlinkClick r:id="rId2"/>
              </a:rPr>
              <a:t>Communication on Achieving the European Education Area by 2025</a:t>
            </a:r>
            <a:endParaRPr lang="en-US" b="1" dirty="0" smtClean="0"/>
          </a:p>
          <a:p>
            <a:pPr lvl="1">
              <a:spcAft>
                <a:spcPts val="600"/>
              </a:spcAft>
            </a:pPr>
            <a:r>
              <a:rPr lang="en-US" b="1" dirty="0" smtClean="0">
                <a:hlinkClick r:id="rId3"/>
              </a:rPr>
              <a:t>Digital Education Action Plan 2021-2027</a:t>
            </a:r>
            <a:endParaRPr lang="en-US" b="1" dirty="0" smtClean="0"/>
          </a:p>
          <a:p>
            <a:pPr lvl="1">
              <a:spcAft>
                <a:spcPts val="600"/>
              </a:spcAft>
            </a:pPr>
            <a:r>
              <a:rPr lang="en-US" b="1" dirty="0">
                <a:hlinkClick r:id="rId4"/>
              </a:rPr>
              <a:t>Council conclusions: European teachers and trainers for the </a:t>
            </a:r>
            <a:r>
              <a:rPr lang="en-US" b="1" dirty="0" smtClean="0">
                <a:hlinkClick r:id="rId4"/>
              </a:rPr>
              <a:t>Future</a:t>
            </a:r>
            <a:endParaRPr lang="en-US" b="1" dirty="0" smtClean="0"/>
          </a:p>
          <a:p>
            <a:pPr lvl="1">
              <a:spcAft>
                <a:spcPts val="600"/>
              </a:spcAft>
            </a:pPr>
            <a:r>
              <a:rPr lang="en-IE" b="1" dirty="0">
                <a:hlinkClick r:id="rId5"/>
              </a:rPr>
              <a:t>Eurydice report: Teachers in Europe: Careers, </a:t>
            </a:r>
            <a:r>
              <a:rPr lang="en-GB" b="1" dirty="0">
                <a:hlinkClick r:id="rId5"/>
              </a:rPr>
              <a:t>Development and </a:t>
            </a:r>
            <a:r>
              <a:rPr lang="en-GB" b="1" dirty="0" smtClean="0">
                <a:hlinkClick r:id="rId5"/>
              </a:rPr>
              <a:t>Well-being</a:t>
            </a:r>
            <a:endParaRPr lang="en-GB" b="1" dirty="0" smtClean="0"/>
          </a:p>
          <a:p>
            <a:pPr lvl="1">
              <a:spcAft>
                <a:spcPts val="600"/>
              </a:spcAft>
            </a:pPr>
            <a:r>
              <a:rPr lang="en-IE" b="1" dirty="0">
                <a:hlinkClick r:id="rId6"/>
              </a:rPr>
              <a:t>Education and Training Monitor 2020</a:t>
            </a:r>
            <a:endParaRPr lang="en-IE" b="1" dirty="0"/>
          </a:p>
          <a:p>
            <a:pPr lvl="1">
              <a:spcAft>
                <a:spcPts val="600"/>
              </a:spcAft>
            </a:pPr>
            <a:r>
              <a:rPr lang="en-IE" b="1" dirty="0">
                <a:hlinkClick r:id="rId7"/>
              </a:rPr>
              <a:t>Education and Training Monitor 2019</a:t>
            </a:r>
            <a:endParaRPr lang="en-IE" b="1" dirty="0"/>
          </a:p>
          <a:p>
            <a:pPr lvl="1">
              <a:spcAft>
                <a:spcPts val="600"/>
              </a:spcAft>
            </a:pPr>
            <a:r>
              <a:rPr lang="en-IE" b="1" dirty="0">
                <a:hlinkClick r:id="rId8"/>
              </a:rPr>
              <a:t>OECD TALIS surveys 2013, </a:t>
            </a:r>
            <a:r>
              <a:rPr lang="en-IE" b="1" dirty="0" smtClean="0">
                <a:hlinkClick r:id="rId8"/>
              </a:rPr>
              <a:t>2018</a:t>
            </a:r>
            <a:endParaRPr lang="en-IE" b="1" dirty="0" smtClean="0"/>
          </a:p>
          <a:p>
            <a:pPr lvl="1">
              <a:spcAft>
                <a:spcPts val="600"/>
              </a:spcAft>
            </a:pPr>
            <a:r>
              <a:rPr lang="en-US" b="1" dirty="0">
                <a:hlinkClick r:id="rId9"/>
              </a:rPr>
              <a:t>Policy guide to improve the support for teacher and school leader careers in Europe </a:t>
            </a:r>
            <a:r>
              <a:rPr lang="en-US" b="1" dirty="0"/>
              <a:t>(Working group </a:t>
            </a:r>
            <a:r>
              <a:rPr lang="en-US" b="1" dirty="0" smtClean="0"/>
              <a:t>report in the </a:t>
            </a:r>
            <a:r>
              <a:rPr lang="en-US" b="1" dirty="0" smtClean="0">
                <a:hlinkClick r:id="rId10"/>
              </a:rPr>
              <a:t>School Education Gateway</a:t>
            </a:r>
            <a:r>
              <a:rPr lang="en-US" b="1" dirty="0" smtClean="0"/>
              <a:t>)</a:t>
            </a:r>
            <a:endParaRPr lang="en-US" b="1" dirty="0"/>
          </a:p>
          <a:p>
            <a:pPr lvl="1">
              <a:spcAft>
                <a:spcPts val="600"/>
              </a:spcAft>
            </a:pPr>
            <a:endParaRPr lang="en-IE" b="1" dirty="0"/>
          </a:p>
          <a:p>
            <a:pPr lvl="1">
              <a:spcAft>
                <a:spcPts val="600"/>
              </a:spcAft>
            </a:pPr>
            <a:endParaRPr lang="en-IE" b="1" dirty="0"/>
          </a:p>
          <a:p>
            <a:pPr lvl="1">
              <a:spcAft>
                <a:spcPts val="600"/>
              </a:spcAft>
            </a:pPr>
            <a:endParaRPr lang="en-US" b="1" dirty="0"/>
          </a:p>
          <a:p>
            <a:pPr lvl="1">
              <a:spcAft>
                <a:spcPts val="600"/>
              </a:spcAft>
            </a:pPr>
            <a:endParaRPr lang="en-US" b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b="1" dirty="0" smtClean="0"/>
              <a:t>More info…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80206" y="1835421"/>
            <a:ext cx="1114459" cy="1569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80206" y="3617104"/>
            <a:ext cx="1114459" cy="15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8" y="2798113"/>
            <a:ext cx="10065224" cy="2149523"/>
          </a:xfrm>
        </p:spPr>
        <p:txBody>
          <a:bodyPr>
            <a:noAutofit/>
          </a:bodyPr>
          <a:lstStyle/>
          <a:p>
            <a:r>
              <a:rPr lang="en-IE" sz="5400" b="1" dirty="0" smtClean="0"/>
              <a:t>Erasmus+ Teacher Academies</a:t>
            </a:r>
            <a:endParaRPr lang="en-GB" sz="5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3872873"/>
            <a:ext cx="10065224" cy="2266669"/>
          </a:xfrm>
        </p:spPr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Policy background, objectives and expected results</a:t>
            </a:r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50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6907" y="2313304"/>
            <a:ext cx="10905699" cy="3881904"/>
          </a:xfrm>
        </p:spPr>
        <p:txBody>
          <a:bodyPr/>
          <a:lstStyle/>
          <a:p>
            <a:r>
              <a:rPr lang="en-US" dirty="0"/>
              <a:t>Communication </a:t>
            </a:r>
            <a:r>
              <a:rPr lang="en-US" dirty="0" smtClean="0"/>
              <a:t>on </a:t>
            </a:r>
            <a:r>
              <a:rPr lang="en-US" dirty="0"/>
              <a:t>Achieving the European Education Area by </a:t>
            </a:r>
            <a:r>
              <a:rPr lang="en-US" dirty="0" smtClean="0"/>
              <a:t>2025 and Council Resolution </a:t>
            </a:r>
            <a:endParaRPr lang="en-US" dirty="0"/>
          </a:p>
          <a:p>
            <a:r>
              <a:rPr lang="en-US" dirty="0"/>
              <a:t>Digital Education Action Plan 2021-2027</a:t>
            </a:r>
          </a:p>
          <a:p>
            <a:r>
              <a:rPr lang="en-US" dirty="0"/>
              <a:t>Council Conclusions on European teachers and trainers for the </a:t>
            </a:r>
            <a:r>
              <a:rPr lang="en-US" dirty="0" smtClean="0"/>
              <a:t>future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Challenges, Objectives of the Erasmus+ Teacher Academies </a:t>
            </a:r>
          </a:p>
          <a:p>
            <a:endParaRPr lang="fr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/>
              <a:t>Policy </a:t>
            </a:r>
            <a:r>
              <a:rPr lang="fr-BE" b="1" dirty="0" smtClean="0"/>
              <a:t>background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84994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New Erasmus+ programme 2021-2027</a:t>
            </a:r>
            <a:endParaRPr lang="en-GB" b="1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220" y="1531314"/>
            <a:ext cx="4922302" cy="28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0722" y="1592791"/>
            <a:ext cx="9926855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IE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Inclusive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4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Green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4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Digital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4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Participatory</a:t>
            </a:r>
          </a:p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IE" sz="2400" b="1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Increased budget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230" y="3849741"/>
            <a:ext cx="3267800" cy="1835415"/>
          </a:xfrm>
          <a:prstGeom prst="rect">
            <a:avLst/>
          </a:prstGeom>
        </p:spPr>
      </p:pic>
      <p:pic>
        <p:nvPicPr>
          <p:cNvPr id="12" name="Picture 1" descr="SEG Banner cro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220" y="4659088"/>
            <a:ext cx="5004116" cy="8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14262" y="5846631"/>
            <a:ext cx="6051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u="sng" dirty="0">
                <a:hlinkClick r:id="rId6"/>
              </a:rPr>
              <a:t>https://ec.europa.eu/programmes/erasmus-plus/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1499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26456" t="15677" r="27028" b="23183"/>
          <a:stretch/>
        </p:blipFill>
        <p:spPr bwMode="auto">
          <a:xfrm>
            <a:off x="1062180" y="1320801"/>
            <a:ext cx="8977745" cy="5172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181" y="512122"/>
            <a:ext cx="10076874" cy="523220"/>
          </a:xfrm>
          <a:prstGeom prst="rect">
            <a:avLst/>
          </a:prstGeom>
          <a:solidFill>
            <a:srgbClr val="002060"/>
          </a:solidFill>
        </p:spPr>
        <p:txBody>
          <a:bodyPr wrap="square" lIns="0" rtlCol="0" anchor="ctr" anchorCtr="0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Achieving the EUROPEAN EDUCATION AREA by 2025</a:t>
            </a:r>
          </a:p>
        </p:txBody>
      </p:sp>
    </p:spTree>
    <p:extLst>
      <p:ext uri="{BB962C8B-B14F-4D97-AF65-F5344CB8AC3E}">
        <p14:creationId xmlns:p14="http://schemas.microsoft.com/office/powerpoint/2010/main" val="42407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Teachers in the European Education Area</a:t>
            </a:r>
            <a:endParaRPr lang="en-GB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25" t="58139" r="60413"/>
          <a:stretch/>
        </p:blipFill>
        <p:spPr>
          <a:xfrm>
            <a:off x="2300747" y="1265217"/>
            <a:ext cx="6341807" cy="530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5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Teachers in the European Education Area</a:t>
            </a:r>
            <a:endParaRPr lang="en-GB" b="1" dirty="0"/>
          </a:p>
        </p:txBody>
      </p:sp>
      <p:pic>
        <p:nvPicPr>
          <p:cNvPr id="4" name="Google Shape;211;p6" descr="EPALE Community Stories"/>
          <p:cNvPicPr preferRelativeResize="0"/>
          <p:nvPr/>
        </p:nvPicPr>
        <p:blipFill rotWithShape="1">
          <a:blip r:embed="rId2">
            <a:alphaModFix/>
          </a:blip>
          <a:srcRect l="34361"/>
          <a:stretch/>
        </p:blipFill>
        <p:spPr>
          <a:xfrm>
            <a:off x="6676104" y="3883741"/>
            <a:ext cx="4719484" cy="22515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75672" y="1471664"/>
            <a:ext cx="10905699" cy="3881904"/>
          </a:xfrm>
        </p:spPr>
        <p:txBody>
          <a:bodyPr/>
          <a:lstStyle/>
          <a:p>
            <a:pPr marL="0" indent="0">
              <a:buNone/>
            </a:pP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vision: </a:t>
            </a:r>
          </a:p>
          <a:p>
            <a:pPr marL="0" indent="0">
              <a:buNone/>
            </a:pP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….builds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competent and motivated teachers and trainers who benefit from a seamless continuum of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high-quality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initial education, effective induction and to-the-point professional development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throughout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careers, including participation in professional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networks and communities and </a:t>
            </a:r>
            <a:r>
              <a:rPr lang="en-GB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benefitting from 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mobility abroad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365072"/>
            <a:ext cx="10515600" cy="782357"/>
          </a:xfrm>
        </p:spPr>
        <p:txBody>
          <a:bodyPr/>
          <a:lstStyle/>
          <a:p>
            <a:r>
              <a:rPr lang="en-GB" b="1" dirty="0" smtClean="0"/>
              <a:t>European initiatives on teachers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4116" y="1767189"/>
            <a:ext cx="1059540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Teachers will be supported by</a:t>
            </a:r>
            <a:r>
              <a:rPr lang="en-US" sz="2400" b="1" dirty="0" smtClean="0"/>
              <a:t>:</a:t>
            </a:r>
          </a:p>
          <a:p>
            <a:endParaRPr lang="en-US" sz="2000" dirty="0"/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Erasmus+ Teacher Academies</a:t>
            </a:r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Peer learning on development </a:t>
            </a:r>
            <a:r>
              <a:rPr lang="en-US" sz="2400" b="1" dirty="0">
                <a:solidFill>
                  <a:schemeClr val="tx2"/>
                </a:solidFill>
              </a:rPr>
              <a:t>of national career frameworks </a:t>
            </a:r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European </a:t>
            </a:r>
            <a:r>
              <a:rPr lang="en-US" sz="2400" b="1" dirty="0">
                <a:solidFill>
                  <a:schemeClr val="tx2"/>
                </a:solidFill>
              </a:rPr>
              <a:t>Innovative Teaching </a:t>
            </a:r>
            <a:r>
              <a:rPr lang="en-US" sz="2400" b="1" dirty="0" smtClean="0">
                <a:solidFill>
                  <a:schemeClr val="tx2"/>
                </a:solidFill>
              </a:rPr>
              <a:t>Award</a:t>
            </a:r>
            <a:endParaRPr lang="en-US" sz="2400" b="1" dirty="0">
              <a:solidFill>
                <a:schemeClr val="tx2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SELFIE </a:t>
            </a:r>
            <a:r>
              <a:rPr lang="en-US" sz="2400" b="1" dirty="0" smtClean="0">
                <a:solidFill>
                  <a:schemeClr val="tx2"/>
                </a:solidFill>
              </a:rPr>
              <a:t>- tool </a:t>
            </a:r>
            <a:r>
              <a:rPr lang="en-US" sz="2400" b="1" dirty="0">
                <a:solidFill>
                  <a:schemeClr val="tx2"/>
                </a:solidFill>
              </a:rPr>
              <a:t>for digital competences</a:t>
            </a:r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Policy </a:t>
            </a:r>
            <a:r>
              <a:rPr lang="en-US" sz="2400" b="1" dirty="0">
                <a:solidFill>
                  <a:schemeClr val="tx2"/>
                </a:solidFill>
              </a:rPr>
              <a:t>framework for learning mobility</a:t>
            </a:r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eTwinning </a:t>
            </a:r>
            <a:r>
              <a:rPr lang="en-US" sz="2400" b="1" dirty="0">
                <a:solidFill>
                  <a:schemeClr val="tx2"/>
                </a:solidFill>
              </a:rPr>
              <a:t>and School Education </a:t>
            </a:r>
            <a:r>
              <a:rPr lang="en-US" sz="2400" b="1" dirty="0" smtClean="0">
                <a:solidFill>
                  <a:schemeClr val="tx2"/>
                </a:solidFill>
              </a:rPr>
              <a:t>Gateway </a:t>
            </a:r>
          </a:p>
          <a:p>
            <a:pPr marL="742950" lvl="1" indent="-28575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Erasmus+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sz="2400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063" y="362242"/>
            <a:ext cx="1645919" cy="2190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9063" y="3172136"/>
            <a:ext cx="1889428" cy="26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951" y="1743580"/>
            <a:ext cx="10905699" cy="2348287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/>
              <a:t>Teachers are key to the proposals for Council recommendations on:</a:t>
            </a:r>
            <a:endParaRPr lang="en-GB" b="1" dirty="0"/>
          </a:p>
          <a:p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2" y="365072"/>
            <a:ext cx="10515600" cy="782357"/>
          </a:xfrm>
        </p:spPr>
        <p:txBody>
          <a:bodyPr/>
          <a:lstStyle/>
          <a:p>
            <a:r>
              <a:rPr lang="en-GB" b="1" dirty="0" smtClean="0"/>
              <a:t>European initiatives on teachers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337171" y="2619465"/>
            <a:ext cx="9997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Blended learning for high quality and inclusive education </a:t>
            </a:r>
            <a:endParaRPr lang="en-US" sz="2400" b="1" dirty="0">
              <a:solidFill>
                <a:schemeClr val="tx2"/>
              </a:solidFill>
            </a:endParaRPr>
          </a:p>
          <a:p>
            <a:pPr marL="685800" lvl="1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/>
                </a:solidFill>
              </a:rPr>
              <a:t>Education for environmental </a:t>
            </a:r>
            <a:r>
              <a:rPr lang="en-US" sz="2400" b="1" dirty="0">
                <a:solidFill>
                  <a:schemeClr val="tx2"/>
                </a:solidFill>
              </a:rPr>
              <a:t>sustainability</a:t>
            </a:r>
          </a:p>
          <a:p>
            <a:pPr marL="685800" lvl="1" indent="-228600">
              <a:spcAft>
                <a:spcPts val="600"/>
              </a:spcAft>
              <a:buClr>
                <a:srgbClr val="034EA2"/>
              </a:buClr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chemeClr val="tx2"/>
                </a:solidFill>
              </a:rPr>
              <a:t>Pathways </a:t>
            </a:r>
            <a:r>
              <a:rPr lang="en-IE" sz="2400" b="1" dirty="0">
                <a:solidFill>
                  <a:schemeClr val="tx2"/>
                </a:solidFill>
              </a:rPr>
              <a:t>for School </a:t>
            </a:r>
            <a:r>
              <a:rPr lang="en-IE" sz="2400" b="1" dirty="0" smtClean="0">
                <a:solidFill>
                  <a:schemeClr val="tx2"/>
                </a:solidFill>
              </a:rPr>
              <a:t>success</a:t>
            </a:r>
            <a:endParaRPr lang="en-IE" sz="24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5487" y="3062907"/>
            <a:ext cx="1733886" cy="2264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51" y="4688018"/>
            <a:ext cx="4047846" cy="18016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335" y="4967752"/>
            <a:ext cx="3715144" cy="108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4_Office Theme">
  <a:themeElements>
    <a:clrScheme name="EC EUROPEAN UNIVERSITIES">
      <a:dk1>
        <a:srgbClr val="1C1C1C"/>
      </a:dk1>
      <a:lt1>
        <a:sysClr val="window" lastClr="FFFFFF"/>
      </a:lt1>
      <a:dk2>
        <a:srgbClr val="88D6BF"/>
      </a:dk2>
      <a:lt2>
        <a:srgbClr val="F99C2E"/>
      </a:lt2>
      <a:accent1>
        <a:srgbClr val="DB2866"/>
      </a:accent1>
      <a:accent2>
        <a:srgbClr val="903895"/>
      </a:accent2>
      <a:accent3>
        <a:srgbClr val="F26A37"/>
      </a:accent3>
      <a:accent4>
        <a:srgbClr val="1E75BB"/>
      </a:accent4>
      <a:accent5>
        <a:srgbClr val="00AEEF"/>
      </a:accent5>
      <a:accent6>
        <a:srgbClr val="8DC63F"/>
      </a:accent6>
      <a:hlink>
        <a:srgbClr val="0563C1"/>
      </a:hlink>
      <a:folHlink>
        <a:srgbClr val="954F72"/>
      </a:folHlink>
    </a:clrScheme>
    <a:fontScheme name="EUROPEAN COMMISSION">
      <a:majorFont>
        <a:latin typeface="EC Square Sans Pro"/>
        <a:ea typeface=""/>
        <a:cs typeface=""/>
      </a:majorFont>
      <a:minorFont>
        <a:latin typeface="EC Squar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09564CA89F94F87A9ACE8C3BE5328" ma:contentTypeVersion="9" ma:contentTypeDescription="Create a new document." ma:contentTypeScope="" ma:versionID="7ffd63d067987b01571c7184da816102">
  <xsd:schema xmlns:xsd="http://www.w3.org/2001/XMLSchema" xmlns:xs="http://www.w3.org/2001/XMLSchema" xmlns:p="http://schemas.microsoft.com/office/2006/metadata/properties" xmlns:ns2="a50e3fc0-b3b0-402d-9b7a-49f58c40a2b5" targetNamespace="http://schemas.microsoft.com/office/2006/metadata/properties" ma:root="true" ma:fieldsID="6ae16e019bf1f13c1fd7514ddbdc28a1" ns2:_="">
    <xsd:import namespace="a50e3fc0-b3b0-402d-9b7a-49f58c40a2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0e3fc0-b3b0-402d-9b7a-49f58c40a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138FA3-A8DC-4C44-8099-80D9F04D95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0e3fc0-b3b0-402d-9b7a-49f58c40a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F87431-2774-4E17-BE38-8A579357848D}">
  <ds:schemaRefs>
    <ds:schemaRef ds:uri="http://schemas.microsoft.com/office/2006/metadata/properties"/>
    <ds:schemaRef ds:uri="http://purl.org/dc/elements/1.1/"/>
    <ds:schemaRef ds:uri="a50e3fc0-b3b0-402d-9b7a-49f58c40a2b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</TotalTime>
  <Words>945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EC Square Sans Pro</vt:lpstr>
      <vt:lpstr>EC Square Sans Pro Medium</vt:lpstr>
      <vt:lpstr>Times New Roman</vt:lpstr>
      <vt:lpstr>Verdana</vt:lpstr>
      <vt:lpstr>Wingdings</vt:lpstr>
      <vt:lpstr>1_Office Theme</vt:lpstr>
      <vt:lpstr>4_Office Theme</vt:lpstr>
      <vt:lpstr>Michael TEUTSCH  Head of Unit Schools and Multilingualism  European Commission  </vt:lpstr>
      <vt:lpstr>Erasmus+ Teacher Academies</vt:lpstr>
      <vt:lpstr>Policy background</vt:lpstr>
      <vt:lpstr>New Erasmus+ programme 2021-2027</vt:lpstr>
      <vt:lpstr>PowerPoint Presentation</vt:lpstr>
      <vt:lpstr>Teachers in the European Education Area</vt:lpstr>
      <vt:lpstr>Teachers in the European Education Area</vt:lpstr>
      <vt:lpstr>European initiatives on teachers</vt:lpstr>
      <vt:lpstr>European initiatives on teachers</vt:lpstr>
      <vt:lpstr>Challenges – shortages of teachers</vt:lpstr>
      <vt:lpstr>Challenges – image and CPD</vt:lpstr>
      <vt:lpstr>TEACHERS’  MOBILITY</vt:lpstr>
      <vt:lpstr>Challenges – teachers and digital competences</vt:lpstr>
      <vt:lpstr>Erasmus Teacher Academies </vt:lpstr>
      <vt:lpstr>Benefits of Erasmus Teacher Academies </vt:lpstr>
      <vt:lpstr>More info…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MC CABE Roisin (EACEA)</cp:lastModifiedBy>
  <cp:revision>397</cp:revision>
  <dcterms:created xsi:type="dcterms:W3CDTF">2019-08-09T12:06:42Z</dcterms:created>
  <dcterms:modified xsi:type="dcterms:W3CDTF">2021-06-11T12:36:31Z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0x010100BB409564CA89F94F87A9ACE8C3BE5328</vt:lpwstr>
  </property>
</Properties>
</file>